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7"/>
  </p:notesMasterIdLst>
  <p:sldIdLst>
    <p:sldId id="259" r:id="rId2"/>
    <p:sldId id="269" r:id="rId3"/>
    <p:sldId id="271" r:id="rId4"/>
    <p:sldId id="277" r:id="rId5"/>
    <p:sldId id="276" r:id="rId6"/>
    <p:sldId id="275" r:id="rId7"/>
    <p:sldId id="270" r:id="rId8"/>
    <p:sldId id="274" r:id="rId9"/>
    <p:sldId id="278" r:id="rId10"/>
    <p:sldId id="273" r:id="rId11"/>
    <p:sldId id="279" r:id="rId12"/>
    <p:sldId id="280" r:id="rId13"/>
    <p:sldId id="281" r:id="rId14"/>
    <p:sldId id="282" r:id="rId15"/>
    <p:sldId id="272" r:id="rId16"/>
  </p:sldIdLst>
  <p:sldSz cx="18288000" cy="10282238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DAA"/>
    <a:srgbClr val="BE1A8C"/>
    <a:srgbClr val="4C3896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96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5482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slide, like mentioned above is for multiple pointers. The information above covers the types of information that can be used in this slide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4069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mentioned – best for flowcharts, block diagram, and images in the split-view of course!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1484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1979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3376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247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mentioned – best for flowcharts, block diagram, and images in the split-view of course!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slide, like mentioned above is for multiple pointers. The information above covers the types of information that can be used in this slide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406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81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 dirty="0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 dirty="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 dirty="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dirty="0"/>
              <a:t>Summary and Next Steps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dirty="0"/>
              <a:t>Section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algn="ctr"/>
            <a:r>
              <a:rPr lang="en" sz="4400" dirty="0"/>
              <a:t>Prefix Sum [3.3]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847A5D-7858-449B-B263-2ABB5658FF7F}"/>
              </a:ext>
            </a:extLst>
          </p:cNvPr>
          <p:cNvSpPr/>
          <p:nvPr/>
        </p:nvSpPr>
        <p:spPr>
          <a:xfrm>
            <a:off x="1324872" y="2052316"/>
            <a:ext cx="10034679" cy="914400"/>
          </a:xfrm>
          <a:prstGeom prst="rect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/>
                <a:cs typeface="Arial"/>
              </a:rPr>
              <a:t>Input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C57CA8-43E0-4300-9BBD-4B88FF404447}"/>
              </a:ext>
            </a:extLst>
          </p:cNvPr>
          <p:cNvSpPr txBox="1"/>
          <p:nvPr/>
        </p:nvSpPr>
        <p:spPr>
          <a:xfrm>
            <a:off x="11565848" y="3242347"/>
            <a:ext cx="4747526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/>
              </a:rPr>
              <a:t>Scan in Shared Memory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FD26368-24FB-48BA-B87A-40FCA176219A}"/>
              </a:ext>
            </a:extLst>
          </p:cNvPr>
          <p:cNvSpPr/>
          <p:nvPr/>
        </p:nvSpPr>
        <p:spPr>
          <a:xfrm>
            <a:off x="1872629" y="3147074"/>
            <a:ext cx="484632" cy="978408"/>
          </a:xfrm>
          <a:prstGeom prst="downArrow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A9C2030-8518-4A79-AB94-93BEB07D189B}"/>
              </a:ext>
            </a:extLst>
          </p:cNvPr>
          <p:cNvSpPr/>
          <p:nvPr/>
        </p:nvSpPr>
        <p:spPr>
          <a:xfrm>
            <a:off x="4634715" y="3147144"/>
            <a:ext cx="484632" cy="978408"/>
          </a:xfrm>
          <a:prstGeom prst="downArrow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D8BB24F-CADA-4762-9CBA-D12C7BDC591C}"/>
              </a:ext>
            </a:extLst>
          </p:cNvPr>
          <p:cNvSpPr/>
          <p:nvPr/>
        </p:nvSpPr>
        <p:spPr>
          <a:xfrm>
            <a:off x="7396863" y="3147214"/>
            <a:ext cx="484632" cy="978408"/>
          </a:xfrm>
          <a:prstGeom prst="downArrow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C54C206-8143-48C2-8BD6-802F8696AC73}"/>
              </a:ext>
            </a:extLst>
          </p:cNvPr>
          <p:cNvSpPr/>
          <p:nvPr/>
        </p:nvSpPr>
        <p:spPr>
          <a:xfrm>
            <a:off x="10158780" y="3147285"/>
            <a:ext cx="484632" cy="978408"/>
          </a:xfrm>
          <a:prstGeom prst="downArrow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F9B8E5-DE4B-4BA0-BF2E-072CB5BA7668}"/>
              </a:ext>
            </a:extLst>
          </p:cNvPr>
          <p:cNvSpPr/>
          <p:nvPr/>
        </p:nvSpPr>
        <p:spPr>
          <a:xfrm>
            <a:off x="1124918" y="4436235"/>
            <a:ext cx="1993652" cy="914400"/>
          </a:xfrm>
          <a:prstGeom prst="rect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631826-CB6B-49E9-9CB9-7770136A9F2E}"/>
              </a:ext>
            </a:extLst>
          </p:cNvPr>
          <p:cNvSpPr txBox="1"/>
          <p:nvPr/>
        </p:nvSpPr>
        <p:spPr>
          <a:xfrm>
            <a:off x="11458793" y="4356700"/>
            <a:ext cx="5174482" cy="10772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/>
              </a:rPr>
              <a:t>Partial Scans in Global Memory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DE86B2-8FCE-46BB-A731-2B1FF6E6D6A1}"/>
              </a:ext>
            </a:extLst>
          </p:cNvPr>
          <p:cNvCxnSpPr/>
          <p:nvPr/>
        </p:nvCxnSpPr>
        <p:spPr>
          <a:xfrm>
            <a:off x="3046391" y="5408857"/>
            <a:ext cx="1851336" cy="641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720080F-C8AE-43F6-9FF5-30E8DF4989FF}"/>
              </a:ext>
            </a:extLst>
          </p:cNvPr>
          <p:cNvSpPr/>
          <p:nvPr/>
        </p:nvSpPr>
        <p:spPr>
          <a:xfrm>
            <a:off x="4824063" y="6180035"/>
            <a:ext cx="2385030" cy="914400"/>
          </a:xfrm>
          <a:prstGeom prst="rect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Calibri"/>
              <a:cs typeface="Arial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A04D24-1A32-4E0B-86D4-4739350F3000}"/>
              </a:ext>
            </a:extLst>
          </p:cNvPr>
          <p:cNvCxnSpPr>
            <a:cxnSpLocks/>
          </p:cNvCxnSpPr>
          <p:nvPr/>
        </p:nvCxnSpPr>
        <p:spPr>
          <a:xfrm>
            <a:off x="5738323" y="5444506"/>
            <a:ext cx="84209" cy="653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734BBC5-4189-455F-B310-5AB9E826E67F}"/>
              </a:ext>
            </a:extLst>
          </p:cNvPr>
          <p:cNvSpPr txBox="1"/>
          <p:nvPr/>
        </p:nvSpPr>
        <p:spPr>
          <a:xfrm>
            <a:off x="11624831" y="5731772"/>
            <a:ext cx="4747526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/>
              </a:rPr>
              <a:t>Second-level Scan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AE51E-C0EF-416B-AF6F-BBF988112ED4}"/>
              </a:ext>
            </a:extLst>
          </p:cNvPr>
          <p:cNvSpPr txBox="1"/>
          <p:nvPr/>
        </p:nvSpPr>
        <p:spPr>
          <a:xfrm>
            <a:off x="11837920" y="7592930"/>
            <a:ext cx="4747526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/>
              </a:rPr>
              <a:t>Combine for Final Result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E82CB4-459B-4409-9459-2C1C944093B8}"/>
              </a:ext>
            </a:extLst>
          </p:cNvPr>
          <p:cNvSpPr/>
          <p:nvPr/>
        </p:nvSpPr>
        <p:spPr>
          <a:xfrm>
            <a:off x="3827759" y="4436305"/>
            <a:ext cx="1993652" cy="914400"/>
          </a:xfrm>
          <a:prstGeom prst="rect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44E20F-C99A-4A75-BB9E-CB4EEC4B12DD}"/>
              </a:ext>
            </a:extLst>
          </p:cNvPr>
          <p:cNvSpPr/>
          <p:nvPr/>
        </p:nvSpPr>
        <p:spPr>
          <a:xfrm>
            <a:off x="6649179" y="4436375"/>
            <a:ext cx="1993652" cy="914400"/>
          </a:xfrm>
          <a:prstGeom prst="rect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81E68-BDFF-41A0-9F5C-5707B15D758D}"/>
              </a:ext>
            </a:extLst>
          </p:cNvPr>
          <p:cNvSpPr/>
          <p:nvPr/>
        </p:nvSpPr>
        <p:spPr>
          <a:xfrm>
            <a:off x="9399472" y="4436446"/>
            <a:ext cx="1993652" cy="914400"/>
          </a:xfrm>
          <a:prstGeom prst="rect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8A447E-6038-4D2F-A54F-939819124321}"/>
              </a:ext>
            </a:extLst>
          </p:cNvPr>
          <p:cNvCxnSpPr>
            <a:cxnSpLocks/>
          </p:cNvCxnSpPr>
          <p:nvPr/>
        </p:nvCxnSpPr>
        <p:spPr>
          <a:xfrm flipH="1">
            <a:off x="6980875" y="5491905"/>
            <a:ext cx="4353779" cy="558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BA7C3E-5AB3-44BC-A809-40BB354316A6}"/>
              </a:ext>
            </a:extLst>
          </p:cNvPr>
          <p:cNvCxnSpPr>
            <a:cxnSpLocks/>
          </p:cNvCxnSpPr>
          <p:nvPr/>
        </p:nvCxnSpPr>
        <p:spPr>
          <a:xfrm flipH="1">
            <a:off x="6531547" y="5444576"/>
            <a:ext cx="2052956" cy="606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866FEE8-3B9D-4C45-9192-7E28DEB8D1AA}"/>
              </a:ext>
            </a:extLst>
          </p:cNvPr>
          <p:cNvSpPr/>
          <p:nvPr/>
        </p:nvSpPr>
        <p:spPr>
          <a:xfrm>
            <a:off x="1324897" y="7943857"/>
            <a:ext cx="10034679" cy="914400"/>
          </a:xfrm>
          <a:prstGeom prst="rect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/>
                <a:cs typeface="Arial"/>
              </a:rPr>
              <a:t>Output</a:t>
            </a:r>
            <a:endParaRPr lang="en-US" sz="3200" dirty="0"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F3B89-340B-477A-A2E9-51B88DB4626C}"/>
              </a:ext>
            </a:extLst>
          </p:cNvPr>
          <p:cNvSpPr/>
          <p:nvPr/>
        </p:nvSpPr>
        <p:spPr>
          <a:xfrm>
            <a:off x="2973327" y="4434983"/>
            <a:ext cx="143505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0C6585-7FB2-4995-B913-33861E369B7A}"/>
              </a:ext>
            </a:extLst>
          </p:cNvPr>
          <p:cNvSpPr/>
          <p:nvPr/>
        </p:nvSpPr>
        <p:spPr>
          <a:xfrm>
            <a:off x="11283255" y="4435053"/>
            <a:ext cx="143505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B21373-4490-4347-BB12-F1919FA69A49}"/>
              </a:ext>
            </a:extLst>
          </p:cNvPr>
          <p:cNvSpPr/>
          <p:nvPr/>
        </p:nvSpPr>
        <p:spPr>
          <a:xfrm>
            <a:off x="8497532" y="4435123"/>
            <a:ext cx="143505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8A9996-1E65-49EC-99EF-8D73DA5F84B4}"/>
              </a:ext>
            </a:extLst>
          </p:cNvPr>
          <p:cNvSpPr/>
          <p:nvPr/>
        </p:nvSpPr>
        <p:spPr>
          <a:xfrm>
            <a:off x="5676243" y="4435194"/>
            <a:ext cx="143505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3305624A-A078-4ADB-AABE-60FFF719C4B0}"/>
              </a:ext>
            </a:extLst>
          </p:cNvPr>
          <p:cNvSpPr/>
          <p:nvPr/>
        </p:nvSpPr>
        <p:spPr>
          <a:xfrm>
            <a:off x="5784523" y="7153888"/>
            <a:ext cx="472773" cy="634481"/>
          </a:xfrm>
          <a:prstGeom prst="downArrow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E0796E5F-ABCD-44C5-969E-3B169CFAC74B}"/>
              </a:ext>
            </a:extLst>
          </p:cNvPr>
          <p:cNvSpPr/>
          <p:nvPr/>
        </p:nvSpPr>
        <p:spPr>
          <a:xfrm>
            <a:off x="1931909" y="5766882"/>
            <a:ext cx="484632" cy="1974610"/>
          </a:xfrm>
          <a:prstGeom prst="downArrow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FF511FCF-D0B9-4D37-B87F-15BB6A4B30E9}"/>
              </a:ext>
            </a:extLst>
          </p:cNvPr>
          <p:cNvSpPr/>
          <p:nvPr/>
        </p:nvSpPr>
        <p:spPr>
          <a:xfrm>
            <a:off x="10064025" y="5766952"/>
            <a:ext cx="484632" cy="1974610"/>
          </a:xfrm>
          <a:prstGeom prst="downArrow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7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xfrm>
            <a:off x="448126" y="715274"/>
            <a:ext cx="5618602" cy="190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>
              <a:buSzPts val="5603"/>
            </a:pPr>
            <a:r>
              <a:rPr lang="en" sz="5600" dirty="0"/>
              <a:t>Filter [4.4]</a:t>
            </a:r>
            <a:endParaRPr dirty="0"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1"/>
          </p:nvPr>
        </p:nvSpPr>
        <p:spPr>
          <a:xfrm>
            <a:off x="448122" y="2930243"/>
            <a:ext cx="5618602" cy="632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indent="-457200"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Calibri" panose="020F0502020204030204" pitchFamily="34" charset="0"/>
              </a:rPr>
              <a:t>Test predicate</a:t>
            </a:r>
            <a:endParaRPr lang="en-US" sz="3200" dirty="0">
              <a:latin typeface="Calibri" panose="020F0502020204030204" pitchFamily="34" charset="0"/>
            </a:endParaRPr>
          </a:p>
          <a:p>
            <a:pPr indent="-457200"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Calibri" panose="020F0502020204030204" pitchFamily="34" charset="0"/>
              </a:rPr>
              <a:t>Scan for indices</a:t>
            </a:r>
          </a:p>
          <a:p>
            <a:pPr indent="-457200"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Calibri" panose="020F0502020204030204" pitchFamily="34" charset="0"/>
              </a:rPr>
              <a:t>Copy values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EECA53-0E14-488A-8DDF-473100E9E2AB}"/>
              </a:ext>
            </a:extLst>
          </p:cNvPr>
          <p:cNvSpPr/>
          <p:nvPr/>
        </p:nvSpPr>
        <p:spPr>
          <a:xfrm>
            <a:off x="7193142" y="795784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3</a:t>
            </a:r>
            <a:endParaRPr lang="en-US" sz="3200" dirty="0"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E8F068-DD83-40D5-8D63-2C36AB723A19}"/>
              </a:ext>
            </a:extLst>
          </p:cNvPr>
          <p:cNvSpPr/>
          <p:nvPr/>
        </p:nvSpPr>
        <p:spPr>
          <a:xfrm>
            <a:off x="8105937" y="795854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5</a:t>
            </a:r>
            <a:endParaRPr lang="en-US" sz="3200" dirty="0">
              <a:latin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156E86-821B-4E92-A3F1-9C4378BB6FF4}"/>
              </a:ext>
            </a:extLst>
          </p:cNvPr>
          <p:cNvSpPr/>
          <p:nvPr/>
        </p:nvSpPr>
        <p:spPr>
          <a:xfrm>
            <a:off x="9018704" y="795924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4</a:t>
            </a:r>
            <a:endParaRPr lang="en-US" sz="3200" dirty="0">
              <a:latin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3BDE54-FB1F-4ED7-ADA2-DB34E95B2B21}"/>
              </a:ext>
            </a:extLst>
          </p:cNvPr>
          <p:cNvSpPr/>
          <p:nvPr/>
        </p:nvSpPr>
        <p:spPr>
          <a:xfrm>
            <a:off x="9931561" y="795994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7</a:t>
            </a:r>
            <a:endParaRPr lang="en-US" sz="3200" dirty="0">
              <a:latin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E34F37-D58B-4350-A7F8-0950AD872A27}"/>
              </a:ext>
            </a:extLst>
          </p:cNvPr>
          <p:cNvSpPr/>
          <p:nvPr/>
        </p:nvSpPr>
        <p:spPr>
          <a:xfrm>
            <a:off x="10844418" y="796064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2</a:t>
            </a:r>
            <a:endParaRPr lang="en-US" sz="3200" dirty="0"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167BCE-7D44-4D66-89C5-47B11B6E1418}"/>
              </a:ext>
            </a:extLst>
          </p:cNvPr>
          <p:cNvSpPr/>
          <p:nvPr/>
        </p:nvSpPr>
        <p:spPr>
          <a:xfrm>
            <a:off x="11757276" y="796135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0</a:t>
            </a:r>
            <a:endParaRPr lang="en-US" sz="3200" dirty="0"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B09154-F40A-4EF6-9B9E-5E9B8A9AE492}"/>
              </a:ext>
            </a:extLst>
          </p:cNvPr>
          <p:cNvSpPr/>
          <p:nvPr/>
        </p:nvSpPr>
        <p:spPr>
          <a:xfrm>
            <a:off x="12670132" y="796205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1</a:t>
            </a:r>
            <a:endParaRPr lang="en-US" sz="3200" dirty="0">
              <a:latin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D1BED5-6173-47B9-A2B1-DDCA7C23C440}"/>
              </a:ext>
            </a:extLst>
          </p:cNvPr>
          <p:cNvSpPr/>
          <p:nvPr/>
        </p:nvSpPr>
        <p:spPr>
          <a:xfrm>
            <a:off x="13582989" y="796275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9EB552-3706-4A16-9C4E-9E7B8E6D2CF2}"/>
              </a:ext>
            </a:extLst>
          </p:cNvPr>
          <p:cNvSpPr/>
          <p:nvPr/>
        </p:nvSpPr>
        <p:spPr>
          <a:xfrm>
            <a:off x="9943210" y="2739921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0</a:t>
            </a:r>
            <a:endParaRPr lang="en-US" sz="3200" dirty="0">
              <a:latin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B647F2-F335-49A2-8223-E1CFCF166810}"/>
              </a:ext>
            </a:extLst>
          </p:cNvPr>
          <p:cNvSpPr/>
          <p:nvPr/>
        </p:nvSpPr>
        <p:spPr>
          <a:xfrm>
            <a:off x="10855977" y="2739991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0</a:t>
            </a:r>
            <a:endParaRPr lang="en-US" sz="3200" dirty="0">
              <a:latin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DB4CA1-1A6E-4C16-839C-55763B3C5361}"/>
              </a:ext>
            </a:extLst>
          </p:cNvPr>
          <p:cNvSpPr/>
          <p:nvPr/>
        </p:nvSpPr>
        <p:spPr>
          <a:xfrm>
            <a:off x="11768716" y="2740061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BE72C3-54C2-4970-9092-20414295E48A}"/>
              </a:ext>
            </a:extLst>
          </p:cNvPr>
          <p:cNvSpPr/>
          <p:nvPr/>
        </p:nvSpPr>
        <p:spPr>
          <a:xfrm>
            <a:off x="12681545" y="2740131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0</a:t>
            </a:r>
            <a:endParaRPr lang="en-US" sz="3200" dirty="0">
              <a:latin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9F7052-145C-49AA-8F2D-EACA2A0DEB67}"/>
              </a:ext>
            </a:extLst>
          </p:cNvPr>
          <p:cNvSpPr/>
          <p:nvPr/>
        </p:nvSpPr>
        <p:spPr>
          <a:xfrm>
            <a:off x="13594374" y="2740201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1</a:t>
            </a:r>
            <a:endParaRPr lang="en-US" sz="3200" dirty="0">
              <a:latin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941FF8-9049-468A-98A5-320E1A6C1571}"/>
              </a:ext>
            </a:extLst>
          </p:cNvPr>
          <p:cNvSpPr/>
          <p:nvPr/>
        </p:nvSpPr>
        <p:spPr>
          <a:xfrm>
            <a:off x="14507204" y="2740272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1</a:t>
            </a:r>
            <a:endParaRPr lang="en-US" sz="3200" dirty="0">
              <a:latin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3F9012-06AA-4E11-B470-DD9F46241ACC}"/>
              </a:ext>
            </a:extLst>
          </p:cNvPr>
          <p:cNvSpPr/>
          <p:nvPr/>
        </p:nvSpPr>
        <p:spPr>
          <a:xfrm>
            <a:off x="15420032" y="2740342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0</a:t>
            </a:r>
            <a:endParaRPr lang="en-US" sz="3200" dirty="0">
              <a:latin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40F3BF-1625-4E17-8C06-EAD69F194EB6}"/>
              </a:ext>
            </a:extLst>
          </p:cNvPr>
          <p:cNvSpPr/>
          <p:nvPr/>
        </p:nvSpPr>
        <p:spPr>
          <a:xfrm>
            <a:off x="16332861" y="2740412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0077D3-F730-486F-80F1-9ED5B5CEFE1C}"/>
              </a:ext>
            </a:extLst>
          </p:cNvPr>
          <p:cNvSpPr/>
          <p:nvPr/>
        </p:nvSpPr>
        <p:spPr>
          <a:xfrm>
            <a:off x="9919258" y="4660350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0</a:t>
            </a:r>
            <a:endParaRPr lang="en-US" sz="3200" dirty="0">
              <a:latin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E98BA3-A646-41ED-8816-7A757F3AC48F}"/>
              </a:ext>
            </a:extLst>
          </p:cNvPr>
          <p:cNvSpPr/>
          <p:nvPr/>
        </p:nvSpPr>
        <p:spPr>
          <a:xfrm>
            <a:off x="10831997" y="4660420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0</a:t>
            </a:r>
            <a:endParaRPr lang="en-US" sz="3200" dirty="0">
              <a:latin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EA11AF-AF44-4BD8-83A9-FE5C54AA6B5A}"/>
              </a:ext>
            </a:extLst>
          </p:cNvPr>
          <p:cNvSpPr/>
          <p:nvPr/>
        </p:nvSpPr>
        <p:spPr>
          <a:xfrm>
            <a:off x="11744708" y="4660490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E7A2CA-8140-4FB4-A227-AD75D89A26B8}"/>
              </a:ext>
            </a:extLst>
          </p:cNvPr>
          <p:cNvSpPr/>
          <p:nvPr/>
        </p:nvSpPr>
        <p:spPr>
          <a:xfrm>
            <a:off x="12657509" y="4660560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1</a:t>
            </a:r>
            <a:endParaRPr lang="en-US" sz="3200" dirty="0">
              <a:latin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76AC34-42F0-4BFE-9C01-51C575C84477}"/>
              </a:ext>
            </a:extLst>
          </p:cNvPr>
          <p:cNvSpPr/>
          <p:nvPr/>
        </p:nvSpPr>
        <p:spPr>
          <a:xfrm>
            <a:off x="13570310" y="4660630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2</a:t>
            </a:r>
            <a:endParaRPr lang="en-US" sz="3200" dirty="0">
              <a:latin typeface="Calibri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5A3F70-291B-4C2F-876E-A62D18BCAAAB}"/>
              </a:ext>
            </a:extLst>
          </p:cNvPr>
          <p:cNvSpPr/>
          <p:nvPr/>
        </p:nvSpPr>
        <p:spPr>
          <a:xfrm>
            <a:off x="14483112" y="4660701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3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0AE88C-9412-4BF8-861E-BDB06000C3DA}"/>
              </a:ext>
            </a:extLst>
          </p:cNvPr>
          <p:cNvSpPr/>
          <p:nvPr/>
        </p:nvSpPr>
        <p:spPr>
          <a:xfrm>
            <a:off x="15395912" y="4660771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0</a:t>
            </a:r>
            <a:endParaRPr lang="en-US" sz="3200" dirty="0">
              <a:latin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3F3BE-597D-4376-BEA6-B4725CA78C44}"/>
              </a:ext>
            </a:extLst>
          </p:cNvPr>
          <p:cNvSpPr/>
          <p:nvPr/>
        </p:nvSpPr>
        <p:spPr>
          <a:xfrm>
            <a:off x="16308713" y="4660841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4EA61-1AA0-4DD1-86AE-A5E4BD8CEDCC}"/>
              </a:ext>
            </a:extLst>
          </p:cNvPr>
          <p:cNvSpPr/>
          <p:nvPr/>
        </p:nvSpPr>
        <p:spPr>
          <a:xfrm>
            <a:off x="7323094" y="8014979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B999E-0C7C-48F2-9425-22B6B2B932FB}"/>
              </a:ext>
            </a:extLst>
          </p:cNvPr>
          <p:cNvSpPr/>
          <p:nvPr/>
        </p:nvSpPr>
        <p:spPr>
          <a:xfrm>
            <a:off x="8235834" y="8015051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56232-6D60-44C7-BF91-E04DBBA21304}"/>
              </a:ext>
            </a:extLst>
          </p:cNvPr>
          <p:cNvSpPr/>
          <p:nvPr/>
        </p:nvSpPr>
        <p:spPr>
          <a:xfrm>
            <a:off x="9148545" y="8015120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57E79-C454-4B5F-8C9A-B53CF5D988C1}"/>
              </a:ext>
            </a:extLst>
          </p:cNvPr>
          <p:cNvSpPr/>
          <p:nvPr/>
        </p:nvSpPr>
        <p:spPr>
          <a:xfrm>
            <a:off x="10061346" y="8015190"/>
            <a:ext cx="914400" cy="914400"/>
          </a:xfrm>
          <a:prstGeom prst="rect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4</a:t>
            </a:r>
            <a:endParaRPr lang="en-US" sz="3200" dirty="0">
              <a:latin typeface="Calibri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2E4A8F2-12CD-492F-B7D8-BD9D8D488BAD}"/>
              </a:ext>
            </a:extLst>
          </p:cNvPr>
          <p:cNvSpPr/>
          <p:nvPr/>
        </p:nvSpPr>
        <p:spPr>
          <a:xfrm>
            <a:off x="12423071" y="1866835"/>
            <a:ext cx="484632" cy="634481"/>
          </a:xfrm>
          <a:prstGeom prst="downArrow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45FDE85C-6484-41E5-873A-719D09842FF3}"/>
              </a:ext>
            </a:extLst>
          </p:cNvPr>
          <p:cNvSpPr/>
          <p:nvPr/>
        </p:nvSpPr>
        <p:spPr>
          <a:xfrm>
            <a:off x="12482024" y="3882096"/>
            <a:ext cx="484632" cy="634481"/>
          </a:xfrm>
          <a:prstGeom prst="downArrow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68264FFD-2C03-4D22-B089-78EA35F5FAE0}"/>
              </a:ext>
            </a:extLst>
          </p:cNvPr>
          <p:cNvSpPr/>
          <p:nvPr/>
        </p:nvSpPr>
        <p:spPr>
          <a:xfrm>
            <a:off x="7894426" y="2293722"/>
            <a:ext cx="484632" cy="5342725"/>
          </a:xfrm>
          <a:prstGeom prst="downArrow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28DCFF9D-8B97-4288-B972-1C487D579F12}"/>
              </a:ext>
            </a:extLst>
          </p:cNvPr>
          <p:cNvSpPr/>
          <p:nvPr/>
        </p:nvSpPr>
        <p:spPr>
          <a:xfrm rot="2580000">
            <a:off x="10513162" y="5383564"/>
            <a:ext cx="484632" cy="2615026"/>
          </a:xfrm>
          <a:prstGeom prst="downArrow">
            <a:avLst/>
          </a:prstGeom>
          <a:solidFill>
            <a:srgbClr val="3E5DAA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A3E2E-78B2-4F34-87BD-82A0CE6958F3}"/>
              </a:ext>
            </a:extLst>
          </p:cNvPr>
          <p:cNvSpPr txBox="1"/>
          <p:nvPr/>
        </p:nvSpPr>
        <p:spPr>
          <a:xfrm>
            <a:off x="13096904" y="185604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/>
              </a:rPr>
              <a:t>Test predicate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DA729A-4BD2-414D-9DBE-F03737454E36}"/>
              </a:ext>
            </a:extLst>
          </p:cNvPr>
          <p:cNvSpPr txBox="1"/>
          <p:nvPr/>
        </p:nvSpPr>
        <p:spPr>
          <a:xfrm>
            <a:off x="13061005" y="3871309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/>
              </a:rPr>
              <a:t>Scan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AE7745-5730-454A-9B6D-74B9217F6DB8}"/>
              </a:ext>
            </a:extLst>
          </p:cNvPr>
          <p:cNvSpPr txBox="1"/>
          <p:nvPr/>
        </p:nvSpPr>
        <p:spPr>
          <a:xfrm>
            <a:off x="8556387" y="5922133"/>
            <a:ext cx="27432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/>
              </a:rPr>
              <a:t>Copy 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sz="3200" dirty="0">
                <a:solidFill>
                  <a:schemeClr val="bg2"/>
                </a:solidFill>
                <a:latin typeface="Calibri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5505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GPU Accelerated Libraries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cuDNN, TensorRT, DeepStream SDK [5.1]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cuFFT, NPP, Video Codec SDK [5.2]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cuBLAS, cuSPARSE, cuSOLVER, [5.3]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cuRAND, CUDA math library [5.3]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Thrust, CUB, nvGRAPH, NCCL [5.4]</a:t>
            </a:r>
          </a:p>
        </p:txBody>
      </p:sp>
    </p:spTree>
    <p:extLst>
      <p:ext uri="{BB962C8B-B14F-4D97-AF65-F5344CB8AC3E}">
        <p14:creationId xmlns:p14="http://schemas.microsoft.com/office/powerpoint/2010/main" val="79763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Concurrency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Streams and events [6.1]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Host-device concurrency [6.1]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Concurrent transfers [6.2]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Multiple GPUs [6.3, 6.4, 6.5]</a:t>
            </a:r>
          </a:p>
        </p:txBody>
      </p:sp>
    </p:spTree>
    <p:extLst>
      <p:ext uri="{BB962C8B-B14F-4D97-AF65-F5344CB8AC3E}">
        <p14:creationId xmlns:p14="http://schemas.microsoft.com/office/powerpoint/2010/main" val="245449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Other Advanced Topics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Dynamic Global Memory Allocation [6.6]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Dynamic Parallelism [6.7]</a:t>
            </a:r>
          </a:p>
        </p:txBody>
      </p:sp>
    </p:spTree>
    <p:extLst>
      <p:ext uri="{BB962C8B-B14F-4D97-AF65-F5344CB8AC3E}">
        <p14:creationId xmlns:p14="http://schemas.microsoft.com/office/powerpoint/2010/main" val="4231321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Next Steps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/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What We Have Learned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Overview of CUDA [1.2]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General purpose programming on GPUs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Data parallelism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Single Instruction, Multiple Thread (SIMT)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CUDA Programming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Memory management with runtime API [1.5]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Kernels and device functions [1.5, 3.3]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Launching kernels [1.5, 2.2]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Debugging: Nsight or cuda-gdb [2.3, 2.4]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Error handling [2.5]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Programming Model [2.1]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Software – driver and runtime APIs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Grids, blocks, and threads</a:t>
            </a:r>
          </a:p>
          <a:p>
            <a:pPr marL="913951" indent="-710850">
              <a:buClr>
                <a:srgbClr val="434343"/>
              </a:buClr>
              <a:buFont typeface="Calibri"/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Hardware multi-threading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Streaming multiprocessors (SMs)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Performance Optimization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Coalescing global memory access [3.2]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2D and 3D memory layouts [3.3]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Caching through texture and constant memory [3.4]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Instruction level parallelism [3.5]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Fast math functions [3.5]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448126" y="715274"/>
            <a:ext cx="5618602" cy="190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3"/>
              <a:buNone/>
            </a:pPr>
            <a:r>
              <a:rPr lang="en" sz="5600" dirty="0">
                <a:latin typeface="Calibri" panose="020F0502020204030204" pitchFamily="34" charset="0"/>
              </a:rPr>
              <a:t>Memory Hierarchy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448122" y="2930243"/>
            <a:ext cx="5618602" cy="632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indent="-457200"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Calibri" panose="020F0502020204030204" pitchFamily="34" charset="0"/>
              </a:rPr>
              <a:t>Global – large, high latency</a:t>
            </a:r>
            <a:endParaRPr sz="3200" dirty="0">
              <a:latin typeface="Calibri" panose="020F0502020204030204" pitchFamily="34" charset="0"/>
            </a:endParaRPr>
          </a:p>
          <a:p>
            <a:pPr lvl="0" indent="-457200"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Calibri" panose="020F0502020204030204" pitchFamily="34" charset="0"/>
              </a:rPr>
              <a:t>L2 cache – medium latency</a:t>
            </a:r>
            <a:endParaRPr sz="3200" dirty="0">
              <a:latin typeface="Calibri" panose="020F0502020204030204" pitchFamily="34" charset="0"/>
            </a:endParaRPr>
          </a:p>
          <a:p>
            <a:pPr lvl="0" indent="-457200"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Calibri" panose="020F0502020204030204" pitchFamily="34" charset="0"/>
              </a:rPr>
              <a:t>SM caches – lower latency</a:t>
            </a:r>
            <a:endParaRPr sz="3200" dirty="0">
              <a:latin typeface="Calibri" panose="020F0502020204030204" pitchFamily="34" charset="0"/>
            </a:endParaRPr>
          </a:p>
          <a:p>
            <a:pPr lvl="0" indent="-457200"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Calibri" panose="020F0502020204030204" pitchFamily="34" charset="0"/>
              </a:rPr>
              <a:t>Registers – lowest latency</a:t>
            </a:r>
            <a:endParaRPr sz="3200" dirty="0">
              <a:latin typeface="Calibri" panose="020F0502020204030204" pitchFamily="34" charset="0"/>
            </a:endParaRPr>
          </a:p>
          <a:p>
            <a:pPr marL="914400" lvl="0" indent="-712800" algn="l" rtl="0">
              <a:lnSpc>
                <a:spcPct val="114000"/>
              </a:lnSpc>
              <a:spcBef>
                <a:spcPts val="0"/>
              </a:spcBef>
              <a:spcAft>
                <a:spcPts val="1600"/>
              </a:spcAft>
              <a:buSzPts val="3202"/>
              <a:buNone/>
            </a:pPr>
            <a:endParaRPr sz="3600" dirty="0">
              <a:latin typeface="Calibri" panose="020F0502020204030204" pitchFamily="34" charset="0"/>
            </a:endParaRPr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210522" y="1027828"/>
            <a:ext cx="7511279" cy="1923309"/>
          </a:xfrm>
          <a:prstGeom prst="rect">
            <a:avLst/>
          </a:prstGeom>
          <a:solidFill>
            <a:srgbClr val="3E5DAA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2"/>
              <a:buNone/>
            </a:pPr>
            <a:r>
              <a:rPr lang="en" sz="4800" dirty="0">
                <a:latin typeface="Calibri" panose="020F0502020204030204" pitchFamily="34" charset="0"/>
              </a:rPr>
              <a:t>Global Memory</a:t>
            </a:r>
            <a:endParaRPr dirty="0">
              <a:latin typeface="Calibri" panose="020F0502020204030204" pitchFamily="34" charset="0"/>
            </a:endParaRPr>
          </a:p>
        </p:txBody>
      </p:sp>
      <p:cxnSp>
        <p:nvCxnSpPr>
          <p:cNvPr id="109" name="Google Shape;109;p4"/>
          <p:cNvCxnSpPr>
            <a:stCxn id="108" idx="2"/>
            <a:endCxn id="110" idx="0"/>
          </p:cNvCxnSpPr>
          <p:nvPr/>
        </p:nvCxnSpPr>
        <p:spPr>
          <a:xfrm>
            <a:off x="11966161" y="2951137"/>
            <a:ext cx="0" cy="432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210522" y="3383365"/>
            <a:ext cx="7511279" cy="1150657"/>
          </a:xfrm>
          <a:prstGeom prst="rect">
            <a:avLst/>
          </a:prstGeom>
          <a:solidFill>
            <a:srgbClr val="4C389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2"/>
              <a:buNone/>
            </a:pPr>
            <a:r>
              <a:rPr lang="en" sz="4800">
                <a:latin typeface="Calibri" panose="020F0502020204030204" pitchFamily="34" charset="0"/>
              </a:rPr>
              <a:t>L2 Cache</a:t>
            </a:r>
            <a:endParaRPr dirty="0">
              <a:latin typeface="Calibri" panose="020F0502020204030204" pitchFamily="34" charset="0"/>
            </a:endParaRPr>
          </a:p>
        </p:txBody>
      </p:sp>
      <p:cxnSp>
        <p:nvCxnSpPr>
          <p:cNvPr id="111" name="Google Shape;111;p4"/>
          <p:cNvCxnSpPr>
            <a:stCxn id="110" idx="2"/>
            <a:endCxn id="112" idx="0"/>
          </p:cNvCxnSpPr>
          <p:nvPr/>
        </p:nvCxnSpPr>
        <p:spPr>
          <a:xfrm flipH="1">
            <a:off x="9922261" y="4534022"/>
            <a:ext cx="2043900" cy="7998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210524" y="5333909"/>
            <a:ext cx="3423512" cy="3920323"/>
          </a:xfrm>
          <a:prstGeom prst="rect">
            <a:avLst/>
          </a:prstGeom>
          <a:solidFill>
            <a:srgbClr val="BE1A8C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2"/>
              <a:buNone/>
            </a:pPr>
            <a:br>
              <a:rPr lang="en" sz="4800">
                <a:latin typeface="Calibri" panose="020F0502020204030204" pitchFamily="34" charset="0"/>
              </a:rPr>
            </a:br>
            <a:endParaRPr sz="4800" dirty="0">
              <a:latin typeface="Calibri" panose="020F0502020204030204" pitchFamily="34" charset="0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8330644" y="5470947"/>
            <a:ext cx="2743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sym typeface="Arial"/>
              </a:rPr>
              <a:t>SM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8332079" y="6401273"/>
            <a:ext cx="3090789" cy="556307"/>
          </a:xfrm>
          <a:prstGeom prst="rect">
            <a:avLst/>
          </a:prstGeom>
          <a:solidFill>
            <a:srgbClr val="4C389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Texture Cache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8334907" y="7078535"/>
            <a:ext cx="3090789" cy="556307"/>
          </a:xfrm>
          <a:prstGeom prst="rect">
            <a:avLst/>
          </a:prstGeom>
          <a:solidFill>
            <a:srgbClr val="4C389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Constant Cache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8334972" y="7767681"/>
            <a:ext cx="3090789" cy="556307"/>
          </a:xfrm>
          <a:prstGeom prst="rect">
            <a:avLst/>
          </a:prstGeom>
          <a:solidFill>
            <a:srgbClr val="4C389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Shared Memory</a:t>
            </a:r>
            <a:endParaRPr sz="24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4"/>
          <p:cNvCxnSpPr/>
          <p:nvPr/>
        </p:nvCxnSpPr>
        <p:spPr>
          <a:xfrm>
            <a:off x="12050816" y="4534030"/>
            <a:ext cx="1925054" cy="799888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4"/>
          <p:cNvSpPr txBox="1"/>
          <p:nvPr/>
        </p:nvSpPr>
        <p:spPr>
          <a:xfrm>
            <a:off x="12299185" y="5333928"/>
            <a:ext cx="3423512" cy="3920323"/>
          </a:xfrm>
          <a:prstGeom prst="rect">
            <a:avLst/>
          </a:prstGeom>
          <a:solidFill>
            <a:srgbClr val="BE1A8C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</a:pPr>
            <a:br>
              <a:rPr lang="en" sz="48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</a:br>
            <a:endParaRPr sz="4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2383712" y="5470966"/>
            <a:ext cx="2743200" cy="830997"/>
          </a:xfrm>
          <a:prstGeom prst="rect">
            <a:avLst/>
          </a:prstGeom>
          <a:solidFill>
            <a:srgbClr val="BE1A8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sym typeface="Arial"/>
              </a:rPr>
              <a:t>SM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8325923" y="8456825"/>
            <a:ext cx="3090789" cy="556307"/>
          </a:xfrm>
          <a:prstGeom prst="rect">
            <a:avLst/>
          </a:prstGeom>
          <a:solidFill>
            <a:srgbClr val="4C389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Registers</a:t>
            </a:r>
            <a:endParaRPr sz="4802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456412" y="6401291"/>
            <a:ext cx="3090789" cy="556307"/>
          </a:xfrm>
          <a:prstGeom prst="rect">
            <a:avLst/>
          </a:prstGeom>
          <a:solidFill>
            <a:srgbClr val="4C389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Texture Cache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459241" y="7066672"/>
            <a:ext cx="3090789" cy="556307"/>
          </a:xfrm>
          <a:prstGeom prst="rect">
            <a:avLst/>
          </a:prstGeom>
          <a:solidFill>
            <a:srgbClr val="4C389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Constant Cache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12459306" y="7755818"/>
            <a:ext cx="3090789" cy="556307"/>
          </a:xfrm>
          <a:prstGeom prst="rect">
            <a:avLst/>
          </a:prstGeom>
          <a:solidFill>
            <a:srgbClr val="4C389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Shared Memory</a:t>
            </a:r>
            <a:endParaRPr sz="24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12450254" y="8444962"/>
            <a:ext cx="3090789" cy="556307"/>
          </a:xfrm>
          <a:prstGeom prst="rect">
            <a:avLst/>
          </a:prstGeom>
          <a:solidFill>
            <a:srgbClr val="4C389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Registers</a:t>
            </a:r>
            <a:endParaRPr sz="4802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3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Parallel Algorithms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Synchronizing threads [4.1]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Sending data through shared memory [4.1]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Reduction, parallel prefix sum, and filtering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Combining block-level results</a:t>
            </a:r>
          </a:p>
        </p:txBody>
      </p:sp>
    </p:spTree>
    <p:extLst>
      <p:ext uri="{BB962C8B-B14F-4D97-AF65-F5344CB8AC3E}">
        <p14:creationId xmlns:p14="http://schemas.microsoft.com/office/powerpoint/2010/main" val="154868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algn="ctr"/>
            <a:r>
              <a:rPr lang="en" sz="4400" dirty="0"/>
              <a:t>Reduction [4.2]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847A5D-7858-449B-B263-2ABB5658FF7F}"/>
              </a:ext>
            </a:extLst>
          </p:cNvPr>
          <p:cNvSpPr/>
          <p:nvPr/>
        </p:nvSpPr>
        <p:spPr>
          <a:xfrm>
            <a:off x="1324872" y="2052316"/>
            <a:ext cx="10034679" cy="914400"/>
          </a:xfrm>
          <a:prstGeom prst="rect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/>
                <a:cs typeface="Arial"/>
              </a:rPr>
              <a:t>Global Memory</a:t>
            </a:r>
            <a:endParaRPr lang="en-US" sz="3200" dirty="0"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C57CA8-43E0-4300-9BBD-4B88FF404447}"/>
              </a:ext>
            </a:extLst>
          </p:cNvPr>
          <p:cNvSpPr txBox="1"/>
          <p:nvPr/>
        </p:nvSpPr>
        <p:spPr>
          <a:xfrm>
            <a:off x="11565847" y="3242347"/>
            <a:ext cx="5067427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/>
              </a:rPr>
              <a:t>Reduction in shared memory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FD26368-24FB-48BA-B87A-40FCA176219A}"/>
              </a:ext>
            </a:extLst>
          </p:cNvPr>
          <p:cNvSpPr/>
          <p:nvPr/>
        </p:nvSpPr>
        <p:spPr>
          <a:xfrm>
            <a:off x="1872629" y="3147074"/>
            <a:ext cx="484632" cy="978408"/>
          </a:xfrm>
          <a:prstGeom prst="downArrow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A9C2030-8518-4A79-AB94-93BEB07D189B}"/>
              </a:ext>
            </a:extLst>
          </p:cNvPr>
          <p:cNvSpPr/>
          <p:nvPr/>
        </p:nvSpPr>
        <p:spPr>
          <a:xfrm>
            <a:off x="4634715" y="3147144"/>
            <a:ext cx="484632" cy="978408"/>
          </a:xfrm>
          <a:prstGeom prst="downArrow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D8BB24F-CADA-4762-9CBA-D12C7BDC591C}"/>
              </a:ext>
            </a:extLst>
          </p:cNvPr>
          <p:cNvSpPr/>
          <p:nvPr/>
        </p:nvSpPr>
        <p:spPr>
          <a:xfrm>
            <a:off x="7396863" y="3147214"/>
            <a:ext cx="484632" cy="978408"/>
          </a:xfrm>
          <a:prstGeom prst="downArrow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C54C206-8143-48C2-8BD6-802F8696AC73}"/>
              </a:ext>
            </a:extLst>
          </p:cNvPr>
          <p:cNvSpPr/>
          <p:nvPr/>
        </p:nvSpPr>
        <p:spPr>
          <a:xfrm>
            <a:off x="10158780" y="3147285"/>
            <a:ext cx="484632" cy="978408"/>
          </a:xfrm>
          <a:prstGeom prst="downArrow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F9B8E5-DE4B-4BA0-BF2E-072CB5BA7668}"/>
              </a:ext>
            </a:extLst>
          </p:cNvPr>
          <p:cNvSpPr/>
          <p:nvPr/>
        </p:nvSpPr>
        <p:spPr>
          <a:xfrm>
            <a:off x="1658367" y="4436235"/>
            <a:ext cx="914400" cy="914400"/>
          </a:xfrm>
          <a:prstGeom prst="rect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31B252-CA23-47A2-AB66-AA540843E752}"/>
              </a:ext>
            </a:extLst>
          </p:cNvPr>
          <p:cNvSpPr/>
          <p:nvPr/>
        </p:nvSpPr>
        <p:spPr>
          <a:xfrm>
            <a:off x="4420464" y="4436305"/>
            <a:ext cx="914400" cy="914400"/>
          </a:xfrm>
          <a:prstGeom prst="rect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B37DB8-779F-469D-A3F1-6F39828A4701}"/>
              </a:ext>
            </a:extLst>
          </p:cNvPr>
          <p:cNvSpPr/>
          <p:nvPr/>
        </p:nvSpPr>
        <p:spPr>
          <a:xfrm>
            <a:off x="7182671" y="4436376"/>
            <a:ext cx="914400" cy="914400"/>
          </a:xfrm>
          <a:prstGeom prst="rect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92683E-796A-4D3C-923F-F78B337FCAF1}"/>
              </a:ext>
            </a:extLst>
          </p:cNvPr>
          <p:cNvSpPr/>
          <p:nvPr/>
        </p:nvSpPr>
        <p:spPr>
          <a:xfrm>
            <a:off x="9944759" y="4436446"/>
            <a:ext cx="914400" cy="914400"/>
          </a:xfrm>
          <a:prstGeom prst="rect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631826-CB6B-49E9-9CB9-7770136A9F2E}"/>
              </a:ext>
            </a:extLst>
          </p:cNvPr>
          <p:cNvSpPr txBox="1"/>
          <p:nvPr/>
        </p:nvSpPr>
        <p:spPr>
          <a:xfrm>
            <a:off x="11458793" y="4593781"/>
            <a:ext cx="5174482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/>
              </a:rPr>
              <a:t>Block sums in global memory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DE86B2-8FCE-46BB-A731-2B1FF6E6D6A1}"/>
              </a:ext>
            </a:extLst>
          </p:cNvPr>
          <p:cNvCxnSpPr/>
          <p:nvPr/>
        </p:nvCxnSpPr>
        <p:spPr>
          <a:xfrm>
            <a:off x="2133177" y="5491873"/>
            <a:ext cx="3571024" cy="1376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720080F-C8AE-43F6-9FF5-30E8DF4989FF}"/>
              </a:ext>
            </a:extLst>
          </p:cNvPr>
          <p:cNvSpPr/>
          <p:nvPr/>
        </p:nvSpPr>
        <p:spPr>
          <a:xfrm>
            <a:off x="5879788" y="6962403"/>
            <a:ext cx="914400" cy="914400"/>
          </a:xfrm>
          <a:prstGeom prst="rect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A04D24-1A32-4E0B-86D4-4739350F3000}"/>
              </a:ext>
            </a:extLst>
          </p:cNvPr>
          <p:cNvCxnSpPr>
            <a:cxnSpLocks/>
          </p:cNvCxnSpPr>
          <p:nvPr/>
        </p:nvCxnSpPr>
        <p:spPr>
          <a:xfrm>
            <a:off x="4860689" y="5480084"/>
            <a:ext cx="1436238" cy="1400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CAF6D8-CD26-4237-AD62-5C97B124E77C}"/>
              </a:ext>
            </a:extLst>
          </p:cNvPr>
          <p:cNvCxnSpPr>
            <a:cxnSpLocks/>
          </p:cNvCxnSpPr>
          <p:nvPr/>
        </p:nvCxnSpPr>
        <p:spPr>
          <a:xfrm flipH="1">
            <a:off x="6815676" y="5491943"/>
            <a:ext cx="3571024" cy="1376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E7B35C-DCE5-40A1-9A2C-BCE06993A2D7}"/>
              </a:ext>
            </a:extLst>
          </p:cNvPr>
          <p:cNvCxnSpPr>
            <a:cxnSpLocks/>
          </p:cNvCxnSpPr>
          <p:nvPr/>
        </p:nvCxnSpPr>
        <p:spPr>
          <a:xfrm flipH="1">
            <a:off x="6377973" y="5480154"/>
            <a:ext cx="1436238" cy="1400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734BBC5-4189-455F-B310-5AB9E826E67F}"/>
              </a:ext>
            </a:extLst>
          </p:cNvPr>
          <p:cNvSpPr txBox="1"/>
          <p:nvPr/>
        </p:nvSpPr>
        <p:spPr>
          <a:xfrm>
            <a:off x="11624831" y="6182226"/>
            <a:ext cx="4747526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/>
              </a:rPr>
              <a:t>Second reduction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AE51E-C0EF-416B-AF6F-BBF988112ED4}"/>
              </a:ext>
            </a:extLst>
          </p:cNvPr>
          <p:cNvSpPr txBox="1"/>
          <p:nvPr/>
        </p:nvSpPr>
        <p:spPr>
          <a:xfrm>
            <a:off x="11624540" y="7154330"/>
            <a:ext cx="4747526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/>
              </a:rPr>
              <a:t>Result in global memory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74304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471</Words>
  <Application>Microsoft Office PowerPoint</Application>
  <PresentationFormat>Custom</PresentationFormat>
  <Paragraphs>117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Roboto</vt:lpstr>
      <vt:lpstr>Calibri</vt:lpstr>
      <vt:lpstr>Packt</vt:lpstr>
      <vt:lpstr>Summary and Next Steps</vt:lpstr>
      <vt:lpstr>What We Have Learned</vt:lpstr>
      <vt:lpstr>Overview of CUDA [1.2]</vt:lpstr>
      <vt:lpstr>CUDA Programming</vt:lpstr>
      <vt:lpstr>Programming Model [2.1]</vt:lpstr>
      <vt:lpstr>Performance Optimization</vt:lpstr>
      <vt:lpstr>Memory Hierarchy</vt:lpstr>
      <vt:lpstr>Parallel Algorithms</vt:lpstr>
      <vt:lpstr>Reduction [4.2]</vt:lpstr>
      <vt:lpstr>Prefix Sum [3.3]</vt:lpstr>
      <vt:lpstr>Filter [4.4]</vt:lpstr>
      <vt:lpstr>GPU Accelerated Libraries</vt:lpstr>
      <vt:lpstr>Concurrency</vt:lpstr>
      <vt:lpstr>Other Advanced Topics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Ashwini Waghmare</dc:creator>
  <cp:lastModifiedBy>Jacob Jesuraj</cp:lastModifiedBy>
  <cp:revision>24</cp:revision>
  <dcterms:modified xsi:type="dcterms:W3CDTF">2019-10-11T07:59:02Z</dcterms:modified>
</cp:coreProperties>
</file>