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6" r:id="rId1"/>
  </p:sldMasterIdLst>
  <p:notesMasterIdLst>
    <p:notesMasterId r:id="rId9"/>
  </p:notesMasterIdLst>
  <p:sldIdLst>
    <p:sldId id="256" r:id="rId2"/>
    <p:sldId id="261" r:id="rId3"/>
    <p:sldId id="257" r:id="rId4"/>
    <p:sldId id="263" r:id="rId5"/>
    <p:sldId id="262" r:id="rId6"/>
    <p:sldId id="264"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6"/>
    <p:restoredTop sz="71138"/>
  </p:normalViewPr>
  <p:slideViewPr>
    <p:cSldViewPr snapToGrid="0" snapToObjects="1">
      <p:cViewPr varScale="1">
        <p:scale>
          <a:sx n="70" d="100"/>
          <a:sy n="70" d="100"/>
        </p:scale>
        <p:origin x="6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437A99-F5E6-9746-9CA9-A72B704482E8}" type="datetimeFigureOut">
              <a:rPr lang="en-US" smtClean="0"/>
              <a:t>9/6/15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582053-15C3-A845-9DA6-7DA83841A886}" type="slidenum">
              <a:rPr lang="en-US" smtClean="0"/>
              <a:t>‹#›</a:t>
            </a:fld>
            <a:endParaRPr lang="en-US"/>
          </a:p>
        </p:txBody>
      </p:sp>
    </p:spTree>
    <p:extLst>
      <p:ext uri="{BB962C8B-B14F-4D97-AF65-F5344CB8AC3E}">
        <p14:creationId xmlns:p14="http://schemas.microsoft.com/office/powerpoint/2010/main" val="55127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Section 5 </a:t>
            </a:r>
          </a:p>
          <a:p>
            <a:r>
              <a:rPr lang="en-US" dirty="0" smtClean="0"/>
              <a:t>In</a:t>
            </a:r>
            <a:r>
              <a:rPr lang="en-US" baseline="0" dirty="0" smtClean="0"/>
              <a:t> this section we are going to learn how to perform Authentication brute force attacks in order to test the quality of the Password policy and the passwords chosen by our users.</a:t>
            </a:r>
          </a:p>
          <a:p>
            <a:endParaRPr lang="en-US" baseline="0" dirty="0" smtClean="0"/>
          </a:p>
          <a:p>
            <a:r>
              <a:rPr lang="en-US" baseline="0" dirty="0" smtClean="0"/>
              <a:t>Nowadays Password based attacks are still the most common and effective attack vector used by attackers on web applications</a:t>
            </a:r>
          </a:p>
          <a:p>
            <a:endParaRPr lang="en-US" baseline="0" dirty="0" smtClean="0"/>
          </a:p>
          <a:p>
            <a:r>
              <a:rPr lang="en-US" baseline="0" dirty="0" smtClean="0"/>
              <a:t>The reason is simple, people is lazy and usually do not choose a strong password to protect their accounts, and the other reason is that people reuse the same password in different services, so if attacker manages to get the password of an user in Service X they will try that username combination in other services they are interested to get access to.</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2582053-15C3-A845-9DA6-7DA83841A886}" type="slidenum">
              <a:rPr lang="en-US" smtClean="0"/>
              <a:t>1</a:t>
            </a:fld>
            <a:endParaRPr lang="en-US"/>
          </a:p>
        </p:txBody>
      </p:sp>
    </p:spTree>
    <p:extLst>
      <p:ext uri="{BB962C8B-B14F-4D97-AF65-F5344CB8AC3E}">
        <p14:creationId xmlns:p14="http://schemas.microsoft.com/office/powerpoint/2010/main" val="96793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Brute forcing consists of systematically enumerating all possible candidates for the solution and checking whether each candidate satisfies the problem's statement.</a:t>
            </a:r>
          </a:p>
          <a:p>
            <a:r>
              <a:rPr lang="en-US" sz="1200" b="0" i="0" kern="1200" dirty="0" smtClean="0">
                <a:solidFill>
                  <a:schemeClr val="tx1"/>
                </a:solidFill>
                <a:effectLst/>
                <a:latin typeface="+mn-lt"/>
                <a:ea typeface="+mn-ea"/>
                <a:cs typeface="+mn-cs"/>
              </a:rPr>
              <a:t>In</a:t>
            </a:r>
            <a:r>
              <a:rPr lang="en-US" sz="1200" b="0" i="0" kern="1200" baseline="0" dirty="0" smtClean="0">
                <a:solidFill>
                  <a:schemeClr val="tx1"/>
                </a:solidFill>
                <a:effectLst/>
                <a:latin typeface="+mn-lt"/>
                <a:ea typeface="+mn-ea"/>
                <a:cs typeface="+mn-cs"/>
              </a:rPr>
              <a:t> our case the solution is to find a valid password for a username, or valid username/passwords.</a:t>
            </a:r>
          </a:p>
          <a:p>
            <a:r>
              <a:rPr lang="en-US" sz="1200" b="0" i="0" kern="1200" baseline="0" dirty="0" smtClean="0">
                <a:solidFill>
                  <a:schemeClr val="tx1"/>
                </a:solidFill>
                <a:effectLst/>
                <a:latin typeface="+mn-lt"/>
                <a:ea typeface="+mn-ea"/>
                <a:cs typeface="+mn-cs"/>
              </a:rPr>
              <a:t>We have two types of brute force </a:t>
            </a:r>
          </a:p>
          <a:p>
            <a:r>
              <a:rPr lang="en-US" sz="1200" b="0" i="0" kern="1200" baseline="0" dirty="0" smtClean="0">
                <a:solidFill>
                  <a:schemeClr val="tx1"/>
                </a:solidFill>
                <a:effectLst/>
                <a:latin typeface="+mn-lt"/>
                <a:ea typeface="+mn-ea"/>
                <a:cs typeface="+mn-cs"/>
              </a:rPr>
              <a:t>attacks:</a:t>
            </a:r>
          </a:p>
          <a:p>
            <a:r>
              <a:rPr lang="en-US" sz="1200" b="0" i="0" kern="1200" baseline="0" dirty="0" smtClean="0">
                <a:solidFill>
                  <a:schemeClr val="tx1"/>
                </a:solidFill>
                <a:effectLst/>
                <a:latin typeface="+mn-lt"/>
                <a:ea typeface="+mn-ea"/>
                <a:cs typeface="+mn-cs"/>
              </a:rPr>
              <a:t>Dictionary attacks and search attack</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Dictionary based are the ones where we use a list of known passwords, historically a list from a real dictionary. </a:t>
            </a:r>
          </a:p>
          <a:p>
            <a:r>
              <a:rPr lang="en-US" sz="1200" b="0" i="0" kern="1200" dirty="0" smtClean="0">
                <a:solidFill>
                  <a:schemeClr val="tx1"/>
                </a:solidFill>
                <a:effectLst/>
                <a:latin typeface="+mn-lt"/>
                <a:ea typeface="+mn-ea"/>
                <a:cs typeface="+mn-cs"/>
              </a:rPr>
              <a:t>A dictionary file can be tuned and compiled to cover words probably used by the owner of the account that a malicious user is going to attack. The attacker can gather information (via active/passive reconnaissance, competitive intelligence, dumpster diving, social engineering) to understand the user, or build a list of all unique words available on the website.</a:t>
            </a:r>
          </a:p>
          <a:p>
            <a:endParaRPr lang="en-US" sz="1200" b="0" i="0" kern="120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Now you can find list of most common passwords used by people from DB leaks from public attacks.</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Search attacks will try to cover all possible combinations of a given character set and a given password length range. This kind of attack is very slow because the space of possible candidates is quite big. For example, given a known user ID, the total number of passwords to try, up to 8 characters in length, is equal to 26^(8) in a lower alpha charset (more than 200 billion possible passwords!).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2582053-15C3-A845-9DA6-7DA83841A886}" type="slidenum">
              <a:rPr lang="en-US" smtClean="0"/>
              <a:t>3</a:t>
            </a:fld>
            <a:endParaRPr lang="en-US"/>
          </a:p>
        </p:txBody>
      </p:sp>
    </p:spTree>
    <p:extLst>
      <p:ext uri="{BB962C8B-B14F-4D97-AF65-F5344CB8AC3E}">
        <p14:creationId xmlns:p14="http://schemas.microsoft.com/office/powerpoint/2010/main" val="1648601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video we are going to write a Basic Authentication Brute forcer. </a:t>
            </a:r>
          </a:p>
          <a:p>
            <a:r>
              <a:rPr lang="en-US" baseline="0" dirty="0" smtClean="0"/>
              <a:t>This script will allow us to discover the password of a target user.</a:t>
            </a:r>
          </a:p>
          <a:p>
            <a:r>
              <a:rPr lang="en-US" baseline="0" dirty="0" smtClean="0"/>
              <a:t>First let’s see how Basic authentication works.</a:t>
            </a:r>
          </a:p>
        </p:txBody>
      </p:sp>
      <p:sp>
        <p:nvSpPr>
          <p:cNvPr id="4" name="Slide Number Placeholder 3"/>
          <p:cNvSpPr>
            <a:spLocks noGrp="1"/>
          </p:cNvSpPr>
          <p:nvPr>
            <p:ph type="sldNum" sz="quarter" idx="10"/>
          </p:nvPr>
        </p:nvSpPr>
        <p:spPr/>
        <p:txBody>
          <a:bodyPr/>
          <a:lstStyle/>
          <a:p>
            <a:fld id="{F2582053-15C3-A845-9DA6-7DA83841A886}" type="slidenum">
              <a:rPr lang="en-US" smtClean="0"/>
              <a:t>4</a:t>
            </a:fld>
            <a:endParaRPr lang="en-US"/>
          </a:p>
        </p:txBody>
      </p:sp>
    </p:spTree>
    <p:extLst>
      <p:ext uri="{BB962C8B-B14F-4D97-AF65-F5344CB8AC3E}">
        <p14:creationId xmlns:p14="http://schemas.microsoft.com/office/powerpoint/2010/main" val="1312776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Basic Access Authentication assumes clients will identify themselves with a login name (e.g., "</a:t>
            </a:r>
            <a:r>
              <a:rPr lang="en-US" sz="1200" b="0" i="0" kern="1200" dirty="0" err="1" smtClean="0">
                <a:solidFill>
                  <a:schemeClr val="tx1"/>
                </a:solidFill>
                <a:effectLst/>
                <a:latin typeface="+mn-lt"/>
                <a:ea typeface="+mn-ea"/>
                <a:cs typeface="+mn-cs"/>
              </a:rPr>
              <a:t>owasp</a:t>
            </a:r>
            <a:r>
              <a:rPr lang="en-US" sz="1200" b="0" i="0" kern="1200" dirty="0" smtClean="0">
                <a:solidFill>
                  <a:schemeClr val="tx1"/>
                </a:solidFill>
                <a:effectLst/>
                <a:latin typeface="+mn-lt"/>
                <a:ea typeface="+mn-ea"/>
                <a:cs typeface="+mn-cs"/>
              </a:rPr>
              <a:t>") and password (e.g., "password").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1) When the client browser initially accesses a site using this scheme, the web server will reply with a 401 response containing a “WWW-Authenticate” header.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2) The client browser will then prompt the user for her login name and password for that realm.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3) The client browser then responds to the web server with an “Authorization” header, containing the value “Basic” and the base64-encoded concatenation of the login name, a colon, and the password (e.g., Authorization: Basic b3dhc3A6cGFzc3dvcmQ=).</a:t>
            </a:r>
          </a:p>
          <a:p>
            <a:r>
              <a:rPr lang="en-US" sz="1200" b="0" i="0" kern="1200" dirty="0" smtClean="0">
                <a:solidFill>
                  <a:schemeClr val="tx1"/>
                </a:solidFill>
                <a:effectLst/>
                <a:latin typeface="+mn-lt"/>
                <a:ea typeface="+mn-ea"/>
                <a:cs typeface="+mn-cs"/>
              </a:rPr>
              <a:t> </a:t>
            </a:r>
          </a:p>
          <a:p>
            <a:r>
              <a:rPr lang="en-US" sz="1200" b="0" i="0" kern="1200" baseline="0" dirty="0" smtClean="0">
                <a:solidFill>
                  <a:schemeClr val="tx1"/>
                </a:solidFill>
                <a:effectLst/>
                <a:latin typeface="+mn-lt"/>
                <a:ea typeface="+mn-ea"/>
                <a:cs typeface="+mn-cs"/>
              </a:rPr>
              <a:t>This last request is the one we need to focus, as we need to send to the server username/password combinations to guess the valid one.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Let’s see</a:t>
            </a:r>
            <a:r>
              <a:rPr lang="en-US" sz="1200" b="0" i="0" kern="1200" baseline="0" dirty="0" smtClean="0">
                <a:solidFill>
                  <a:schemeClr val="tx1"/>
                </a:solidFill>
                <a:effectLst/>
                <a:latin typeface="+mn-lt"/>
                <a:ea typeface="+mn-ea"/>
                <a:cs typeface="+mn-cs"/>
              </a:rPr>
              <a:t> how a Basic Authentication looks like in a browser…</a:t>
            </a:r>
            <a:endParaRPr lang="en-US" dirty="0"/>
          </a:p>
        </p:txBody>
      </p:sp>
      <p:sp>
        <p:nvSpPr>
          <p:cNvPr id="4" name="Slide Number Placeholder 3"/>
          <p:cNvSpPr>
            <a:spLocks noGrp="1"/>
          </p:cNvSpPr>
          <p:nvPr>
            <p:ph type="sldNum" sz="quarter" idx="10"/>
          </p:nvPr>
        </p:nvSpPr>
        <p:spPr/>
        <p:txBody>
          <a:bodyPr/>
          <a:lstStyle/>
          <a:p>
            <a:fld id="{F2582053-15C3-A845-9DA6-7DA83841A886}" type="slidenum">
              <a:rPr lang="en-US" smtClean="0"/>
              <a:t>5</a:t>
            </a:fld>
            <a:endParaRPr lang="en-US"/>
          </a:p>
        </p:txBody>
      </p:sp>
    </p:spTree>
    <p:extLst>
      <p:ext uri="{BB962C8B-B14F-4D97-AF65-F5344CB8AC3E}">
        <p14:creationId xmlns:p14="http://schemas.microsoft.com/office/powerpoint/2010/main" val="1506804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video we are going to write a Basic Authentication Brute forcer. </a:t>
            </a:r>
          </a:p>
          <a:p>
            <a:r>
              <a:rPr lang="en-US" baseline="0" dirty="0" smtClean="0"/>
              <a:t>This script will allow us to discover the password of a target user.</a:t>
            </a:r>
          </a:p>
          <a:p>
            <a:r>
              <a:rPr lang="en-US" baseline="0" dirty="0" smtClean="0"/>
              <a:t>First let’s see how Basic authentication works.</a:t>
            </a:r>
          </a:p>
        </p:txBody>
      </p:sp>
      <p:sp>
        <p:nvSpPr>
          <p:cNvPr id="4" name="Slide Number Placeholder 3"/>
          <p:cNvSpPr>
            <a:spLocks noGrp="1"/>
          </p:cNvSpPr>
          <p:nvPr>
            <p:ph type="sldNum" sz="quarter" idx="10"/>
          </p:nvPr>
        </p:nvSpPr>
        <p:spPr/>
        <p:txBody>
          <a:bodyPr/>
          <a:lstStyle/>
          <a:p>
            <a:fld id="{F2582053-15C3-A845-9DA6-7DA83841A886}" type="slidenum">
              <a:rPr lang="en-US" smtClean="0"/>
              <a:t>6</a:t>
            </a:fld>
            <a:endParaRPr lang="en-US"/>
          </a:p>
        </p:txBody>
      </p:sp>
    </p:spTree>
    <p:extLst>
      <p:ext uri="{BB962C8B-B14F-4D97-AF65-F5344CB8AC3E}">
        <p14:creationId xmlns:p14="http://schemas.microsoft.com/office/powerpoint/2010/main" val="103381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582053-15C3-A845-9DA6-7DA83841A886}" type="slidenum">
              <a:rPr lang="en-US" smtClean="0"/>
              <a:t>7</a:t>
            </a:fld>
            <a:endParaRPr lang="en-US"/>
          </a:p>
        </p:txBody>
      </p:sp>
    </p:spTree>
    <p:extLst>
      <p:ext uri="{BB962C8B-B14F-4D97-AF65-F5344CB8AC3E}">
        <p14:creationId xmlns:p14="http://schemas.microsoft.com/office/powerpoint/2010/main" val="769507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10890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smtClean="0"/>
              <a:t>Drag picture to placeholder or click icon to add</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8485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6353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smtClean="0"/>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3965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4505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smtClean="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1043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smtClean="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4825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84222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059851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p:txBody>
          <a:bodyPr anchor="ct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713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06936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5554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9/6/15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9584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9/6/15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5482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9/6/15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8638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3500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smtClean="0"/>
              <a:t>Drag picture to placeholder or click icon to add</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smtClean="0"/>
              <a:pPr/>
              <a:t>9/6/15</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61231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smtClean="0"/>
              <a:pPr/>
              <a:t>9/6/15</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0848439"/>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242584"/>
            <a:ext cx="8676222" cy="918883"/>
          </a:xfrm>
        </p:spPr>
        <p:txBody>
          <a:bodyPr/>
          <a:lstStyle/>
          <a:p>
            <a:r>
              <a:rPr lang="en-US" dirty="0" smtClean="0"/>
              <a:t>Section 5</a:t>
            </a:r>
            <a:endParaRPr lang="en-US" dirty="0"/>
          </a:p>
        </p:txBody>
      </p:sp>
      <p:sp>
        <p:nvSpPr>
          <p:cNvPr id="3" name="Subtitle 2"/>
          <p:cNvSpPr>
            <a:spLocks noGrp="1"/>
          </p:cNvSpPr>
          <p:nvPr>
            <p:ph type="subTitle" idx="1"/>
          </p:nvPr>
        </p:nvSpPr>
        <p:spPr>
          <a:xfrm>
            <a:off x="1751012" y="1466267"/>
            <a:ext cx="8676222" cy="1905000"/>
          </a:xfrm>
        </p:spPr>
        <p:txBody>
          <a:bodyPr>
            <a:normAutofit/>
          </a:bodyPr>
          <a:lstStyle/>
          <a:p>
            <a:r>
              <a:rPr lang="en-US" sz="3600" dirty="0" smtClean="0"/>
              <a:t>Password quality testing – Brute forcing authentication</a:t>
            </a:r>
            <a:endParaRPr lang="en-US" sz="3600" dirty="0"/>
          </a:p>
        </p:txBody>
      </p:sp>
      <p:pic>
        <p:nvPicPr>
          <p:cNvPr id="5" name="Picture 4" descr="use-the-force-full-5.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07126" y="2706624"/>
            <a:ext cx="2763993" cy="36700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777094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Authentication</a:t>
            </a:r>
            <a:endParaRPr lang="en-US" dirty="0"/>
          </a:p>
        </p:txBody>
      </p:sp>
      <p:sp>
        <p:nvSpPr>
          <p:cNvPr id="3" name="Content Placeholder 2"/>
          <p:cNvSpPr>
            <a:spLocks noGrp="1"/>
          </p:cNvSpPr>
          <p:nvPr>
            <p:ph idx="1"/>
          </p:nvPr>
        </p:nvSpPr>
        <p:spPr>
          <a:xfrm>
            <a:off x="1141413" y="2711669"/>
            <a:ext cx="9905998" cy="1802524"/>
          </a:xfrm>
        </p:spPr>
        <p:txBody>
          <a:bodyPr>
            <a:normAutofit fontScale="92500" lnSpcReduction="20000"/>
          </a:bodyPr>
          <a:lstStyle/>
          <a:p>
            <a:r>
              <a:rPr lang="en-US" sz="2800" b="1" dirty="0" smtClean="0">
                <a:solidFill>
                  <a:srgbClr val="FF0000"/>
                </a:solidFill>
              </a:rPr>
              <a:t>HTTP Authentication</a:t>
            </a:r>
          </a:p>
          <a:p>
            <a:pPr lvl="1"/>
            <a:r>
              <a:rPr lang="en-US" sz="2600" b="1" dirty="0" smtClean="0">
                <a:solidFill>
                  <a:srgbClr val="FF0000"/>
                </a:solidFill>
              </a:rPr>
              <a:t>Basic Authentication</a:t>
            </a:r>
          </a:p>
          <a:p>
            <a:pPr lvl="1"/>
            <a:r>
              <a:rPr lang="en-US" sz="2600" b="1" dirty="0" smtClean="0">
                <a:solidFill>
                  <a:srgbClr val="FF0000"/>
                </a:solidFill>
              </a:rPr>
              <a:t>Digest Authentication</a:t>
            </a:r>
          </a:p>
          <a:p>
            <a:r>
              <a:rPr lang="en-US" sz="2800" b="1" dirty="0" smtClean="0">
                <a:solidFill>
                  <a:srgbClr val="FF0000"/>
                </a:solidFill>
              </a:rPr>
              <a:t>HTLM Form-based Authentication</a:t>
            </a:r>
            <a:endParaRPr lang="en-US" sz="2800" b="1" dirty="0">
              <a:solidFill>
                <a:srgbClr val="FF0000"/>
              </a:solidFill>
            </a:endParaRPr>
          </a:p>
        </p:txBody>
      </p:sp>
    </p:spTree>
    <p:extLst>
      <p:ext uri="{BB962C8B-B14F-4D97-AF65-F5344CB8AC3E}">
        <p14:creationId xmlns:p14="http://schemas.microsoft.com/office/powerpoint/2010/main" val="6822304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1140372"/>
          </a:xfrm>
        </p:spPr>
        <p:txBody>
          <a:bodyPr/>
          <a:lstStyle/>
          <a:p>
            <a:r>
              <a:rPr lang="en-US" b="1" dirty="0" smtClean="0"/>
              <a:t>Brute force attacks</a:t>
            </a:r>
            <a:endParaRPr lang="en-US" b="1" dirty="0"/>
          </a:p>
        </p:txBody>
      </p:sp>
      <p:sp>
        <p:nvSpPr>
          <p:cNvPr id="3" name="Content Placeholder 2"/>
          <p:cNvSpPr>
            <a:spLocks noGrp="1"/>
          </p:cNvSpPr>
          <p:nvPr>
            <p:ph idx="1"/>
          </p:nvPr>
        </p:nvSpPr>
        <p:spPr>
          <a:xfrm>
            <a:off x="1141413" y="2222938"/>
            <a:ext cx="9905998" cy="1626476"/>
          </a:xfrm>
        </p:spPr>
        <p:txBody>
          <a:bodyPr>
            <a:normAutofit lnSpcReduction="10000"/>
          </a:bodyPr>
          <a:lstStyle/>
          <a:p>
            <a:pPr marL="0" indent="0">
              <a:buNone/>
            </a:pPr>
            <a:r>
              <a:rPr lang="en-US" sz="2800" b="1" dirty="0" smtClean="0">
                <a:solidFill>
                  <a:srgbClr val="FF0000"/>
                </a:solidFill>
              </a:rPr>
              <a:t>Dictionary  attacks</a:t>
            </a:r>
          </a:p>
          <a:p>
            <a:pPr marL="0" indent="0">
              <a:buNone/>
            </a:pPr>
            <a:r>
              <a:rPr lang="en-US" sz="2800" b="1" dirty="0" smtClean="0">
                <a:solidFill>
                  <a:srgbClr val="FF0000"/>
                </a:solidFill>
              </a:rPr>
              <a:t>Search attacks</a:t>
            </a:r>
          </a:p>
          <a:p>
            <a:pPr marL="0" indent="0">
              <a:buNone/>
            </a:pPr>
            <a:r>
              <a:rPr lang="en-US" sz="2800" b="1" dirty="0" smtClean="0">
                <a:solidFill>
                  <a:srgbClr val="FF0000"/>
                </a:solidFill>
              </a:rPr>
              <a:t>Rule Based Attacks</a:t>
            </a:r>
          </a:p>
        </p:txBody>
      </p:sp>
    </p:spTree>
    <p:extLst>
      <p:ext uri="{BB962C8B-B14F-4D97-AF65-F5344CB8AC3E}">
        <p14:creationId xmlns:p14="http://schemas.microsoft.com/office/powerpoint/2010/main" val="204711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242584"/>
            <a:ext cx="8676222" cy="918883"/>
          </a:xfrm>
        </p:spPr>
        <p:txBody>
          <a:bodyPr/>
          <a:lstStyle/>
          <a:p>
            <a:r>
              <a:rPr lang="en-US" dirty="0" smtClean="0">
                <a:solidFill>
                  <a:srgbClr val="00B0F0"/>
                </a:solidFill>
              </a:rPr>
              <a:t>Section 5 – Video 2</a:t>
            </a:r>
            <a:endParaRPr lang="en-US" dirty="0">
              <a:solidFill>
                <a:srgbClr val="00B0F0"/>
              </a:solidFill>
            </a:endParaRPr>
          </a:p>
        </p:txBody>
      </p:sp>
      <p:sp>
        <p:nvSpPr>
          <p:cNvPr id="3" name="Subtitle 2"/>
          <p:cNvSpPr>
            <a:spLocks noGrp="1"/>
          </p:cNvSpPr>
          <p:nvPr>
            <p:ph type="subTitle" idx="1"/>
          </p:nvPr>
        </p:nvSpPr>
        <p:spPr>
          <a:xfrm>
            <a:off x="1751012" y="1466267"/>
            <a:ext cx="8676222" cy="1905000"/>
          </a:xfrm>
        </p:spPr>
        <p:txBody>
          <a:bodyPr>
            <a:normAutofit fontScale="92500" lnSpcReduction="20000"/>
          </a:bodyPr>
          <a:lstStyle/>
          <a:p>
            <a:endParaRPr lang="en-US" sz="3600" dirty="0" smtClean="0"/>
          </a:p>
          <a:p>
            <a:r>
              <a:rPr lang="en-US" sz="4600" b="1" dirty="0" smtClean="0"/>
              <a:t>HTTP Basic Authentication introduction</a:t>
            </a:r>
            <a:endParaRPr lang="en-US" sz="4600" b="1" dirty="0"/>
          </a:p>
          <a:p>
            <a:endParaRPr lang="en-US" sz="3600" dirty="0"/>
          </a:p>
        </p:txBody>
      </p:sp>
    </p:spTree>
    <p:extLst>
      <p:ext uri="{BB962C8B-B14F-4D97-AF65-F5344CB8AC3E}">
        <p14:creationId xmlns:p14="http://schemas.microsoft.com/office/powerpoint/2010/main" val="15562275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91262"/>
            <a:ext cx="9905998" cy="1905000"/>
          </a:xfrm>
        </p:spPr>
        <p:txBody>
          <a:bodyPr/>
          <a:lstStyle/>
          <a:p>
            <a:r>
              <a:rPr lang="en-US" dirty="0" smtClean="0">
                <a:solidFill>
                  <a:srgbClr val="FF0000"/>
                </a:solidFill>
              </a:rPr>
              <a:t>HTTP </a:t>
            </a:r>
            <a:r>
              <a:rPr lang="en-US" dirty="0">
                <a:solidFill>
                  <a:srgbClr val="FF0000"/>
                </a:solidFill>
              </a:rPr>
              <a:t>Basic </a:t>
            </a:r>
            <a:r>
              <a:rPr lang="en-US" dirty="0" smtClean="0"/>
              <a:t>Authentication sequence</a:t>
            </a:r>
            <a:endParaRPr lang="en-US" dirty="0"/>
          </a:p>
        </p:txBody>
      </p:sp>
      <p:pic>
        <p:nvPicPr>
          <p:cNvPr id="6" name="Picture 5"/>
          <p:cNvPicPr>
            <a:picLocks noChangeAspect="1"/>
          </p:cNvPicPr>
          <p:nvPr/>
        </p:nvPicPr>
        <p:blipFill>
          <a:blip r:embed="rId3"/>
          <a:stretch>
            <a:fillRect/>
          </a:stretch>
        </p:blipFill>
        <p:spPr>
          <a:xfrm>
            <a:off x="3033712" y="2096262"/>
            <a:ext cx="6121400" cy="3543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916608" y="6053328"/>
            <a:ext cx="3879152" cy="369332"/>
          </a:xfrm>
          <a:prstGeom prst="rect">
            <a:avLst/>
          </a:prstGeom>
          <a:noFill/>
        </p:spPr>
        <p:txBody>
          <a:bodyPr wrap="square" rtlCol="0">
            <a:spAutoFit/>
          </a:bodyPr>
          <a:lstStyle/>
          <a:p>
            <a:r>
              <a:rPr lang="en-US" dirty="0" smtClean="0"/>
              <a:t>Base64(</a:t>
            </a:r>
            <a:r>
              <a:rPr lang="en-US" dirty="0" err="1" smtClean="0"/>
              <a:t>username:password</a:t>
            </a:r>
            <a:r>
              <a:rPr lang="en-US" dirty="0" smtClean="0"/>
              <a:t>)</a:t>
            </a:r>
            <a:endParaRPr lang="en-US" dirty="0"/>
          </a:p>
        </p:txBody>
      </p:sp>
      <p:cxnSp>
        <p:nvCxnSpPr>
          <p:cNvPr id="9" name="Straight Arrow Connector 8"/>
          <p:cNvCxnSpPr/>
          <p:nvPr/>
        </p:nvCxnSpPr>
        <p:spPr>
          <a:xfrm>
            <a:off x="6473952" y="4572000"/>
            <a:ext cx="1298448" cy="148132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66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242584"/>
            <a:ext cx="8676222" cy="918883"/>
          </a:xfrm>
        </p:spPr>
        <p:txBody>
          <a:bodyPr/>
          <a:lstStyle/>
          <a:p>
            <a:r>
              <a:rPr lang="en-US" dirty="0" smtClean="0">
                <a:solidFill>
                  <a:srgbClr val="00B0F0"/>
                </a:solidFill>
              </a:rPr>
              <a:t>Section 5 – Video 3</a:t>
            </a:r>
            <a:endParaRPr lang="en-US" dirty="0">
              <a:solidFill>
                <a:srgbClr val="00B0F0"/>
              </a:solidFill>
            </a:endParaRPr>
          </a:p>
        </p:txBody>
      </p:sp>
      <p:sp>
        <p:nvSpPr>
          <p:cNvPr id="3" name="Subtitle 2"/>
          <p:cNvSpPr>
            <a:spLocks noGrp="1"/>
          </p:cNvSpPr>
          <p:nvPr>
            <p:ph type="subTitle" idx="1"/>
          </p:nvPr>
        </p:nvSpPr>
        <p:spPr>
          <a:xfrm>
            <a:off x="1751012" y="1466267"/>
            <a:ext cx="8676222" cy="1905000"/>
          </a:xfrm>
        </p:spPr>
        <p:txBody>
          <a:bodyPr>
            <a:normAutofit/>
          </a:bodyPr>
          <a:lstStyle/>
          <a:p>
            <a:endParaRPr lang="en-US" sz="3600" dirty="0" smtClean="0"/>
          </a:p>
          <a:p>
            <a:r>
              <a:rPr lang="en-US" sz="4600" b="1" dirty="0" smtClean="0"/>
              <a:t>Basic Authentication Script</a:t>
            </a:r>
            <a:endParaRPr lang="en-US" sz="4600" b="1" dirty="0"/>
          </a:p>
          <a:p>
            <a:endParaRPr lang="en-US" sz="3600" dirty="0"/>
          </a:p>
        </p:txBody>
      </p:sp>
    </p:spTree>
    <p:extLst>
      <p:ext uri="{BB962C8B-B14F-4D97-AF65-F5344CB8AC3E}">
        <p14:creationId xmlns:p14="http://schemas.microsoft.com/office/powerpoint/2010/main" val="1186507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 forcing </a:t>
            </a:r>
            <a:r>
              <a:rPr lang="en-US" dirty="0" smtClean="0"/>
              <a:t>HTTP Basic </a:t>
            </a:r>
            <a:r>
              <a:rPr lang="en-US" dirty="0"/>
              <a:t>Authentication</a:t>
            </a:r>
          </a:p>
        </p:txBody>
      </p:sp>
      <p:sp>
        <p:nvSpPr>
          <p:cNvPr id="3" name="Content Placeholder 2"/>
          <p:cNvSpPr>
            <a:spLocks noGrp="1"/>
          </p:cNvSpPr>
          <p:nvPr>
            <p:ph idx="1"/>
          </p:nvPr>
        </p:nvSpPr>
        <p:spPr>
          <a:xfrm>
            <a:off x="1141413" y="2664372"/>
            <a:ext cx="10241290" cy="1692166"/>
          </a:xfrm>
        </p:spPr>
        <p:txBody>
          <a:bodyPr>
            <a:normAutofit lnSpcReduction="10000"/>
          </a:bodyPr>
          <a:lstStyle/>
          <a:p>
            <a:r>
              <a:rPr lang="en-US" sz="2400" b="1" dirty="0" smtClean="0">
                <a:solidFill>
                  <a:schemeClr val="tx1"/>
                </a:solidFill>
              </a:rPr>
              <a:t>In this example let’s assume we know there is a username called “</a:t>
            </a:r>
            <a:r>
              <a:rPr lang="en-US" sz="2400" b="1" dirty="0" smtClean="0">
                <a:solidFill>
                  <a:srgbClr val="FF0000"/>
                </a:solidFill>
              </a:rPr>
              <a:t>master</a:t>
            </a:r>
            <a:r>
              <a:rPr lang="en-US" sz="2400" b="1" dirty="0" smtClean="0">
                <a:solidFill>
                  <a:schemeClr val="tx1"/>
                </a:solidFill>
              </a:rPr>
              <a:t>”</a:t>
            </a:r>
          </a:p>
          <a:p>
            <a:r>
              <a:rPr lang="en-US" sz="2400" b="1" dirty="0" smtClean="0">
                <a:solidFill>
                  <a:schemeClr val="tx1"/>
                </a:solidFill>
              </a:rPr>
              <a:t>We are going to use a list of common passwords from the resources: </a:t>
            </a:r>
            <a:r>
              <a:rPr lang="en-US" sz="2400" b="1" dirty="0" err="1" smtClean="0">
                <a:solidFill>
                  <a:schemeClr val="tx1"/>
                </a:solidFill>
              </a:rPr>
              <a:t>passw.txt</a:t>
            </a:r>
            <a:endParaRPr lang="en-US" sz="2400" b="1" dirty="0" smtClean="0">
              <a:solidFill>
                <a:schemeClr val="tx1"/>
              </a:solidFill>
            </a:endParaRPr>
          </a:p>
          <a:p>
            <a:pPr marL="0" indent="0">
              <a:buNone/>
            </a:pPr>
            <a:endParaRPr lang="en-US" sz="2400" b="1" dirty="0">
              <a:solidFill>
                <a:schemeClr val="tx1"/>
              </a:solidFill>
            </a:endParaRPr>
          </a:p>
        </p:txBody>
      </p:sp>
    </p:spTree>
    <p:extLst>
      <p:ext uri="{BB962C8B-B14F-4D97-AF65-F5344CB8AC3E}">
        <p14:creationId xmlns:p14="http://schemas.microsoft.com/office/powerpoint/2010/main" val="15948986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19862</TotalTime>
  <Words>696</Words>
  <Application>Microsoft Macintosh PowerPoint</Application>
  <PresentationFormat>Widescreen</PresentationFormat>
  <Paragraphs>65</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Century Gothic</vt:lpstr>
      <vt:lpstr>Arial</vt:lpstr>
      <vt:lpstr>Mesh</vt:lpstr>
      <vt:lpstr>Section 5</vt:lpstr>
      <vt:lpstr>Web application Authentication</vt:lpstr>
      <vt:lpstr>Brute force attacks</vt:lpstr>
      <vt:lpstr>Section 5 – Video 2</vt:lpstr>
      <vt:lpstr>HTTP Basic Authentication sequence</vt:lpstr>
      <vt:lpstr>Section 5 – Video 3</vt:lpstr>
      <vt:lpstr>Brute forcing HTTP Basic Authentication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 5</dc:title>
  <dc:creator>Christian Martorella</dc:creator>
  <cp:lastModifiedBy>Christian Martorella</cp:lastModifiedBy>
  <cp:revision>14</cp:revision>
  <dcterms:created xsi:type="dcterms:W3CDTF">2015-09-06T20:28:46Z</dcterms:created>
  <dcterms:modified xsi:type="dcterms:W3CDTF">2015-09-20T15:31:16Z</dcterms:modified>
</cp:coreProperties>
</file>