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7" r:id="rId1"/>
  </p:sldMasterIdLst>
  <p:notesMasterIdLst>
    <p:notesMasterId r:id="rId64"/>
  </p:notesMasterIdLst>
  <p:sldIdLst>
    <p:sldId id="625" r:id="rId2"/>
    <p:sldId id="626" r:id="rId3"/>
    <p:sldId id="627" r:id="rId4"/>
    <p:sldId id="624" r:id="rId5"/>
    <p:sldId id="628" r:id="rId6"/>
    <p:sldId id="296" r:id="rId7"/>
    <p:sldId id="297" r:id="rId8"/>
    <p:sldId id="298" r:id="rId9"/>
    <p:sldId id="315" r:id="rId10"/>
    <p:sldId id="300" r:id="rId11"/>
    <p:sldId id="629" r:id="rId12"/>
    <p:sldId id="305" r:id="rId13"/>
    <p:sldId id="306" r:id="rId14"/>
    <p:sldId id="319" r:id="rId15"/>
    <p:sldId id="634" r:id="rId16"/>
    <p:sldId id="351" r:id="rId17"/>
    <p:sldId id="635" r:id="rId18"/>
    <p:sldId id="636" r:id="rId19"/>
    <p:sldId id="637" r:id="rId20"/>
    <p:sldId id="638" r:id="rId21"/>
    <p:sldId id="630" r:id="rId22"/>
    <p:sldId id="318" r:id="rId23"/>
    <p:sldId id="631" r:id="rId24"/>
    <p:sldId id="303" r:id="rId25"/>
    <p:sldId id="308" r:id="rId26"/>
    <p:sldId id="632" r:id="rId27"/>
    <p:sldId id="311" r:id="rId28"/>
    <p:sldId id="320" r:id="rId29"/>
    <p:sldId id="639" r:id="rId30"/>
    <p:sldId id="648" r:id="rId31"/>
    <p:sldId id="649" r:id="rId32"/>
    <p:sldId id="316" r:id="rId33"/>
    <p:sldId id="651" r:id="rId34"/>
    <p:sldId id="322" r:id="rId35"/>
    <p:sldId id="340" r:id="rId36"/>
    <p:sldId id="349" r:id="rId37"/>
    <p:sldId id="643" r:id="rId38"/>
    <p:sldId id="312" r:id="rId39"/>
    <p:sldId id="650" r:id="rId40"/>
    <p:sldId id="640" r:id="rId41"/>
    <p:sldId id="352" r:id="rId42"/>
    <p:sldId id="652" r:id="rId43"/>
    <p:sldId id="642" r:id="rId44"/>
    <p:sldId id="314" r:id="rId45"/>
    <p:sldId id="347" r:id="rId46"/>
    <p:sldId id="662" r:id="rId47"/>
    <p:sldId id="326" r:id="rId48"/>
    <p:sldId id="324" r:id="rId49"/>
    <p:sldId id="663" r:id="rId50"/>
    <p:sldId id="659" r:id="rId51"/>
    <p:sldId id="660" r:id="rId52"/>
    <p:sldId id="657" r:id="rId53"/>
    <p:sldId id="664" r:id="rId54"/>
    <p:sldId id="658" r:id="rId55"/>
    <p:sldId id="665" r:id="rId56"/>
    <p:sldId id="661" r:id="rId57"/>
    <p:sldId id="653" r:id="rId58"/>
    <p:sldId id="654" r:id="rId59"/>
    <p:sldId id="655" r:id="rId60"/>
    <p:sldId id="656" r:id="rId61"/>
    <p:sldId id="647" r:id="rId62"/>
    <p:sldId id="646" r:id="rId6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ur Lembo" initials="AL" lastIdx="2" clrIdx="0">
    <p:extLst>
      <p:ext uri="{19B8F6BF-5375-455C-9EA6-DF929625EA0E}">
        <p15:presenceInfo xmlns:p15="http://schemas.microsoft.com/office/powerpoint/2012/main" userId="S-1-5-21-949067899-719353573-244269700-289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00"/>
    <a:srgbClr val="FFFFFF"/>
    <a:srgbClr val="4D4D4D"/>
    <a:srgbClr val="FF0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58" autoAdjust="0"/>
    <p:restoredTop sz="85333" autoAdjust="0"/>
  </p:normalViewPr>
  <p:slideViewPr>
    <p:cSldViewPr snapToGrid="0">
      <p:cViewPr varScale="1">
        <p:scale>
          <a:sx n="68" d="100"/>
          <a:sy n="68" d="100"/>
        </p:scale>
        <p:origin x="930" y="72"/>
      </p:cViewPr>
      <p:guideLst>
        <p:guide orient="horz" pos="218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smtClean="0"/>
              <a:t>GIS Useage</a:t>
            </a:r>
            <a:endParaRPr lang="en-US" b="1"/>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explosion val="2"/>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Load Layers</c:v>
                </c:pt>
                <c:pt idx="1">
                  <c:v>Attribute Qry</c:v>
                </c:pt>
                <c:pt idx="2">
                  <c:v>Spatial Qry</c:v>
                </c:pt>
                <c:pt idx="3">
                  <c:v>Other actions</c:v>
                </c:pt>
              </c:strCache>
            </c:strRef>
          </c:cat>
          <c:val>
            <c:numRef>
              <c:f>Sheet1!$B$2:$B$5</c:f>
              <c:numCache>
                <c:formatCode>General</c:formatCode>
                <c:ptCount val="4"/>
                <c:pt idx="0">
                  <c:v>5</c:v>
                </c:pt>
                <c:pt idx="1">
                  <c:v>5</c:v>
                </c:pt>
                <c:pt idx="2">
                  <c:v>5</c:v>
                </c:pt>
                <c:pt idx="3">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EAA45-8FAD-449F-92B2-308EB53E3A3B}" type="doc">
      <dgm:prSet loTypeId="urn:microsoft.com/office/officeart/2005/8/layout/vProcess5" loCatId="process" qsTypeId="urn:microsoft.com/office/officeart/2005/8/quickstyle/3d3" qsCatId="3D" csTypeId="urn:microsoft.com/office/officeart/2005/8/colors/accent6_5" csCatId="accent6" phldr="1"/>
      <dgm:spPr/>
      <dgm:t>
        <a:bodyPr/>
        <a:lstStyle/>
        <a:p>
          <a:endParaRPr lang="en-US"/>
        </a:p>
      </dgm:t>
    </dgm:pt>
    <dgm:pt modelId="{E88262FD-0169-4F9C-B1D3-9D704A007A3D}">
      <dgm:prSet phldrT="[Text]"/>
      <dgm:spPr/>
      <dgm:t>
        <a:bodyPr/>
        <a:lstStyle/>
        <a:p>
          <a:r>
            <a:rPr lang="en-US" dirty="0" smtClean="0"/>
            <a:t>Program Design</a:t>
          </a:r>
          <a:endParaRPr lang="en-US" dirty="0"/>
        </a:p>
      </dgm:t>
    </dgm:pt>
    <dgm:pt modelId="{B52AEE05-46FA-4E58-99CE-EE1F30F0618C}" type="parTrans" cxnId="{D5C035F3-1F62-482D-91A3-D5EE8C0167B3}">
      <dgm:prSet/>
      <dgm:spPr/>
      <dgm:t>
        <a:bodyPr/>
        <a:lstStyle/>
        <a:p>
          <a:endParaRPr lang="en-US"/>
        </a:p>
      </dgm:t>
    </dgm:pt>
    <dgm:pt modelId="{A2B55B4A-1939-4D77-92EC-2B0C972BD548}" type="sibTrans" cxnId="{D5C035F3-1F62-482D-91A3-D5EE8C0167B3}">
      <dgm:prSet/>
      <dgm:spPr/>
      <dgm:t>
        <a:bodyPr/>
        <a:lstStyle/>
        <a:p>
          <a:endParaRPr lang="en-US"/>
        </a:p>
      </dgm:t>
    </dgm:pt>
    <dgm:pt modelId="{45ABB65C-E3F0-4C06-A426-C33A3289C93E}">
      <dgm:prSet phldrT="[Text]"/>
      <dgm:spPr/>
      <dgm:t>
        <a:bodyPr/>
        <a:lstStyle/>
        <a:p>
          <a:r>
            <a:rPr lang="en-US" dirty="0" smtClean="0"/>
            <a:t>Code Writing</a:t>
          </a:r>
          <a:endParaRPr lang="en-US" dirty="0"/>
        </a:p>
      </dgm:t>
    </dgm:pt>
    <dgm:pt modelId="{237C6376-2933-47C1-80CE-73952E4DEF60}" type="parTrans" cxnId="{BC2406AC-33A0-4A05-9B17-B6ADD0870CB0}">
      <dgm:prSet/>
      <dgm:spPr/>
      <dgm:t>
        <a:bodyPr/>
        <a:lstStyle/>
        <a:p>
          <a:endParaRPr lang="en-US"/>
        </a:p>
      </dgm:t>
    </dgm:pt>
    <dgm:pt modelId="{F4AB4B7E-F3A0-4CE6-A95F-45D705D04352}" type="sibTrans" cxnId="{BC2406AC-33A0-4A05-9B17-B6ADD0870CB0}">
      <dgm:prSet/>
      <dgm:spPr/>
      <dgm:t>
        <a:bodyPr/>
        <a:lstStyle/>
        <a:p>
          <a:endParaRPr lang="en-US"/>
        </a:p>
      </dgm:t>
    </dgm:pt>
    <dgm:pt modelId="{96A0EED8-714E-4E5E-98D3-852B62E56952}">
      <dgm:prSet phldrT="[Text]"/>
      <dgm:spPr/>
      <dgm:t>
        <a:bodyPr/>
        <a:lstStyle/>
        <a:p>
          <a:r>
            <a:rPr lang="en-US" dirty="0" smtClean="0"/>
            <a:t>Testing</a:t>
          </a:r>
          <a:endParaRPr lang="en-US" dirty="0"/>
        </a:p>
      </dgm:t>
    </dgm:pt>
    <dgm:pt modelId="{4D97274D-21FB-47A0-937D-17CD2146C780}" type="parTrans" cxnId="{6ABB038C-D0B7-4734-AF07-89BDF62425B0}">
      <dgm:prSet/>
      <dgm:spPr/>
      <dgm:t>
        <a:bodyPr/>
        <a:lstStyle/>
        <a:p>
          <a:endParaRPr lang="en-US"/>
        </a:p>
      </dgm:t>
    </dgm:pt>
    <dgm:pt modelId="{232DD0DB-74F3-44F1-8546-564170B60730}" type="sibTrans" cxnId="{6ABB038C-D0B7-4734-AF07-89BDF62425B0}">
      <dgm:prSet/>
      <dgm:spPr/>
      <dgm:t>
        <a:bodyPr/>
        <a:lstStyle/>
        <a:p>
          <a:endParaRPr lang="en-US"/>
        </a:p>
      </dgm:t>
    </dgm:pt>
    <dgm:pt modelId="{9547D266-6DA2-4A41-88AA-B8EE2F3C4D72}">
      <dgm:prSet phldrT="[Text]"/>
      <dgm:spPr/>
      <dgm:t>
        <a:bodyPr/>
        <a:lstStyle/>
        <a:p>
          <a:r>
            <a:rPr lang="en-US" dirty="0" smtClean="0"/>
            <a:t>Error Correction</a:t>
          </a:r>
          <a:endParaRPr lang="en-US" dirty="0"/>
        </a:p>
      </dgm:t>
    </dgm:pt>
    <dgm:pt modelId="{0FD1E41B-DC95-430F-9A12-E555C97ADF3F}" type="parTrans" cxnId="{CF1E3D13-28C0-46A8-A6FC-83DE2ADCCE6D}">
      <dgm:prSet/>
      <dgm:spPr/>
      <dgm:t>
        <a:bodyPr/>
        <a:lstStyle/>
        <a:p>
          <a:endParaRPr lang="en-US"/>
        </a:p>
      </dgm:t>
    </dgm:pt>
    <dgm:pt modelId="{D6E488ED-43BC-403F-B920-BA24FF2F256C}" type="sibTrans" cxnId="{CF1E3D13-28C0-46A8-A6FC-83DE2ADCCE6D}">
      <dgm:prSet/>
      <dgm:spPr/>
      <dgm:t>
        <a:bodyPr/>
        <a:lstStyle/>
        <a:p>
          <a:endParaRPr lang="en-US"/>
        </a:p>
      </dgm:t>
    </dgm:pt>
    <dgm:pt modelId="{5C04639E-D31A-433C-BBCB-52CEE2477643}">
      <dgm:prSet phldrT="[Text]"/>
      <dgm:spPr/>
      <dgm:t>
        <a:bodyPr/>
        <a:lstStyle/>
        <a:p>
          <a:r>
            <a:rPr lang="en-US" dirty="0" smtClean="0"/>
            <a:t>Logic Correction</a:t>
          </a:r>
          <a:endParaRPr lang="en-US" dirty="0"/>
        </a:p>
      </dgm:t>
    </dgm:pt>
    <dgm:pt modelId="{DBC1C654-63C5-4750-8861-60B2C35FC3AB}" type="parTrans" cxnId="{BDA29861-D392-4440-AAD3-C079E097D237}">
      <dgm:prSet/>
      <dgm:spPr/>
      <dgm:t>
        <a:bodyPr/>
        <a:lstStyle/>
        <a:p>
          <a:endParaRPr lang="en-US"/>
        </a:p>
      </dgm:t>
    </dgm:pt>
    <dgm:pt modelId="{BE8D42C3-1AD5-485C-87A0-A86662B9CA35}" type="sibTrans" cxnId="{BDA29861-D392-4440-AAD3-C079E097D237}">
      <dgm:prSet/>
      <dgm:spPr/>
      <dgm:t>
        <a:bodyPr/>
        <a:lstStyle/>
        <a:p>
          <a:endParaRPr lang="en-US"/>
        </a:p>
      </dgm:t>
    </dgm:pt>
    <dgm:pt modelId="{1D3EBD26-8636-4F9E-9C25-42DB6EB8669B}" type="pres">
      <dgm:prSet presAssocID="{6DDEAA45-8FAD-449F-92B2-308EB53E3A3B}" presName="outerComposite" presStyleCnt="0">
        <dgm:presLayoutVars>
          <dgm:chMax val="5"/>
          <dgm:dir/>
          <dgm:resizeHandles val="exact"/>
        </dgm:presLayoutVars>
      </dgm:prSet>
      <dgm:spPr/>
      <dgm:t>
        <a:bodyPr/>
        <a:lstStyle/>
        <a:p>
          <a:endParaRPr lang="en-US"/>
        </a:p>
      </dgm:t>
    </dgm:pt>
    <dgm:pt modelId="{75104D80-DA4A-4521-AFCD-8337F47F47D8}" type="pres">
      <dgm:prSet presAssocID="{6DDEAA45-8FAD-449F-92B2-308EB53E3A3B}" presName="dummyMaxCanvas" presStyleCnt="0">
        <dgm:presLayoutVars/>
      </dgm:prSet>
      <dgm:spPr/>
    </dgm:pt>
    <dgm:pt modelId="{4184AD1F-E594-4F3C-BB89-BC2C64696A63}" type="pres">
      <dgm:prSet presAssocID="{6DDEAA45-8FAD-449F-92B2-308EB53E3A3B}" presName="FiveNodes_1" presStyleLbl="node1" presStyleIdx="0" presStyleCnt="5">
        <dgm:presLayoutVars>
          <dgm:bulletEnabled val="1"/>
        </dgm:presLayoutVars>
      </dgm:prSet>
      <dgm:spPr/>
      <dgm:t>
        <a:bodyPr/>
        <a:lstStyle/>
        <a:p>
          <a:endParaRPr lang="en-US"/>
        </a:p>
      </dgm:t>
    </dgm:pt>
    <dgm:pt modelId="{0BA8DFDC-141B-41A3-803F-6C979FCEF36C}" type="pres">
      <dgm:prSet presAssocID="{6DDEAA45-8FAD-449F-92B2-308EB53E3A3B}" presName="FiveNodes_2" presStyleLbl="node1" presStyleIdx="1" presStyleCnt="5">
        <dgm:presLayoutVars>
          <dgm:bulletEnabled val="1"/>
        </dgm:presLayoutVars>
      </dgm:prSet>
      <dgm:spPr/>
      <dgm:t>
        <a:bodyPr/>
        <a:lstStyle/>
        <a:p>
          <a:endParaRPr lang="en-US"/>
        </a:p>
      </dgm:t>
    </dgm:pt>
    <dgm:pt modelId="{56C9F161-E0C2-4545-B993-70F0E391920A}" type="pres">
      <dgm:prSet presAssocID="{6DDEAA45-8FAD-449F-92B2-308EB53E3A3B}" presName="FiveNodes_3" presStyleLbl="node1" presStyleIdx="2" presStyleCnt="5">
        <dgm:presLayoutVars>
          <dgm:bulletEnabled val="1"/>
        </dgm:presLayoutVars>
      </dgm:prSet>
      <dgm:spPr/>
      <dgm:t>
        <a:bodyPr/>
        <a:lstStyle/>
        <a:p>
          <a:endParaRPr lang="en-US"/>
        </a:p>
      </dgm:t>
    </dgm:pt>
    <dgm:pt modelId="{3620CC68-76F3-4C4B-84A7-16FA15229C8A}" type="pres">
      <dgm:prSet presAssocID="{6DDEAA45-8FAD-449F-92B2-308EB53E3A3B}" presName="FiveNodes_4" presStyleLbl="node1" presStyleIdx="3" presStyleCnt="5">
        <dgm:presLayoutVars>
          <dgm:bulletEnabled val="1"/>
        </dgm:presLayoutVars>
      </dgm:prSet>
      <dgm:spPr/>
      <dgm:t>
        <a:bodyPr/>
        <a:lstStyle/>
        <a:p>
          <a:endParaRPr lang="en-US"/>
        </a:p>
      </dgm:t>
    </dgm:pt>
    <dgm:pt modelId="{2E682F31-FF4A-44A6-A54D-F6FAB90F4460}" type="pres">
      <dgm:prSet presAssocID="{6DDEAA45-8FAD-449F-92B2-308EB53E3A3B}" presName="FiveNodes_5" presStyleLbl="node1" presStyleIdx="4" presStyleCnt="5">
        <dgm:presLayoutVars>
          <dgm:bulletEnabled val="1"/>
        </dgm:presLayoutVars>
      </dgm:prSet>
      <dgm:spPr/>
      <dgm:t>
        <a:bodyPr/>
        <a:lstStyle/>
        <a:p>
          <a:endParaRPr lang="en-US"/>
        </a:p>
      </dgm:t>
    </dgm:pt>
    <dgm:pt modelId="{9C4A2C21-FEFC-4268-A09F-F85A98506A39}" type="pres">
      <dgm:prSet presAssocID="{6DDEAA45-8FAD-449F-92B2-308EB53E3A3B}" presName="FiveConn_1-2" presStyleLbl="fgAccFollowNode1" presStyleIdx="0" presStyleCnt="4">
        <dgm:presLayoutVars>
          <dgm:bulletEnabled val="1"/>
        </dgm:presLayoutVars>
      </dgm:prSet>
      <dgm:spPr/>
      <dgm:t>
        <a:bodyPr/>
        <a:lstStyle/>
        <a:p>
          <a:endParaRPr lang="en-US"/>
        </a:p>
      </dgm:t>
    </dgm:pt>
    <dgm:pt modelId="{A391782F-F89E-4AC5-A4C7-96CBC68C41E3}" type="pres">
      <dgm:prSet presAssocID="{6DDEAA45-8FAD-449F-92B2-308EB53E3A3B}" presName="FiveConn_2-3" presStyleLbl="fgAccFollowNode1" presStyleIdx="1" presStyleCnt="4">
        <dgm:presLayoutVars>
          <dgm:bulletEnabled val="1"/>
        </dgm:presLayoutVars>
      </dgm:prSet>
      <dgm:spPr/>
      <dgm:t>
        <a:bodyPr/>
        <a:lstStyle/>
        <a:p>
          <a:endParaRPr lang="en-US"/>
        </a:p>
      </dgm:t>
    </dgm:pt>
    <dgm:pt modelId="{5B211395-F12B-49FB-A8AB-D986DB082795}" type="pres">
      <dgm:prSet presAssocID="{6DDEAA45-8FAD-449F-92B2-308EB53E3A3B}" presName="FiveConn_3-4" presStyleLbl="fgAccFollowNode1" presStyleIdx="2" presStyleCnt="4">
        <dgm:presLayoutVars>
          <dgm:bulletEnabled val="1"/>
        </dgm:presLayoutVars>
      </dgm:prSet>
      <dgm:spPr/>
      <dgm:t>
        <a:bodyPr/>
        <a:lstStyle/>
        <a:p>
          <a:endParaRPr lang="en-US"/>
        </a:p>
      </dgm:t>
    </dgm:pt>
    <dgm:pt modelId="{6E3CC5DC-A537-46AA-8DCB-8566B8103797}" type="pres">
      <dgm:prSet presAssocID="{6DDEAA45-8FAD-449F-92B2-308EB53E3A3B}" presName="FiveConn_4-5" presStyleLbl="fgAccFollowNode1" presStyleIdx="3" presStyleCnt="4">
        <dgm:presLayoutVars>
          <dgm:bulletEnabled val="1"/>
        </dgm:presLayoutVars>
      </dgm:prSet>
      <dgm:spPr/>
      <dgm:t>
        <a:bodyPr/>
        <a:lstStyle/>
        <a:p>
          <a:endParaRPr lang="en-US"/>
        </a:p>
      </dgm:t>
    </dgm:pt>
    <dgm:pt modelId="{1641BF66-F1C6-4224-B2BF-289B892982E7}" type="pres">
      <dgm:prSet presAssocID="{6DDEAA45-8FAD-449F-92B2-308EB53E3A3B}" presName="FiveNodes_1_text" presStyleLbl="node1" presStyleIdx="4" presStyleCnt="5">
        <dgm:presLayoutVars>
          <dgm:bulletEnabled val="1"/>
        </dgm:presLayoutVars>
      </dgm:prSet>
      <dgm:spPr/>
      <dgm:t>
        <a:bodyPr/>
        <a:lstStyle/>
        <a:p>
          <a:endParaRPr lang="en-US"/>
        </a:p>
      </dgm:t>
    </dgm:pt>
    <dgm:pt modelId="{7EF7A074-A50F-4E10-933E-C45EF3B11E3D}" type="pres">
      <dgm:prSet presAssocID="{6DDEAA45-8FAD-449F-92B2-308EB53E3A3B}" presName="FiveNodes_2_text" presStyleLbl="node1" presStyleIdx="4" presStyleCnt="5">
        <dgm:presLayoutVars>
          <dgm:bulletEnabled val="1"/>
        </dgm:presLayoutVars>
      </dgm:prSet>
      <dgm:spPr/>
      <dgm:t>
        <a:bodyPr/>
        <a:lstStyle/>
        <a:p>
          <a:endParaRPr lang="en-US"/>
        </a:p>
      </dgm:t>
    </dgm:pt>
    <dgm:pt modelId="{DF99B68A-9C16-46C0-B5A2-D00426549623}" type="pres">
      <dgm:prSet presAssocID="{6DDEAA45-8FAD-449F-92B2-308EB53E3A3B}" presName="FiveNodes_3_text" presStyleLbl="node1" presStyleIdx="4" presStyleCnt="5">
        <dgm:presLayoutVars>
          <dgm:bulletEnabled val="1"/>
        </dgm:presLayoutVars>
      </dgm:prSet>
      <dgm:spPr/>
      <dgm:t>
        <a:bodyPr/>
        <a:lstStyle/>
        <a:p>
          <a:endParaRPr lang="en-US"/>
        </a:p>
      </dgm:t>
    </dgm:pt>
    <dgm:pt modelId="{E2D6046E-0AF8-4EFB-A2FE-88F9F9261A27}" type="pres">
      <dgm:prSet presAssocID="{6DDEAA45-8FAD-449F-92B2-308EB53E3A3B}" presName="FiveNodes_4_text" presStyleLbl="node1" presStyleIdx="4" presStyleCnt="5">
        <dgm:presLayoutVars>
          <dgm:bulletEnabled val="1"/>
        </dgm:presLayoutVars>
      </dgm:prSet>
      <dgm:spPr/>
      <dgm:t>
        <a:bodyPr/>
        <a:lstStyle/>
        <a:p>
          <a:endParaRPr lang="en-US"/>
        </a:p>
      </dgm:t>
    </dgm:pt>
    <dgm:pt modelId="{5C6DE09F-5280-4FD0-8992-7504C22931AF}" type="pres">
      <dgm:prSet presAssocID="{6DDEAA45-8FAD-449F-92B2-308EB53E3A3B}" presName="FiveNodes_5_text" presStyleLbl="node1" presStyleIdx="4" presStyleCnt="5">
        <dgm:presLayoutVars>
          <dgm:bulletEnabled val="1"/>
        </dgm:presLayoutVars>
      </dgm:prSet>
      <dgm:spPr/>
      <dgm:t>
        <a:bodyPr/>
        <a:lstStyle/>
        <a:p>
          <a:endParaRPr lang="en-US"/>
        </a:p>
      </dgm:t>
    </dgm:pt>
  </dgm:ptLst>
  <dgm:cxnLst>
    <dgm:cxn modelId="{7423245A-80F5-4FCB-9EA9-1501EB74751B}" type="presOf" srcId="{9547D266-6DA2-4A41-88AA-B8EE2F3C4D72}" destId="{E2D6046E-0AF8-4EFB-A2FE-88F9F9261A27}" srcOrd="1" destOrd="0" presId="urn:microsoft.com/office/officeart/2005/8/layout/vProcess5"/>
    <dgm:cxn modelId="{BC2406AC-33A0-4A05-9B17-B6ADD0870CB0}" srcId="{6DDEAA45-8FAD-449F-92B2-308EB53E3A3B}" destId="{45ABB65C-E3F0-4C06-A426-C33A3289C93E}" srcOrd="1" destOrd="0" parTransId="{237C6376-2933-47C1-80CE-73952E4DEF60}" sibTransId="{F4AB4B7E-F3A0-4CE6-A95F-45D705D04352}"/>
    <dgm:cxn modelId="{BDA29861-D392-4440-AAD3-C079E097D237}" srcId="{6DDEAA45-8FAD-449F-92B2-308EB53E3A3B}" destId="{5C04639E-D31A-433C-BBCB-52CEE2477643}" srcOrd="4" destOrd="0" parTransId="{DBC1C654-63C5-4750-8861-60B2C35FC3AB}" sibTransId="{BE8D42C3-1AD5-485C-87A0-A86662B9CA35}"/>
    <dgm:cxn modelId="{D1DDF44E-F27B-4AB9-927B-FE1A15DD08A6}" type="presOf" srcId="{45ABB65C-E3F0-4C06-A426-C33A3289C93E}" destId="{7EF7A074-A50F-4E10-933E-C45EF3B11E3D}" srcOrd="1" destOrd="0" presId="urn:microsoft.com/office/officeart/2005/8/layout/vProcess5"/>
    <dgm:cxn modelId="{1DAC62B2-51CA-4C5F-AD38-8B3380742BB8}" type="presOf" srcId="{E88262FD-0169-4F9C-B1D3-9D704A007A3D}" destId="{1641BF66-F1C6-4224-B2BF-289B892982E7}" srcOrd="1" destOrd="0" presId="urn:microsoft.com/office/officeart/2005/8/layout/vProcess5"/>
    <dgm:cxn modelId="{C704837F-0411-4585-9028-9D23CF32C3AC}" type="presOf" srcId="{45ABB65C-E3F0-4C06-A426-C33A3289C93E}" destId="{0BA8DFDC-141B-41A3-803F-6C979FCEF36C}" srcOrd="0" destOrd="0" presId="urn:microsoft.com/office/officeart/2005/8/layout/vProcess5"/>
    <dgm:cxn modelId="{5B27B909-FD8D-4F80-A8AF-3E68EB9F0488}" type="presOf" srcId="{6DDEAA45-8FAD-449F-92B2-308EB53E3A3B}" destId="{1D3EBD26-8636-4F9E-9C25-42DB6EB8669B}" srcOrd="0" destOrd="0" presId="urn:microsoft.com/office/officeart/2005/8/layout/vProcess5"/>
    <dgm:cxn modelId="{D5C035F3-1F62-482D-91A3-D5EE8C0167B3}" srcId="{6DDEAA45-8FAD-449F-92B2-308EB53E3A3B}" destId="{E88262FD-0169-4F9C-B1D3-9D704A007A3D}" srcOrd="0" destOrd="0" parTransId="{B52AEE05-46FA-4E58-99CE-EE1F30F0618C}" sibTransId="{A2B55B4A-1939-4D77-92EC-2B0C972BD548}"/>
    <dgm:cxn modelId="{707E844C-49CD-40D8-A3B7-E0AFC120534D}" type="presOf" srcId="{96A0EED8-714E-4E5E-98D3-852B62E56952}" destId="{56C9F161-E0C2-4545-B993-70F0E391920A}" srcOrd="0" destOrd="0" presId="urn:microsoft.com/office/officeart/2005/8/layout/vProcess5"/>
    <dgm:cxn modelId="{BA851D08-C84A-4150-B5E8-FAF6545BCAB7}" type="presOf" srcId="{A2B55B4A-1939-4D77-92EC-2B0C972BD548}" destId="{9C4A2C21-FEFC-4268-A09F-F85A98506A39}" srcOrd="0" destOrd="0" presId="urn:microsoft.com/office/officeart/2005/8/layout/vProcess5"/>
    <dgm:cxn modelId="{2DC2A2C1-C89C-4BB4-AA22-DAB78C9535E5}" type="presOf" srcId="{F4AB4B7E-F3A0-4CE6-A95F-45D705D04352}" destId="{A391782F-F89E-4AC5-A4C7-96CBC68C41E3}" srcOrd="0" destOrd="0" presId="urn:microsoft.com/office/officeart/2005/8/layout/vProcess5"/>
    <dgm:cxn modelId="{E987F274-8A50-4C52-AE37-ACDBEDE6CD26}" type="presOf" srcId="{D6E488ED-43BC-403F-B920-BA24FF2F256C}" destId="{6E3CC5DC-A537-46AA-8DCB-8566B8103797}" srcOrd="0" destOrd="0" presId="urn:microsoft.com/office/officeart/2005/8/layout/vProcess5"/>
    <dgm:cxn modelId="{7C1ED4A3-D45E-431C-9047-5513C0803BA0}" type="presOf" srcId="{96A0EED8-714E-4E5E-98D3-852B62E56952}" destId="{DF99B68A-9C16-46C0-B5A2-D00426549623}" srcOrd="1" destOrd="0" presId="urn:microsoft.com/office/officeart/2005/8/layout/vProcess5"/>
    <dgm:cxn modelId="{B3FECBFB-D235-469E-BCC3-C72238E8B440}" type="presOf" srcId="{232DD0DB-74F3-44F1-8546-564170B60730}" destId="{5B211395-F12B-49FB-A8AB-D986DB082795}" srcOrd="0" destOrd="0" presId="urn:microsoft.com/office/officeart/2005/8/layout/vProcess5"/>
    <dgm:cxn modelId="{6F60138F-373E-461F-9307-3A5EB1A96BE0}" type="presOf" srcId="{5C04639E-D31A-433C-BBCB-52CEE2477643}" destId="{5C6DE09F-5280-4FD0-8992-7504C22931AF}" srcOrd="1" destOrd="0" presId="urn:microsoft.com/office/officeart/2005/8/layout/vProcess5"/>
    <dgm:cxn modelId="{65ED1515-198D-4D58-91C4-565A8BC3077D}" type="presOf" srcId="{5C04639E-D31A-433C-BBCB-52CEE2477643}" destId="{2E682F31-FF4A-44A6-A54D-F6FAB90F4460}" srcOrd="0" destOrd="0" presId="urn:microsoft.com/office/officeart/2005/8/layout/vProcess5"/>
    <dgm:cxn modelId="{6ABB038C-D0B7-4734-AF07-89BDF62425B0}" srcId="{6DDEAA45-8FAD-449F-92B2-308EB53E3A3B}" destId="{96A0EED8-714E-4E5E-98D3-852B62E56952}" srcOrd="2" destOrd="0" parTransId="{4D97274D-21FB-47A0-937D-17CD2146C780}" sibTransId="{232DD0DB-74F3-44F1-8546-564170B60730}"/>
    <dgm:cxn modelId="{401B82B8-5219-40C7-BEC7-FA33C99E6D69}" type="presOf" srcId="{E88262FD-0169-4F9C-B1D3-9D704A007A3D}" destId="{4184AD1F-E594-4F3C-BB89-BC2C64696A63}" srcOrd="0" destOrd="0" presId="urn:microsoft.com/office/officeart/2005/8/layout/vProcess5"/>
    <dgm:cxn modelId="{EE6B1430-F0D4-475B-BC52-191B216707F7}" type="presOf" srcId="{9547D266-6DA2-4A41-88AA-B8EE2F3C4D72}" destId="{3620CC68-76F3-4C4B-84A7-16FA15229C8A}" srcOrd="0" destOrd="0" presId="urn:microsoft.com/office/officeart/2005/8/layout/vProcess5"/>
    <dgm:cxn modelId="{CF1E3D13-28C0-46A8-A6FC-83DE2ADCCE6D}" srcId="{6DDEAA45-8FAD-449F-92B2-308EB53E3A3B}" destId="{9547D266-6DA2-4A41-88AA-B8EE2F3C4D72}" srcOrd="3" destOrd="0" parTransId="{0FD1E41B-DC95-430F-9A12-E555C97ADF3F}" sibTransId="{D6E488ED-43BC-403F-B920-BA24FF2F256C}"/>
    <dgm:cxn modelId="{80119E5F-F35D-4739-AD02-4854CC28DD4F}" type="presParOf" srcId="{1D3EBD26-8636-4F9E-9C25-42DB6EB8669B}" destId="{75104D80-DA4A-4521-AFCD-8337F47F47D8}" srcOrd="0" destOrd="0" presId="urn:microsoft.com/office/officeart/2005/8/layout/vProcess5"/>
    <dgm:cxn modelId="{41B7D00B-542C-4E43-8C81-03B8A6558D0F}" type="presParOf" srcId="{1D3EBD26-8636-4F9E-9C25-42DB6EB8669B}" destId="{4184AD1F-E594-4F3C-BB89-BC2C64696A63}" srcOrd="1" destOrd="0" presId="urn:microsoft.com/office/officeart/2005/8/layout/vProcess5"/>
    <dgm:cxn modelId="{0FF335DC-75B2-4265-9751-4EFA69E48BBB}" type="presParOf" srcId="{1D3EBD26-8636-4F9E-9C25-42DB6EB8669B}" destId="{0BA8DFDC-141B-41A3-803F-6C979FCEF36C}" srcOrd="2" destOrd="0" presId="urn:microsoft.com/office/officeart/2005/8/layout/vProcess5"/>
    <dgm:cxn modelId="{7B8B8F75-8782-4ACA-801F-06A994C428A8}" type="presParOf" srcId="{1D3EBD26-8636-4F9E-9C25-42DB6EB8669B}" destId="{56C9F161-E0C2-4545-B993-70F0E391920A}" srcOrd="3" destOrd="0" presId="urn:microsoft.com/office/officeart/2005/8/layout/vProcess5"/>
    <dgm:cxn modelId="{C250EA32-9E7A-4ABD-8DA8-94DBF5E95511}" type="presParOf" srcId="{1D3EBD26-8636-4F9E-9C25-42DB6EB8669B}" destId="{3620CC68-76F3-4C4B-84A7-16FA15229C8A}" srcOrd="4" destOrd="0" presId="urn:microsoft.com/office/officeart/2005/8/layout/vProcess5"/>
    <dgm:cxn modelId="{73FF39AB-6EFD-4A34-A250-EC431F416B6B}" type="presParOf" srcId="{1D3EBD26-8636-4F9E-9C25-42DB6EB8669B}" destId="{2E682F31-FF4A-44A6-A54D-F6FAB90F4460}" srcOrd="5" destOrd="0" presId="urn:microsoft.com/office/officeart/2005/8/layout/vProcess5"/>
    <dgm:cxn modelId="{EC599B33-547B-4145-8F35-2DDEBCA1EBCF}" type="presParOf" srcId="{1D3EBD26-8636-4F9E-9C25-42DB6EB8669B}" destId="{9C4A2C21-FEFC-4268-A09F-F85A98506A39}" srcOrd="6" destOrd="0" presId="urn:microsoft.com/office/officeart/2005/8/layout/vProcess5"/>
    <dgm:cxn modelId="{DF9F19ED-D672-4EAB-9393-2830C24C9549}" type="presParOf" srcId="{1D3EBD26-8636-4F9E-9C25-42DB6EB8669B}" destId="{A391782F-F89E-4AC5-A4C7-96CBC68C41E3}" srcOrd="7" destOrd="0" presId="urn:microsoft.com/office/officeart/2005/8/layout/vProcess5"/>
    <dgm:cxn modelId="{55E4CE65-C6CF-48E1-ADB0-AE5D3F99681F}" type="presParOf" srcId="{1D3EBD26-8636-4F9E-9C25-42DB6EB8669B}" destId="{5B211395-F12B-49FB-A8AB-D986DB082795}" srcOrd="8" destOrd="0" presId="urn:microsoft.com/office/officeart/2005/8/layout/vProcess5"/>
    <dgm:cxn modelId="{3B5BF187-36F9-4725-806B-0F8CBEB3AA4B}" type="presParOf" srcId="{1D3EBD26-8636-4F9E-9C25-42DB6EB8669B}" destId="{6E3CC5DC-A537-46AA-8DCB-8566B8103797}" srcOrd="9" destOrd="0" presId="urn:microsoft.com/office/officeart/2005/8/layout/vProcess5"/>
    <dgm:cxn modelId="{5CB00AA9-C8F5-4BFF-B531-30D85D9693AF}" type="presParOf" srcId="{1D3EBD26-8636-4F9E-9C25-42DB6EB8669B}" destId="{1641BF66-F1C6-4224-B2BF-289B892982E7}" srcOrd="10" destOrd="0" presId="urn:microsoft.com/office/officeart/2005/8/layout/vProcess5"/>
    <dgm:cxn modelId="{E9C2F340-A7C1-40DB-AF21-60EE907C4C36}" type="presParOf" srcId="{1D3EBD26-8636-4F9E-9C25-42DB6EB8669B}" destId="{7EF7A074-A50F-4E10-933E-C45EF3B11E3D}" srcOrd="11" destOrd="0" presId="urn:microsoft.com/office/officeart/2005/8/layout/vProcess5"/>
    <dgm:cxn modelId="{8D5EF2C8-6596-4D9B-854D-1D7F71D6D9B9}" type="presParOf" srcId="{1D3EBD26-8636-4F9E-9C25-42DB6EB8669B}" destId="{DF99B68A-9C16-46C0-B5A2-D00426549623}" srcOrd="12" destOrd="0" presId="urn:microsoft.com/office/officeart/2005/8/layout/vProcess5"/>
    <dgm:cxn modelId="{62DCBED2-3E95-4A02-9CFD-D59D2EEDD4E3}" type="presParOf" srcId="{1D3EBD26-8636-4F9E-9C25-42DB6EB8669B}" destId="{E2D6046E-0AF8-4EFB-A2FE-88F9F9261A27}" srcOrd="13" destOrd="0" presId="urn:microsoft.com/office/officeart/2005/8/layout/vProcess5"/>
    <dgm:cxn modelId="{01C7F8EE-BB37-4B83-8EBD-E4BFD1853F28}" type="presParOf" srcId="{1D3EBD26-8636-4F9E-9C25-42DB6EB8669B}" destId="{5C6DE09F-5280-4FD0-8992-7504C22931A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604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FDD3BCEC-D737-4741-A35D-3E8F166E2E20}" type="slidenum">
              <a:rPr lang="en-US"/>
              <a:pPr/>
              <a:t>‹#›</a:t>
            </a:fld>
            <a:endParaRPr lang="en-US"/>
          </a:p>
        </p:txBody>
      </p:sp>
    </p:spTree>
    <p:extLst>
      <p:ext uri="{BB962C8B-B14F-4D97-AF65-F5344CB8AC3E}">
        <p14:creationId xmlns:p14="http://schemas.microsoft.com/office/powerpoint/2010/main" val="2058482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BDFE47-B4B1-4213-B59C-FC51B3E7198F}" type="slidenum">
              <a:rPr lang="en-US" altLang="en-US" smtClean="0"/>
              <a:pPr>
                <a:spcBef>
                  <a:spcPct val="0"/>
                </a:spcBef>
              </a:pPr>
              <a:t>1</a:t>
            </a:fld>
            <a:endParaRPr lang="en-US" altLang="en-US" smtClean="0"/>
          </a:p>
        </p:txBody>
      </p:sp>
      <p:sp>
        <p:nvSpPr>
          <p:cNvPr id="122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9825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 = 'supercalifragilisticexpialidocious‘; </a:t>
            </a:r>
            <a:r>
              <a:rPr lang="en-US" dirty="0" err="1" smtClean="0"/>
              <a:t>len</a:t>
            </a:r>
            <a:r>
              <a:rPr lang="en-US" dirty="0" smtClean="0"/>
              <a:t>(word)</a:t>
            </a:r>
          </a:p>
          <a:p>
            <a:r>
              <a:rPr lang="en-US" dirty="0" smtClean="0"/>
              <a:t>word[9]</a:t>
            </a:r>
          </a:p>
          <a:p>
            <a:endParaRPr lang="en-US" dirty="0" smtClean="0"/>
          </a:p>
          <a:p>
            <a:r>
              <a:rPr lang="en-US" dirty="0" err="1" smtClean="0"/>
              <a:t>beatles</a:t>
            </a:r>
            <a:r>
              <a:rPr lang="en-US" dirty="0" smtClean="0"/>
              <a:t> = 'John George Paul Ringo'</a:t>
            </a:r>
          </a:p>
          <a:p>
            <a:r>
              <a:rPr lang="en-US" dirty="0" smtClean="0"/>
              <a:t>&gt;&gt;&gt; members = </a:t>
            </a:r>
            <a:r>
              <a:rPr lang="en-US" dirty="0" err="1" smtClean="0"/>
              <a:t>beatles.split</a:t>
            </a:r>
            <a:r>
              <a:rPr lang="en-US" dirty="0" smtClean="0"/>
              <a:t>(" ")</a:t>
            </a:r>
          </a:p>
          <a:p>
            <a:r>
              <a:rPr lang="en-US" dirty="0" smtClean="0"/>
              <a:t>&gt;&gt;&gt; </a:t>
            </a:r>
            <a:r>
              <a:rPr lang="en-US" dirty="0" err="1" smtClean="0"/>
              <a:t>firstname</a:t>
            </a:r>
            <a:r>
              <a:rPr lang="en-US" dirty="0" smtClean="0"/>
              <a:t> = 'John'</a:t>
            </a:r>
          </a:p>
          <a:p>
            <a:r>
              <a:rPr lang="en-US" dirty="0" smtClean="0"/>
              <a:t>&gt;&gt;&gt; </a:t>
            </a:r>
            <a:r>
              <a:rPr lang="en-US" dirty="0" err="1" smtClean="0"/>
              <a:t>lastname</a:t>
            </a:r>
            <a:r>
              <a:rPr lang="en-US" dirty="0" smtClean="0"/>
              <a:t> = 'Lennon‘</a:t>
            </a:r>
          </a:p>
          <a:p>
            <a:endParaRPr lang="en-US" dirty="0" smtClean="0"/>
          </a:p>
          <a:p>
            <a:r>
              <a:rPr lang="en-US" b="0" dirty="0" smtClean="0"/>
              <a:t>&gt;&gt;&gt; </a:t>
            </a:r>
            <a:r>
              <a:rPr lang="en-US" b="0" dirty="0" err="1" smtClean="0"/>
              <a:t>fullname</a:t>
            </a:r>
            <a:r>
              <a:rPr lang="en-US" b="0" dirty="0" smtClean="0"/>
              <a:t> = []</a:t>
            </a:r>
          </a:p>
          <a:p>
            <a:r>
              <a:rPr lang="en-US" b="0" dirty="0" smtClean="0"/>
              <a:t>&gt;&gt;&gt; </a:t>
            </a:r>
            <a:r>
              <a:rPr lang="en-US" b="0" dirty="0" err="1" smtClean="0"/>
              <a:t>firstname</a:t>
            </a:r>
            <a:r>
              <a:rPr lang="en-US" b="0" dirty="0" smtClean="0"/>
              <a:t> = ‘John'</a:t>
            </a:r>
          </a:p>
          <a:p>
            <a:r>
              <a:rPr lang="en-US" b="0" dirty="0" smtClean="0"/>
              <a:t>&gt;&gt;&gt; </a:t>
            </a:r>
            <a:r>
              <a:rPr lang="en-US" b="0" dirty="0" err="1" smtClean="0"/>
              <a:t>lastname</a:t>
            </a:r>
            <a:r>
              <a:rPr lang="en-US" b="0" dirty="0" smtClean="0"/>
              <a:t> = ‘Lennon'</a:t>
            </a:r>
          </a:p>
          <a:p>
            <a:r>
              <a:rPr lang="en-US" b="0" dirty="0" smtClean="0"/>
              <a:t>&gt;&gt;&gt; </a:t>
            </a:r>
            <a:r>
              <a:rPr lang="en-US" b="0" dirty="0" err="1" smtClean="0"/>
              <a:t>fullname.append</a:t>
            </a:r>
            <a:r>
              <a:rPr lang="en-US" b="0" dirty="0" smtClean="0"/>
              <a:t>(</a:t>
            </a:r>
            <a:r>
              <a:rPr lang="en-US" b="0" dirty="0" err="1" smtClean="0"/>
              <a:t>fname</a:t>
            </a:r>
            <a:r>
              <a:rPr lang="en-US" b="0" dirty="0" smtClean="0"/>
              <a:t>)</a:t>
            </a:r>
          </a:p>
          <a:p>
            <a:r>
              <a:rPr lang="en-US" b="0" dirty="0" smtClean="0"/>
              <a:t>&gt;&gt;&gt; </a:t>
            </a:r>
            <a:r>
              <a:rPr lang="en-US" b="0" dirty="0" err="1" smtClean="0"/>
              <a:t>fullname.append</a:t>
            </a:r>
            <a:r>
              <a:rPr lang="en-US" b="0" dirty="0" smtClean="0"/>
              <a:t>(</a:t>
            </a:r>
            <a:r>
              <a:rPr lang="en-US" b="0" dirty="0" err="1" smtClean="0"/>
              <a:t>lname</a:t>
            </a:r>
            <a:r>
              <a:rPr lang="en-US" b="0"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21</a:t>
            </a:fld>
            <a:endParaRPr lang="en-US"/>
          </a:p>
        </p:txBody>
      </p:sp>
    </p:spTree>
    <p:extLst>
      <p:ext uri="{BB962C8B-B14F-4D97-AF65-F5344CB8AC3E}">
        <p14:creationId xmlns:p14="http://schemas.microsoft.com/office/powerpoint/2010/main" val="2969196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array = [12, 9, 17, 16]</a:t>
            </a:r>
          </a:p>
          <a:p>
            <a:r>
              <a:rPr lang="en-US" dirty="0" err="1" smtClean="0"/>
              <a:t>sumtotal</a:t>
            </a:r>
            <a:r>
              <a:rPr lang="en-US" dirty="0" smtClean="0"/>
              <a:t> = 0</a:t>
            </a:r>
          </a:p>
          <a:p>
            <a:r>
              <a:rPr lang="en-US" dirty="0" smtClean="0"/>
              <a:t>for </a:t>
            </a:r>
            <a:r>
              <a:rPr lang="en-US" dirty="0" err="1" smtClean="0"/>
              <a:t>i</a:t>
            </a:r>
            <a:r>
              <a:rPr lang="en-US" dirty="0" smtClean="0"/>
              <a:t> in array:</a:t>
            </a:r>
          </a:p>
          <a:p>
            <a:r>
              <a:rPr lang="en-US" dirty="0" smtClean="0"/>
              <a:t>    </a:t>
            </a:r>
            <a:r>
              <a:rPr lang="en-US" dirty="0" err="1" smtClean="0"/>
              <a:t>sumtotal</a:t>
            </a:r>
            <a:r>
              <a:rPr lang="en-US" dirty="0" smtClean="0"/>
              <a:t> = pow(i,2)+ </a:t>
            </a:r>
            <a:r>
              <a:rPr lang="en-US" dirty="0" err="1" smtClean="0"/>
              <a:t>sumtotal</a:t>
            </a:r>
            <a:endParaRPr lang="en-US" dirty="0" smtClean="0"/>
          </a:p>
          <a:p>
            <a:r>
              <a:rPr lang="en-US" dirty="0" smtClean="0"/>
              <a:t>print </a:t>
            </a:r>
            <a:r>
              <a:rPr lang="en-US" dirty="0" err="1" smtClean="0"/>
              <a:t>sumtotal</a:t>
            </a:r>
            <a:endParaRPr lang="en-US" dirty="0" smtClean="0"/>
          </a:p>
          <a:p>
            <a:r>
              <a:rPr lang="en-US" dirty="0" smtClean="0"/>
              <a:t>print sum(array)</a:t>
            </a:r>
          </a:p>
          <a:p>
            <a:r>
              <a:rPr lang="en-US" dirty="0" smtClean="0"/>
              <a:t>print </a:t>
            </a:r>
            <a:r>
              <a:rPr lang="en-US" dirty="0" err="1" smtClean="0"/>
              <a:t>sumtotal</a:t>
            </a:r>
            <a:r>
              <a:rPr lang="en-US" dirty="0" smtClean="0"/>
              <a:t>/</a:t>
            </a:r>
            <a:r>
              <a:rPr lang="en-US" dirty="0" err="1" smtClean="0"/>
              <a:t>len</a:t>
            </a:r>
            <a:r>
              <a:rPr lang="en-US" dirty="0" smtClean="0"/>
              <a:t>(array)</a:t>
            </a:r>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22</a:t>
            </a:fld>
            <a:endParaRPr lang="en-US"/>
          </a:p>
        </p:txBody>
      </p:sp>
    </p:spTree>
    <p:extLst>
      <p:ext uri="{BB962C8B-B14F-4D97-AF65-F5344CB8AC3E}">
        <p14:creationId xmlns:p14="http://schemas.microsoft.com/office/powerpoint/2010/main" val="79212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design chart for designing anything in Python be it a function, plugin,</a:t>
            </a:r>
            <a:r>
              <a:rPr lang="en-US" baseline="0" dirty="0" smtClean="0"/>
              <a:t> component or script.</a:t>
            </a:r>
            <a:endParaRPr lang="en-US" dirty="0"/>
          </a:p>
        </p:txBody>
      </p:sp>
      <p:sp>
        <p:nvSpPr>
          <p:cNvPr id="4" name="Slide Number Placeholder 3"/>
          <p:cNvSpPr>
            <a:spLocks noGrp="1"/>
          </p:cNvSpPr>
          <p:nvPr>
            <p:ph type="sldNum" sz="quarter" idx="10"/>
          </p:nvPr>
        </p:nvSpPr>
        <p:spPr/>
        <p:txBody>
          <a:bodyPr/>
          <a:lstStyle/>
          <a:p>
            <a:fld id="{5AAE2944-BD22-49F6-8333-146614EF8889}" type="slidenum">
              <a:rPr lang="en-US" smtClean="0"/>
              <a:pPr/>
              <a:t>23</a:t>
            </a:fld>
            <a:endParaRPr lang="en-US"/>
          </a:p>
        </p:txBody>
      </p:sp>
    </p:spTree>
    <p:extLst>
      <p:ext uri="{BB962C8B-B14F-4D97-AF65-F5344CB8AC3E}">
        <p14:creationId xmlns:p14="http://schemas.microsoft.com/office/powerpoint/2010/main" val="214078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buFontTx/>
              <a:buNone/>
            </a:pPr>
            <a:r>
              <a:rPr lang="en-US" altLang="en-US" sz="1200" b="0" dirty="0" smtClean="0">
                <a:latin typeface="Courier New" panose="02070309020205020404" pitchFamily="49" charset="0"/>
                <a:cs typeface="Courier New" panose="02070309020205020404" pitchFamily="49" charset="0"/>
              </a:rPr>
              <a:t>array = [2,4,6,3]</a:t>
            </a:r>
          </a:p>
          <a:p>
            <a:pPr eaLnBrk="1" hangingPunct="1">
              <a:spcBef>
                <a:spcPct val="0"/>
              </a:spcBef>
              <a:buFontTx/>
              <a:buNone/>
            </a:pPr>
            <a:r>
              <a:rPr lang="en-US" altLang="en-US" sz="1200" b="0" dirty="0" smtClean="0">
                <a:latin typeface="Courier New" panose="02070309020205020404" pitchFamily="49" charset="0"/>
                <a:cs typeface="Courier New" panose="02070309020205020404" pitchFamily="49" charset="0"/>
              </a:rPr>
              <a:t>largest=0</a:t>
            </a:r>
          </a:p>
          <a:p>
            <a:pPr eaLnBrk="1" hangingPunct="1">
              <a:spcBef>
                <a:spcPct val="0"/>
              </a:spcBef>
              <a:buFontTx/>
              <a:buNone/>
            </a:pPr>
            <a:r>
              <a:rPr lang="en-US" altLang="en-US" sz="1200" b="0" dirty="0" smtClean="0">
                <a:latin typeface="Courier New" panose="02070309020205020404" pitchFamily="49" charset="0"/>
                <a:cs typeface="Courier New" panose="02070309020205020404" pitchFamily="49" charset="0"/>
              </a:rPr>
              <a:t>for </a:t>
            </a:r>
            <a:r>
              <a:rPr lang="en-US" altLang="en-US" sz="1200" b="0" dirty="0" err="1" smtClean="0">
                <a:latin typeface="Courier New" panose="02070309020205020404" pitchFamily="49" charset="0"/>
                <a:cs typeface="Courier New" panose="02070309020205020404" pitchFamily="49" charset="0"/>
              </a:rPr>
              <a:t>i</a:t>
            </a:r>
            <a:r>
              <a:rPr lang="en-US" altLang="en-US" sz="1200" b="0" dirty="0" smtClean="0">
                <a:latin typeface="Courier New" panose="02070309020205020404" pitchFamily="49" charset="0"/>
                <a:cs typeface="Courier New" panose="02070309020205020404" pitchFamily="49" charset="0"/>
              </a:rPr>
              <a:t> in array:</a:t>
            </a:r>
          </a:p>
          <a:p>
            <a:pPr eaLnBrk="1" hangingPunct="1">
              <a:spcBef>
                <a:spcPct val="0"/>
              </a:spcBef>
              <a:buFontTx/>
              <a:buNone/>
            </a:pPr>
            <a:r>
              <a:rPr lang="en-US" altLang="en-US" sz="1200" b="0" dirty="0" smtClean="0">
                <a:latin typeface="Courier New" panose="02070309020205020404" pitchFamily="49" charset="0"/>
                <a:cs typeface="Courier New" panose="02070309020205020404" pitchFamily="49" charset="0"/>
              </a:rPr>
              <a:t>    if </a:t>
            </a:r>
            <a:r>
              <a:rPr lang="en-US" altLang="en-US" sz="1200" b="0" dirty="0" err="1" smtClean="0">
                <a:latin typeface="Courier New" panose="02070309020205020404" pitchFamily="49" charset="0"/>
                <a:cs typeface="Courier New" panose="02070309020205020404" pitchFamily="49" charset="0"/>
              </a:rPr>
              <a:t>i</a:t>
            </a:r>
            <a:r>
              <a:rPr lang="en-US" altLang="en-US" sz="1200" b="0" dirty="0" smtClean="0">
                <a:latin typeface="Courier New" panose="02070309020205020404" pitchFamily="49" charset="0"/>
                <a:cs typeface="Courier New" panose="02070309020205020404" pitchFamily="49" charset="0"/>
              </a:rPr>
              <a:t>&gt;largest:</a:t>
            </a:r>
          </a:p>
          <a:p>
            <a:pPr eaLnBrk="1" hangingPunct="1">
              <a:spcBef>
                <a:spcPct val="0"/>
              </a:spcBef>
              <a:buFontTx/>
              <a:buNone/>
            </a:pPr>
            <a:r>
              <a:rPr lang="en-US" altLang="en-US" sz="1200" b="0" dirty="0" smtClean="0">
                <a:latin typeface="Courier New" panose="02070309020205020404" pitchFamily="49" charset="0"/>
                <a:cs typeface="Courier New" panose="02070309020205020404" pitchFamily="49" charset="0"/>
              </a:rPr>
              <a:t>        largest=</a:t>
            </a:r>
            <a:r>
              <a:rPr lang="en-US" altLang="en-US" sz="1200" b="0" dirty="0" err="1" smtClean="0">
                <a:latin typeface="Courier New" panose="02070309020205020404" pitchFamily="49" charset="0"/>
                <a:cs typeface="Courier New" panose="02070309020205020404" pitchFamily="49" charset="0"/>
              </a:rPr>
              <a:t>i</a:t>
            </a:r>
            <a:r>
              <a:rPr lang="en-US" altLang="en-US" sz="1200" b="0" dirty="0" smtClean="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200" b="0" dirty="0" smtClean="0">
                <a:latin typeface="Courier New" panose="02070309020205020404" pitchFamily="49" charset="0"/>
                <a:cs typeface="Courier New" panose="02070309020205020404" pitchFamily="49" charset="0"/>
              </a:rPr>
              <a:t>print largest</a:t>
            </a:r>
          </a:p>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24</a:t>
            </a:fld>
            <a:endParaRPr lang="en-US"/>
          </a:p>
        </p:txBody>
      </p:sp>
    </p:spTree>
    <p:extLst>
      <p:ext uri="{BB962C8B-B14F-4D97-AF65-F5344CB8AC3E}">
        <p14:creationId xmlns:p14="http://schemas.microsoft.com/office/powerpoint/2010/main" val="372327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 = open('c:/training/python/addresses.csv')</a:t>
            </a:r>
          </a:p>
          <a:p>
            <a:r>
              <a:rPr lang="en-US" dirty="0" smtClean="0"/>
              <a:t>for line in f:</a:t>
            </a:r>
          </a:p>
          <a:p>
            <a:r>
              <a:rPr lang="en-US" dirty="0" smtClean="0"/>
              <a:t>    </a:t>
            </a:r>
            <a:r>
              <a:rPr lang="en-US" dirty="0" err="1" smtClean="0"/>
              <a:t>addr</a:t>
            </a:r>
            <a:r>
              <a:rPr lang="en-US" dirty="0" smtClean="0"/>
              <a:t> = </a:t>
            </a:r>
            <a:r>
              <a:rPr lang="en-US" dirty="0" err="1" smtClean="0"/>
              <a:t>line.split</a:t>
            </a:r>
            <a:r>
              <a:rPr lang="en-US" dirty="0" smtClean="0"/>
              <a:t>(',')</a:t>
            </a:r>
          </a:p>
          <a:p>
            <a:r>
              <a:rPr lang="en-US" dirty="0" smtClean="0"/>
              <a:t>    if </a:t>
            </a:r>
            <a:r>
              <a:rPr lang="en-US" dirty="0" err="1" smtClean="0"/>
              <a:t>addr</a:t>
            </a:r>
            <a:r>
              <a:rPr lang="en-US" dirty="0" smtClean="0"/>
              <a:t>[3] == ' NY':</a:t>
            </a:r>
          </a:p>
          <a:p>
            <a:r>
              <a:rPr lang="en-US" dirty="0" smtClean="0"/>
              <a:t>        print(</a:t>
            </a:r>
            <a:r>
              <a:rPr lang="en-US" dirty="0" err="1" smtClean="0"/>
              <a:t>addr</a:t>
            </a:r>
            <a:r>
              <a:rPr lang="en-US" dirty="0" smtClean="0"/>
              <a:t>[3])</a:t>
            </a:r>
          </a:p>
          <a:p>
            <a:endParaRPr lang="en-US" dirty="0" smtClean="0"/>
          </a:p>
          <a:p>
            <a:r>
              <a:rPr lang="en-US" dirty="0" smtClean="0"/>
              <a:t>f = open('c:/training/python/addresses.csv')</a:t>
            </a:r>
          </a:p>
          <a:p>
            <a:r>
              <a:rPr lang="en-US" dirty="0" smtClean="0"/>
              <a:t>for line in f:</a:t>
            </a:r>
          </a:p>
          <a:p>
            <a:r>
              <a:rPr lang="en-US" dirty="0" smtClean="0"/>
              <a:t>    </a:t>
            </a:r>
            <a:r>
              <a:rPr lang="en-US" dirty="0" err="1" smtClean="0"/>
              <a:t>addr</a:t>
            </a:r>
            <a:r>
              <a:rPr lang="en-US" dirty="0" smtClean="0"/>
              <a:t> = </a:t>
            </a:r>
            <a:r>
              <a:rPr lang="en-US" dirty="0" err="1" smtClean="0"/>
              <a:t>line.split</a:t>
            </a:r>
            <a:r>
              <a:rPr lang="en-US" dirty="0" smtClean="0"/>
              <a:t>(',')</a:t>
            </a:r>
          </a:p>
          <a:p>
            <a:r>
              <a:rPr lang="en-US" dirty="0" smtClean="0"/>
              <a:t>    if </a:t>
            </a:r>
            <a:r>
              <a:rPr lang="en-US" dirty="0" err="1" smtClean="0"/>
              <a:t>addr</a:t>
            </a:r>
            <a:r>
              <a:rPr lang="en-US" dirty="0" smtClean="0"/>
              <a:t>[3].strip() == 'NY':</a:t>
            </a:r>
          </a:p>
          <a:p>
            <a:r>
              <a:rPr lang="en-US" dirty="0" smtClean="0"/>
              <a:t>        print(</a:t>
            </a:r>
            <a:r>
              <a:rPr lang="en-US" dirty="0" err="1" smtClean="0"/>
              <a:t>addr</a:t>
            </a:r>
            <a:r>
              <a:rPr lang="en-US" dirty="0" smtClean="0"/>
              <a:t>[3])</a:t>
            </a:r>
          </a:p>
          <a:p>
            <a:endParaRPr lang="en-US" dirty="0" smtClean="0"/>
          </a:p>
          <a:p>
            <a:r>
              <a:rPr lang="en-US" dirty="0" smtClean="0"/>
              <a:t>f = open('c:/training/python/addresses.csv')</a:t>
            </a:r>
          </a:p>
          <a:p>
            <a:r>
              <a:rPr lang="en-US" dirty="0" err="1" smtClean="0"/>
              <a:t>iter_f</a:t>
            </a:r>
            <a:r>
              <a:rPr lang="en-US" dirty="0" smtClean="0"/>
              <a:t> = </a:t>
            </a:r>
            <a:r>
              <a:rPr lang="en-US" dirty="0" err="1" smtClean="0"/>
              <a:t>iter</a:t>
            </a:r>
            <a:r>
              <a:rPr lang="en-US" dirty="0" smtClean="0"/>
              <a:t>(f)</a:t>
            </a:r>
          </a:p>
          <a:p>
            <a:r>
              <a:rPr lang="en-US" dirty="0" smtClean="0"/>
              <a:t>next(</a:t>
            </a:r>
            <a:r>
              <a:rPr lang="en-US" dirty="0" err="1" smtClean="0"/>
              <a:t>iter_f</a:t>
            </a:r>
            <a:r>
              <a:rPr lang="en-US" dirty="0" smtClean="0"/>
              <a:t>)</a:t>
            </a:r>
          </a:p>
          <a:p>
            <a:r>
              <a:rPr lang="en-US" dirty="0" smtClean="0"/>
              <a:t>for line in </a:t>
            </a:r>
            <a:r>
              <a:rPr lang="en-US" dirty="0" err="1" smtClean="0"/>
              <a:t>iter_f</a:t>
            </a:r>
            <a:r>
              <a:rPr lang="en-US" dirty="0" smtClean="0"/>
              <a:t>:</a:t>
            </a:r>
          </a:p>
          <a:p>
            <a:r>
              <a:rPr lang="en-US" dirty="0" smtClean="0"/>
              <a:t>    </a:t>
            </a:r>
            <a:r>
              <a:rPr lang="en-US" dirty="0" err="1" smtClean="0"/>
              <a:t>addr</a:t>
            </a:r>
            <a:r>
              <a:rPr lang="en-US" dirty="0" smtClean="0"/>
              <a:t> = </a:t>
            </a:r>
            <a:r>
              <a:rPr lang="en-US" dirty="0" err="1" smtClean="0"/>
              <a:t>line.split</a:t>
            </a:r>
            <a:r>
              <a:rPr lang="en-US" dirty="0" smtClean="0"/>
              <a:t>(',')</a:t>
            </a:r>
          </a:p>
          <a:p>
            <a:r>
              <a:rPr lang="en-US" dirty="0" smtClean="0"/>
              <a:t>    if </a:t>
            </a:r>
            <a:r>
              <a:rPr lang="en-US" dirty="0" err="1" smtClean="0"/>
              <a:t>addr</a:t>
            </a:r>
            <a:r>
              <a:rPr lang="en-US" dirty="0" smtClean="0"/>
              <a:t>[3].strip() == 'NY':</a:t>
            </a:r>
          </a:p>
          <a:p>
            <a:r>
              <a:rPr lang="en-US" dirty="0" smtClean="0"/>
              <a:t>        print('New York :' + </a:t>
            </a:r>
            <a:r>
              <a:rPr lang="en-US" dirty="0" err="1" smtClean="0"/>
              <a:t>addr</a:t>
            </a:r>
            <a:r>
              <a:rPr lang="en-US" dirty="0" smtClean="0"/>
              <a:t>[3])</a:t>
            </a:r>
          </a:p>
          <a:p>
            <a:r>
              <a:rPr lang="en-US" dirty="0" smtClean="0"/>
              <a:t>    </a:t>
            </a:r>
            <a:r>
              <a:rPr lang="en-US" dirty="0" err="1" smtClean="0"/>
              <a:t>elif</a:t>
            </a:r>
            <a:r>
              <a:rPr lang="en-US" dirty="0" smtClean="0"/>
              <a:t> </a:t>
            </a:r>
            <a:r>
              <a:rPr lang="en-US" dirty="0" err="1" smtClean="0"/>
              <a:t>addr</a:t>
            </a:r>
            <a:r>
              <a:rPr lang="en-US" dirty="0" smtClean="0"/>
              <a:t>[3].strip() == 'NJ':</a:t>
            </a:r>
          </a:p>
          <a:p>
            <a:r>
              <a:rPr lang="en-US" dirty="0" smtClean="0"/>
              <a:t>        print('New Jersey :' + </a:t>
            </a:r>
            <a:r>
              <a:rPr lang="en-US" dirty="0" err="1" smtClean="0"/>
              <a:t>addr</a:t>
            </a:r>
            <a:r>
              <a:rPr lang="en-US" dirty="0" smtClean="0"/>
              <a:t>[3])</a:t>
            </a:r>
          </a:p>
          <a:p>
            <a:r>
              <a:rPr lang="en-US" dirty="0" smtClean="0"/>
              <a:t>    else:</a:t>
            </a:r>
          </a:p>
          <a:p>
            <a:r>
              <a:rPr lang="en-US" dirty="0" smtClean="0"/>
              <a:t>        print("different state")</a:t>
            </a:r>
          </a:p>
        </p:txBody>
      </p:sp>
      <p:sp>
        <p:nvSpPr>
          <p:cNvPr id="4" name="Slide Number Placeholder 3"/>
          <p:cNvSpPr>
            <a:spLocks noGrp="1"/>
          </p:cNvSpPr>
          <p:nvPr>
            <p:ph type="sldNum" sz="quarter" idx="10"/>
          </p:nvPr>
        </p:nvSpPr>
        <p:spPr/>
        <p:txBody>
          <a:bodyPr/>
          <a:lstStyle/>
          <a:p>
            <a:fld id="{FDD3BCEC-D737-4741-A35D-3E8F166E2E20}" type="slidenum">
              <a:rPr lang="en-US" smtClean="0"/>
              <a:pPr/>
              <a:t>25</a:t>
            </a:fld>
            <a:endParaRPr lang="en-US"/>
          </a:p>
        </p:txBody>
      </p:sp>
    </p:spTree>
    <p:extLst>
      <p:ext uri="{BB962C8B-B14F-4D97-AF65-F5344CB8AC3E}">
        <p14:creationId xmlns:p14="http://schemas.microsoft.com/office/powerpoint/2010/main" val="3700995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Fahrenheit = int(raw_input("Enter a temperature in Fahrenheit: "))</a:t>
            </a:r>
          </a:p>
          <a:p>
            <a:r>
              <a:rPr lang="de-DE" dirty="0" smtClean="0"/>
              <a:t>Celsius = (Fahrenheit - 32) * 5.0/9.0</a:t>
            </a:r>
          </a:p>
          <a:p>
            <a:r>
              <a:rPr lang="de-DE" dirty="0" smtClean="0"/>
              <a:t>print Celsius</a:t>
            </a:r>
          </a:p>
          <a:p>
            <a:endParaRPr lang="de-DE" dirty="0" smtClean="0"/>
          </a:p>
          <a:p>
            <a:r>
              <a:rPr lang="de-DE" dirty="0" smtClean="0"/>
              <a:t>Celsius = int(raw_input("Enter a temperature in Celsius: "))</a:t>
            </a:r>
          </a:p>
          <a:p>
            <a:r>
              <a:rPr lang="en-US" dirty="0" smtClean="0"/>
              <a:t>Fahrenheit =(Celsius * 9.0/5.0) + 32</a:t>
            </a:r>
          </a:p>
          <a:p>
            <a:r>
              <a:rPr lang="en-US" dirty="0" smtClean="0"/>
              <a:t>Print Fahrenheit</a:t>
            </a:r>
          </a:p>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26</a:t>
            </a:fld>
            <a:endParaRPr lang="en-US"/>
          </a:p>
        </p:txBody>
      </p:sp>
    </p:spTree>
    <p:extLst>
      <p:ext uri="{BB962C8B-B14F-4D97-AF65-F5344CB8AC3E}">
        <p14:creationId xmlns:p14="http://schemas.microsoft.com/office/powerpoint/2010/main" val="842317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27</a:t>
            </a:fld>
            <a:endParaRPr lang="en-US"/>
          </a:p>
        </p:txBody>
      </p:sp>
    </p:spTree>
    <p:extLst>
      <p:ext uri="{BB962C8B-B14F-4D97-AF65-F5344CB8AC3E}">
        <p14:creationId xmlns:p14="http://schemas.microsoft.com/office/powerpoint/2010/main" val="1860717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import time, math</a:t>
            </a:r>
          </a:p>
          <a:p>
            <a:r>
              <a:rPr lang="en-US" dirty="0" smtClean="0"/>
              <a:t>start = </a:t>
            </a:r>
            <a:r>
              <a:rPr lang="en-US" dirty="0" err="1" smtClean="0"/>
              <a:t>time.time</a:t>
            </a:r>
            <a:r>
              <a:rPr lang="en-US" dirty="0" smtClean="0"/>
              <a:t>()</a:t>
            </a:r>
          </a:p>
          <a:p>
            <a:r>
              <a:rPr lang="en-US" dirty="0" smtClean="0"/>
              <a:t>fact = </a:t>
            </a:r>
            <a:r>
              <a:rPr lang="en-US" dirty="0" err="1" smtClean="0"/>
              <a:t>math.factorial</a:t>
            </a:r>
            <a:r>
              <a:rPr lang="en-US" dirty="0" smtClean="0"/>
              <a:t> ((3*3))</a:t>
            </a:r>
          </a:p>
          <a:p>
            <a:r>
              <a:rPr lang="en-US" dirty="0" smtClean="0"/>
              <a:t>print fact</a:t>
            </a:r>
          </a:p>
          <a:p>
            <a:r>
              <a:rPr lang="en-US" dirty="0" smtClean="0"/>
              <a:t>print </a:t>
            </a:r>
            <a:r>
              <a:rPr lang="en-US" dirty="0" err="1" smtClean="0"/>
              <a:t>math.pi</a:t>
            </a:r>
            <a:endParaRPr lang="en-US" dirty="0" smtClean="0"/>
          </a:p>
          <a:p>
            <a:r>
              <a:rPr lang="en-US" dirty="0" smtClean="0"/>
              <a:t>end = </a:t>
            </a:r>
            <a:r>
              <a:rPr lang="en-US" dirty="0" err="1" smtClean="0"/>
              <a:t>time.time</a:t>
            </a:r>
            <a:r>
              <a:rPr lang="en-US" dirty="0" smtClean="0"/>
              <a:t>()</a:t>
            </a:r>
          </a:p>
          <a:p>
            <a:r>
              <a:rPr lang="en-US" dirty="0" smtClean="0"/>
              <a:t>print(end - start)</a:t>
            </a:r>
          </a:p>
          <a:p>
            <a:endParaRPr lang="en-US" dirty="0" smtClean="0"/>
          </a:p>
          <a:p>
            <a:endParaRPr lang="en-US" dirty="0" smtClean="0"/>
          </a:p>
          <a:p>
            <a:r>
              <a:rPr lang="en-US" dirty="0" smtClean="0"/>
              <a:t>from </a:t>
            </a:r>
            <a:r>
              <a:rPr lang="en-US" dirty="0" err="1" smtClean="0"/>
              <a:t>HTMLParser</a:t>
            </a:r>
            <a:r>
              <a:rPr lang="en-US" dirty="0" smtClean="0"/>
              <a:t> import </a:t>
            </a:r>
            <a:r>
              <a:rPr lang="en-US" dirty="0" err="1" smtClean="0"/>
              <a:t>HTMLParser</a:t>
            </a:r>
            <a:r>
              <a:rPr lang="en-US" dirty="0" smtClean="0"/>
              <a:t> as html</a:t>
            </a:r>
          </a:p>
          <a:p>
            <a:r>
              <a:rPr lang="en-US" dirty="0" err="1" smtClean="0"/>
              <a:t>hdoc</a:t>
            </a:r>
            <a:r>
              <a:rPr lang="en-US" dirty="0" smtClean="0"/>
              <a:t> = '&lt;html&gt; &lt;head&gt; </a:t>
            </a:r>
            <a:r>
              <a:rPr lang="en-US" dirty="0" err="1" smtClean="0"/>
              <a:t>TuGIS</a:t>
            </a:r>
            <a:r>
              <a:rPr lang="en-US" dirty="0" smtClean="0"/>
              <a:t> &lt;/head&gt; &lt;body&gt; How to parse &lt;/body&gt; &lt;/html&gt;'</a:t>
            </a:r>
          </a:p>
          <a:p>
            <a:r>
              <a:rPr lang="en-US" dirty="0" smtClean="0"/>
              <a:t>class </a:t>
            </a:r>
            <a:r>
              <a:rPr lang="en-US" dirty="0" err="1" smtClean="0"/>
              <a:t>MyHTMLParser</a:t>
            </a:r>
            <a:r>
              <a:rPr lang="en-US" dirty="0" smtClean="0"/>
              <a:t>(html):</a:t>
            </a:r>
          </a:p>
          <a:p>
            <a:r>
              <a:rPr lang="en-US" dirty="0" err="1" smtClean="0"/>
              <a:t>def</a:t>
            </a:r>
            <a:r>
              <a:rPr lang="en-US" dirty="0" smtClean="0"/>
              <a:t> __</a:t>
            </a:r>
            <a:r>
              <a:rPr lang="en-US" dirty="0" err="1" smtClean="0"/>
              <a:t>init</a:t>
            </a:r>
            <a:r>
              <a:rPr lang="en-US" dirty="0" smtClean="0"/>
              <a:t>__(self):</a:t>
            </a:r>
          </a:p>
          <a:p>
            <a:r>
              <a:rPr lang="en-US" dirty="0" smtClean="0"/>
              <a:t>        </a:t>
            </a:r>
            <a:r>
              <a:rPr lang="en-US" dirty="0" err="1" smtClean="0"/>
              <a:t>self.reset</a:t>
            </a:r>
            <a:r>
              <a:rPr lang="en-US" dirty="0" smtClean="0"/>
              <a:t>()</a:t>
            </a:r>
          </a:p>
          <a:p>
            <a:r>
              <a:rPr lang="en-US" dirty="0" err="1" smtClean="0"/>
              <a:t>self.HTMLDATA</a:t>
            </a:r>
            <a:r>
              <a:rPr lang="en-US" dirty="0" smtClean="0"/>
              <a:t> = []        </a:t>
            </a:r>
          </a:p>
          <a:p>
            <a:r>
              <a:rPr lang="en-US" dirty="0" smtClean="0"/>
              <a:t>    </a:t>
            </a:r>
            <a:r>
              <a:rPr lang="en-US" dirty="0" err="1" smtClean="0"/>
              <a:t>def</a:t>
            </a:r>
            <a:r>
              <a:rPr lang="en-US" dirty="0" smtClean="0"/>
              <a:t> </a:t>
            </a:r>
            <a:r>
              <a:rPr lang="en-US" dirty="0" err="1" smtClean="0"/>
              <a:t>handle_data</a:t>
            </a:r>
            <a:r>
              <a:rPr lang="en-US" dirty="0" smtClean="0"/>
              <a:t>(self, data):</a:t>
            </a:r>
          </a:p>
          <a:p>
            <a:r>
              <a:rPr lang="en-US" dirty="0" smtClean="0"/>
              <a:t>        </a:t>
            </a:r>
            <a:r>
              <a:rPr lang="en-US" dirty="0" err="1" smtClean="0"/>
              <a:t>self.HTMLDATA.append</a:t>
            </a:r>
            <a:r>
              <a:rPr lang="en-US" dirty="0" smtClean="0"/>
              <a:t>(data)</a:t>
            </a:r>
          </a:p>
          <a:p>
            <a:r>
              <a:rPr lang="en-US" dirty="0" smtClean="0"/>
              <a:t>parser = </a:t>
            </a:r>
            <a:r>
              <a:rPr lang="en-US" dirty="0" err="1" smtClean="0"/>
              <a:t>MyHTMLParser</a:t>
            </a:r>
            <a:r>
              <a:rPr lang="en-US" dirty="0" smtClean="0"/>
              <a:t>()</a:t>
            </a:r>
          </a:p>
          <a:p>
            <a:r>
              <a:rPr lang="en-US" dirty="0" err="1" smtClean="0"/>
              <a:t>parser.feed</a:t>
            </a:r>
            <a:r>
              <a:rPr lang="en-US" dirty="0" smtClean="0"/>
              <a:t>(</a:t>
            </a:r>
            <a:r>
              <a:rPr lang="en-US" dirty="0" err="1" smtClean="0"/>
              <a:t>hdoc</a:t>
            </a:r>
            <a:r>
              <a:rPr lang="en-US" dirty="0" smtClean="0"/>
              <a:t>)</a:t>
            </a:r>
          </a:p>
          <a:p>
            <a:r>
              <a:rPr lang="en-US" dirty="0" smtClean="0"/>
              <a:t>new = </a:t>
            </a:r>
            <a:r>
              <a:rPr lang="en-US" dirty="0" err="1" smtClean="0"/>
              <a:t>parser.HTMLDATA</a:t>
            </a:r>
            <a:endParaRPr lang="en-US" dirty="0" smtClean="0"/>
          </a:p>
          <a:p>
            <a:r>
              <a:rPr lang="en-US" dirty="0" smtClean="0"/>
              <a:t>print new</a:t>
            </a:r>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28</a:t>
            </a:fld>
            <a:endParaRPr lang="en-US"/>
          </a:p>
        </p:txBody>
      </p:sp>
    </p:spTree>
    <p:extLst>
      <p:ext uri="{BB962C8B-B14F-4D97-AF65-F5344CB8AC3E}">
        <p14:creationId xmlns:p14="http://schemas.microsoft.com/office/powerpoint/2010/main" val="1737907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sqlite3</a:t>
            </a:r>
          </a:p>
          <a:p>
            <a:r>
              <a:rPr lang="en-US" dirty="0" smtClean="0"/>
              <a:t>conn = sqlite3.Connection('c:/training/python/</a:t>
            </a:r>
            <a:r>
              <a:rPr lang="en-US" dirty="0" err="1" smtClean="0"/>
              <a:t>tompkins.sqlite</a:t>
            </a:r>
            <a:r>
              <a:rPr lang="en-US" dirty="0" smtClean="0"/>
              <a:t>')</a:t>
            </a:r>
          </a:p>
          <a:p>
            <a:r>
              <a:rPr lang="en-US" dirty="0" smtClean="0"/>
              <a:t>answer = </a:t>
            </a:r>
            <a:r>
              <a:rPr lang="en-US" dirty="0" err="1" smtClean="0"/>
              <a:t>conn.execute</a:t>
            </a:r>
            <a:r>
              <a:rPr lang="en-US" dirty="0" smtClean="0"/>
              <a:t>('SELECT * FROM parcels LIMIT 3')</a:t>
            </a:r>
          </a:p>
          <a:p>
            <a:r>
              <a:rPr lang="en-US" dirty="0" smtClean="0"/>
              <a:t>for row in answer:</a:t>
            </a:r>
          </a:p>
          <a:p>
            <a:r>
              <a:rPr lang="en-US" dirty="0" smtClean="0"/>
              <a:t>    print(row)</a:t>
            </a:r>
          </a:p>
          <a:p>
            <a:endParaRPr lang="en-US" dirty="0" smtClean="0"/>
          </a:p>
          <a:p>
            <a:r>
              <a:rPr lang="en-US" dirty="0" smtClean="0"/>
              <a:t>import sqlite3</a:t>
            </a:r>
          </a:p>
          <a:p>
            <a:r>
              <a:rPr lang="en-US" dirty="0" smtClean="0"/>
              <a:t>conn = sqlite3.Connection('c:/training/python/</a:t>
            </a:r>
            <a:r>
              <a:rPr lang="en-US" dirty="0" err="1" smtClean="0"/>
              <a:t>tompkins.sqlite</a:t>
            </a:r>
            <a:r>
              <a:rPr lang="en-US" dirty="0" smtClean="0"/>
              <a:t>')</a:t>
            </a:r>
          </a:p>
          <a:p>
            <a:r>
              <a:rPr lang="en-US" dirty="0" smtClean="0"/>
              <a:t>answer = </a:t>
            </a:r>
            <a:r>
              <a:rPr lang="en-US" dirty="0" err="1" smtClean="0"/>
              <a:t>conn.execute</a:t>
            </a:r>
            <a:r>
              <a:rPr lang="en-US" dirty="0" smtClean="0"/>
              <a:t>('SELECT AVG(</a:t>
            </a:r>
            <a:r>
              <a:rPr lang="en-US" dirty="0" err="1" smtClean="0"/>
              <a:t>asmt</a:t>
            </a:r>
            <a:r>
              <a:rPr lang="en-US" dirty="0" smtClean="0"/>
              <a:t>), </a:t>
            </a:r>
            <a:r>
              <a:rPr lang="en-US" dirty="0" err="1" smtClean="0"/>
              <a:t>propclass</a:t>
            </a:r>
            <a:r>
              <a:rPr lang="en-US" dirty="0" smtClean="0"/>
              <a:t> FROM parcels GROUP BY </a:t>
            </a:r>
            <a:r>
              <a:rPr lang="en-US" dirty="0" err="1" smtClean="0"/>
              <a:t>propclass</a:t>
            </a:r>
            <a:r>
              <a:rPr lang="en-US" dirty="0" smtClean="0"/>
              <a:t>')</a:t>
            </a:r>
          </a:p>
          <a:p>
            <a:r>
              <a:rPr lang="en-US" dirty="0" smtClean="0"/>
              <a:t>for row in answer:</a:t>
            </a:r>
          </a:p>
          <a:p>
            <a:r>
              <a:rPr lang="en-US" dirty="0" smtClean="0"/>
              <a:t>	print( "Property Class ",row[1], " ", row[0])</a:t>
            </a:r>
          </a:p>
          <a:p>
            <a:endParaRPr lang="en-US" dirty="0" smtClean="0"/>
          </a:p>
        </p:txBody>
      </p:sp>
      <p:sp>
        <p:nvSpPr>
          <p:cNvPr id="4" name="Slide Number Placeholder 3"/>
          <p:cNvSpPr>
            <a:spLocks noGrp="1"/>
          </p:cNvSpPr>
          <p:nvPr>
            <p:ph type="sldNum" sz="quarter" idx="10"/>
          </p:nvPr>
        </p:nvSpPr>
        <p:spPr/>
        <p:txBody>
          <a:bodyPr/>
          <a:lstStyle/>
          <a:p>
            <a:fld id="{FDD3BCEC-D737-4741-A35D-3E8F166E2E20}" type="slidenum">
              <a:rPr lang="en-US" smtClean="0"/>
              <a:pPr/>
              <a:t>29</a:t>
            </a:fld>
            <a:endParaRPr lang="en-US"/>
          </a:p>
        </p:txBody>
      </p:sp>
    </p:spTree>
    <p:extLst>
      <p:ext uri="{BB962C8B-B14F-4D97-AF65-F5344CB8AC3E}">
        <p14:creationId xmlns:p14="http://schemas.microsoft.com/office/powerpoint/2010/main" val="3959124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41</a:t>
            </a:fld>
            <a:endParaRPr lang="en-US"/>
          </a:p>
        </p:txBody>
      </p:sp>
    </p:spTree>
    <p:extLst>
      <p:ext uri="{BB962C8B-B14F-4D97-AF65-F5344CB8AC3E}">
        <p14:creationId xmlns:p14="http://schemas.microsoft.com/office/powerpoint/2010/main" val="41277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0E203C-CA61-4389-8596-9DFAC9DA8412}" type="slidenum">
              <a:rPr lang="en-US" altLang="en-US" smtClean="0"/>
              <a:pPr>
                <a:spcBef>
                  <a:spcPct val="0"/>
                </a:spcBef>
              </a:pPr>
              <a:t>2</a:t>
            </a:fld>
            <a:endParaRPr lang="en-US" altLang="en-US" smtClean="0"/>
          </a:p>
        </p:txBody>
      </p:sp>
      <p:sp>
        <p:nvSpPr>
          <p:cNvPr id="143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80379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1</a:t>
            </a:r>
          </a:p>
          <a:p>
            <a:r>
              <a:rPr lang="en-US" dirty="0" smtClean="0"/>
              <a:t># Import </a:t>
            </a:r>
            <a:r>
              <a:rPr lang="en-US" dirty="0" err="1" smtClean="0"/>
              <a:t>arcpy</a:t>
            </a:r>
            <a:r>
              <a:rPr lang="en-US" dirty="0" smtClean="0"/>
              <a:t> module</a:t>
            </a:r>
          </a:p>
          <a:p>
            <a:r>
              <a:rPr lang="en-US" dirty="0" smtClean="0"/>
              <a:t>import </a:t>
            </a:r>
            <a:r>
              <a:rPr lang="en-US" dirty="0" err="1" smtClean="0"/>
              <a:t>arcpy</a:t>
            </a:r>
            <a:endParaRPr lang="en-US" dirty="0" smtClean="0"/>
          </a:p>
          <a:p>
            <a:r>
              <a:rPr lang="en-US" dirty="0" smtClean="0"/>
              <a:t># Local variables:</a:t>
            </a:r>
          </a:p>
          <a:p>
            <a:r>
              <a:rPr lang="en-US" dirty="0" smtClean="0"/>
              <a:t>parcels = "E:\\tugis\\python\\crisfield.gdb\\parcels"</a:t>
            </a:r>
          </a:p>
          <a:p>
            <a:r>
              <a:rPr lang="en-US" dirty="0" smtClean="0"/>
              <a:t>flood = "flood"</a:t>
            </a:r>
          </a:p>
          <a:p>
            <a:r>
              <a:rPr lang="en-US" dirty="0" smtClean="0"/>
              <a:t>flood__2_ = flood</a:t>
            </a:r>
          </a:p>
          <a:p>
            <a:r>
              <a:rPr lang="en-US" dirty="0" err="1" smtClean="0"/>
              <a:t>flood_parcels</a:t>
            </a:r>
            <a:r>
              <a:rPr lang="en-US" dirty="0" smtClean="0"/>
              <a:t> = "E:\\tugis\\python\\crisfield.gdb\\flood_parcels"</a:t>
            </a:r>
          </a:p>
          <a:p>
            <a:r>
              <a:rPr lang="en-US" dirty="0" err="1" smtClean="0"/>
              <a:t>flood_stat</a:t>
            </a:r>
            <a:r>
              <a:rPr lang="en-US" dirty="0" smtClean="0"/>
              <a:t> = "E:\\tugis\\python\\crisfield.gdb\\flood_stat"</a:t>
            </a:r>
          </a:p>
          <a:p>
            <a:r>
              <a:rPr lang="en-US" dirty="0" smtClean="0"/>
              <a:t># Process: Select Layer By Attribute</a:t>
            </a:r>
          </a:p>
          <a:p>
            <a:r>
              <a:rPr lang="en-US" dirty="0" err="1" smtClean="0"/>
              <a:t>arcpy.SelectLayerByAttribute_management</a:t>
            </a:r>
            <a:r>
              <a:rPr lang="en-US" dirty="0" smtClean="0"/>
              <a:t>(flood, "NEW_SELECTION", "</a:t>
            </a:r>
            <a:r>
              <a:rPr lang="en-US" dirty="0" err="1" smtClean="0"/>
              <a:t>gridcode</a:t>
            </a:r>
            <a:r>
              <a:rPr lang="en-US" dirty="0" smtClean="0"/>
              <a:t> &gt; 6")</a:t>
            </a:r>
          </a:p>
          <a:p>
            <a:r>
              <a:rPr lang="en-US" dirty="0" smtClean="0"/>
              <a:t># Process: Intersect</a:t>
            </a:r>
          </a:p>
          <a:p>
            <a:r>
              <a:rPr lang="en-US" dirty="0" err="1" smtClean="0"/>
              <a:t>arcpy.Intersect_analysis</a:t>
            </a:r>
            <a:r>
              <a:rPr lang="en-US" dirty="0" smtClean="0"/>
              <a:t>("E:\\tugis\\python\\crisfield.gdb\\parcels #;flood #", </a:t>
            </a:r>
            <a:r>
              <a:rPr lang="en-US" dirty="0" err="1" smtClean="0"/>
              <a:t>flood_parcels</a:t>
            </a:r>
            <a:r>
              <a:rPr lang="en-US" dirty="0" smtClean="0"/>
              <a:t>, "ALL", "", "INPUT")</a:t>
            </a:r>
          </a:p>
          <a:p>
            <a:r>
              <a:rPr lang="en-US" dirty="0" smtClean="0"/>
              <a:t># Process: Summary Statistics</a:t>
            </a:r>
          </a:p>
          <a:p>
            <a:r>
              <a:rPr lang="en-US" dirty="0" err="1" smtClean="0"/>
              <a:t>arcpy.Statistics_analysis</a:t>
            </a:r>
            <a:r>
              <a:rPr lang="en-US" dirty="0" smtClean="0"/>
              <a:t>(</a:t>
            </a:r>
            <a:r>
              <a:rPr lang="en-US" dirty="0" err="1" smtClean="0"/>
              <a:t>flood_parcels</a:t>
            </a:r>
            <a:r>
              <a:rPr lang="en-US" dirty="0" smtClean="0"/>
              <a:t>, </a:t>
            </a:r>
            <a:r>
              <a:rPr lang="en-US" dirty="0" err="1" smtClean="0"/>
              <a:t>flood_stat</a:t>
            </a:r>
            <a:r>
              <a:rPr lang="en-US" dirty="0" smtClean="0"/>
              <a:t>, "OBJECTID COUNT", "")</a:t>
            </a:r>
          </a:p>
          <a:p>
            <a:endParaRPr lang="en-US" dirty="0" smtClean="0"/>
          </a:p>
          <a:p>
            <a:r>
              <a:rPr lang="en-US" dirty="0" smtClean="0"/>
              <a:t>## 2</a:t>
            </a:r>
          </a:p>
          <a:p>
            <a:r>
              <a:rPr lang="en-US" dirty="0" smtClean="0"/>
              <a:t># Import </a:t>
            </a:r>
            <a:r>
              <a:rPr lang="en-US" dirty="0" err="1" smtClean="0"/>
              <a:t>arcpy</a:t>
            </a:r>
            <a:r>
              <a:rPr lang="en-US" dirty="0" smtClean="0"/>
              <a:t> module</a:t>
            </a:r>
          </a:p>
          <a:p>
            <a:r>
              <a:rPr lang="en-US" dirty="0" smtClean="0"/>
              <a:t>import </a:t>
            </a:r>
            <a:r>
              <a:rPr lang="en-US" dirty="0" err="1" smtClean="0"/>
              <a:t>arcpy</a:t>
            </a:r>
            <a:endParaRPr lang="en-US" dirty="0" smtClean="0"/>
          </a:p>
          <a:p>
            <a:r>
              <a:rPr lang="en-US" dirty="0" smtClean="0"/>
              <a:t># Local variables:</a:t>
            </a:r>
          </a:p>
          <a:p>
            <a:r>
              <a:rPr lang="en-US" dirty="0" smtClean="0"/>
              <a:t>parcels = "E:\\tugis\\python\\crisfield.gdb\\parcels"</a:t>
            </a:r>
          </a:p>
          <a:p>
            <a:r>
              <a:rPr lang="en-US" dirty="0" smtClean="0"/>
              <a:t>flood = "E:\\tugis\\python\\crisfield.gdb\\flood"</a:t>
            </a:r>
          </a:p>
          <a:p>
            <a:r>
              <a:rPr lang="en-US" dirty="0" smtClean="0"/>
              <a:t>flood__2_ = flood</a:t>
            </a:r>
          </a:p>
          <a:p>
            <a:r>
              <a:rPr lang="en-US" dirty="0" err="1" smtClean="0"/>
              <a:t>flood_parcels</a:t>
            </a:r>
            <a:r>
              <a:rPr lang="en-US" dirty="0" smtClean="0"/>
              <a:t> = "E:\\tugis\\python\\crisfield.gdb\\flood_parcels"</a:t>
            </a:r>
          </a:p>
          <a:p>
            <a:r>
              <a:rPr lang="en-US" dirty="0" err="1" smtClean="0"/>
              <a:t>flood_stat</a:t>
            </a:r>
            <a:r>
              <a:rPr lang="en-US" dirty="0" smtClean="0"/>
              <a:t> = "E:\\tugis\\python\\crisfield.gdb\\flood_stat"</a:t>
            </a:r>
          </a:p>
          <a:p>
            <a:r>
              <a:rPr lang="en-US" dirty="0" smtClean="0"/>
              <a:t># Process: Select Layer By Attribute</a:t>
            </a:r>
          </a:p>
          <a:p>
            <a:r>
              <a:rPr lang="en-US" dirty="0" err="1" smtClean="0"/>
              <a:t>arcpy.SelectLayerByAttribute_management</a:t>
            </a:r>
            <a:r>
              <a:rPr lang="en-US" dirty="0" smtClean="0"/>
              <a:t>(flood, "NEW_SELECTION", "</a:t>
            </a:r>
            <a:r>
              <a:rPr lang="en-US" dirty="0" err="1" smtClean="0"/>
              <a:t>gridcode</a:t>
            </a:r>
            <a:r>
              <a:rPr lang="en-US" dirty="0" smtClean="0"/>
              <a:t> &gt; 6")</a:t>
            </a:r>
          </a:p>
          <a:p>
            <a:r>
              <a:rPr lang="en-US" dirty="0" smtClean="0"/>
              <a:t># Process: Intersect</a:t>
            </a:r>
          </a:p>
          <a:p>
            <a:r>
              <a:rPr lang="en-US" dirty="0" err="1" smtClean="0"/>
              <a:t>arcpy.Intersect_analysis</a:t>
            </a:r>
            <a:r>
              <a:rPr lang="en-US" dirty="0" smtClean="0"/>
              <a:t>("E:\\tugis\\python\\crisfield.gdb\\parcels #;flood #", </a:t>
            </a:r>
            <a:r>
              <a:rPr lang="en-US" dirty="0" err="1" smtClean="0"/>
              <a:t>flood_parcels</a:t>
            </a:r>
            <a:r>
              <a:rPr lang="en-US" dirty="0" smtClean="0"/>
              <a:t>, "ALL", "", "INPUT")</a:t>
            </a:r>
          </a:p>
          <a:p>
            <a:r>
              <a:rPr lang="en-US" dirty="0" smtClean="0"/>
              <a:t># Process: Summary Statistics</a:t>
            </a:r>
          </a:p>
          <a:p>
            <a:r>
              <a:rPr lang="en-US" dirty="0" err="1" smtClean="0"/>
              <a:t>arcpy.Statistics_analysis</a:t>
            </a:r>
            <a:r>
              <a:rPr lang="en-US" dirty="0" smtClean="0"/>
              <a:t>(</a:t>
            </a:r>
            <a:r>
              <a:rPr lang="en-US" dirty="0" err="1" smtClean="0"/>
              <a:t>flood_parcels</a:t>
            </a:r>
            <a:r>
              <a:rPr lang="en-US" dirty="0" smtClean="0"/>
              <a:t>, </a:t>
            </a:r>
            <a:r>
              <a:rPr lang="en-US" dirty="0" err="1" smtClean="0"/>
              <a:t>flood_stat</a:t>
            </a:r>
            <a:r>
              <a:rPr lang="en-US" dirty="0" smtClean="0"/>
              <a:t>, "</a:t>
            </a:r>
            <a:r>
              <a:rPr lang="en-US" dirty="0" err="1" smtClean="0"/>
              <a:t>nfmttlvl</a:t>
            </a:r>
            <a:r>
              <a:rPr lang="en-US" dirty="0" smtClean="0"/>
              <a:t> SUM", "")</a:t>
            </a:r>
          </a:p>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43</a:t>
            </a:fld>
            <a:endParaRPr lang="en-US"/>
          </a:p>
        </p:txBody>
      </p:sp>
    </p:spTree>
    <p:extLst>
      <p:ext uri="{BB962C8B-B14F-4D97-AF65-F5344CB8AC3E}">
        <p14:creationId xmlns:p14="http://schemas.microsoft.com/office/powerpoint/2010/main" val="2737729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D3BCEC-D737-4741-A35D-3E8F166E2E20}" type="slidenum">
              <a:rPr lang="en-US" smtClean="0"/>
              <a:pPr/>
              <a:t>47</a:t>
            </a:fld>
            <a:endParaRPr lang="en-US"/>
          </a:p>
        </p:txBody>
      </p:sp>
    </p:spTree>
    <p:extLst>
      <p:ext uri="{BB962C8B-B14F-4D97-AF65-F5344CB8AC3E}">
        <p14:creationId xmlns:p14="http://schemas.microsoft.com/office/powerpoint/2010/main" val="2250282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51</a:t>
            </a:fld>
            <a:endParaRPr lang="en-US"/>
          </a:p>
        </p:txBody>
      </p:sp>
    </p:spTree>
    <p:extLst>
      <p:ext uri="{BB962C8B-B14F-4D97-AF65-F5344CB8AC3E}">
        <p14:creationId xmlns:p14="http://schemas.microsoft.com/office/powerpoint/2010/main" val="120669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sum(</a:t>
            </a:r>
            <a:r>
              <a:rPr lang="en-US" dirty="0" err="1" smtClean="0"/>
              <a:t>nfmttlvl</a:t>
            </a:r>
            <a:r>
              <a:rPr lang="en-US" dirty="0" smtClean="0"/>
              <a:t>)::numeric::money</a:t>
            </a:r>
          </a:p>
          <a:p>
            <a:r>
              <a:rPr lang="en-US" dirty="0" smtClean="0"/>
              <a:t>FROM parcels, firm</a:t>
            </a:r>
          </a:p>
          <a:p>
            <a:r>
              <a:rPr lang="en-US" dirty="0" smtClean="0"/>
              <a:t>WHERE </a:t>
            </a:r>
            <a:r>
              <a:rPr lang="en-US" dirty="0" err="1" smtClean="0"/>
              <a:t>ST_Intersects</a:t>
            </a:r>
            <a:r>
              <a:rPr lang="en-US" dirty="0" smtClean="0"/>
              <a:t>(</a:t>
            </a:r>
            <a:r>
              <a:rPr lang="en-US" dirty="0" err="1" smtClean="0"/>
              <a:t>parcels.geometry,firm.geometry</a:t>
            </a:r>
            <a:r>
              <a:rPr lang="en-US" dirty="0" smtClean="0"/>
              <a:t>)</a:t>
            </a:r>
          </a:p>
          <a:p>
            <a:r>
              <a:rPr lang="en-US" dirty="0" smtClean="0"/>
              <a:t>AND </a:t>
            </a:r>
            <a:r>
              <a:rPr lang="en-US" dirty="0" err="1" smtClean="0"/>
              <a:t>firm.zone</a:t>
            </a:r>
            <a:r>
              <a:rPr lang="en-US" dirty="0" smtClean="0"/>
              <a:t> = 'X'</a:t>
            </a:r>
          </a:p>
          <a:p>
            <a:endParaRPr lang="en-US" dirty="0" smtClean="0"/>
          </a:p>
          <a:p>
            <a:endParaRPr lang="en-US" dirty="0" smtClean="0"/>
          </a:p>
          <a:p>
            <a:r>
              <a:rPr lang="en-US" dirty="0" smtClean="0"/>
              <a:t>SELECT sum(</a:t>
            </a:r>
            <a:r>
              <a:rPr lang="en-US" dirty="0" err="1" smtClean="0"/>
              <a:t>nfmttlvl</a:t>
            </a:r>
            <a:r>
              <a:rPr lang="en-US" dirty="0" smtClean="0"/>
              <a:t>)::numeric::money</a:t>
            </a:r>
          </a:p>
          <a:p>
            <a:r>
              <a:rPr lang="en-US" dirty="0" smtClean="0"/>
              <a:t>FROM parcels, firm</a:t>
            </a:r>
          </a:p>
          <a:p>
            <a:r>
              <a:rPr lang="en-US" dirty="0" smtClean="0"/>
              <a:t>WHERE </a:t>
            </a:r>
            <a:r>
              <a:rPr lang="en-US" dirty="0" err="1" smtClean="0"/>
              <a:t>ST_Intersects</a:t>
            </a:r>
            <a:r>
              <a:rPr lang="en-US" dirty="0" smtClean="0"/>
              <a:t>(</a:t>
            </a:r>
            <a:r>
              <a:rPr lang="en-US" dirty="0" err="1" smtClean="0"/>
              <a:t>parcels.geometry,firm.geometry</a:t>
            </a:r>
            <a:r>
              <a:rPr lang="en-US" dirty="0" smtClean="0"/>
              <a:t>)</a:t>
            </a:r>
          </a:p>
          <a:p>
            <a:r>
              <a:rPr lang="en-US" dirty="0" smtClean="0"/>
              <a:t>AND </a:t>
            </a:r>
            <a:r>
              <a:rPr lang="en-US" dirty="0" err="1" smtClean="0"/>
              <a:t>firm.zone</a:t>
            </a:r>
            <a:r>
              <a:rPr lang="en-US" dirty="0" smtClean="0"/>
              <a:t> = 'X'</a:t>
            </a:r>
          </a:p>
          <a:p>
            <a:r>
              <a:rPr lang="en-US" dirty="0" smtClean="0"/>
              <a:t>AND "LU" = 'R‘</a:t>
            </a:r>
          </a:p>
          <a:p>
            <a:endParaRPr lang="en-US" dirty="0" smtClean="0"/>
          </a:p>
          <a:p>
            <a:endParaRPr lang="en-US" dirty="0" smtClean="0"/>
          </a:p>
          <a:p>
            <a:r>
              <a:rPr lang="en-US" dirty="0" smtClean="0"/>
              <a:t>SELECT sum(</a:t>
            </a:r>
            <a:r>
              <a:rPr lang="en-US" dirty="0" err="1" smtClean="0"/>
              <a:t>ST_Area</a:t>
            </a:r>
            <a:r>
              <a:rPr lang="en-US" dirty="0" smtClean="0"/>
              <a:t>(</a:t>
            </a:r>
            <a:r>
              <a:rPr lang="en-US" dirty="0" err="1" smtClean="0"/>
              <a:t>ST_Intersection</a:t>
            </a:r>
            <a:r>
              <a:rPr lang="en-US" dirty="0" smtClean="0"/>
              <a:t>(</a:t>
            </a:r>
            <a:r>
              <a:rPr lang="en-US" dirty="0" err="1" smtClean="0"/>
              <a:t>parcels.geometry,firm.geometry</a:t>
            </a:r>
            <a:r>
              <a:rPr lang="en-US" dirty="0" smtClean="0"/>
              <a:t>)))</a:t>
            </a:r>
          </a:p>
          <a:p>
            <a:r>
              <a:rPr lang="en-US" dirty="0" smtClean="0"/>
              <a:t>FROM parcels, firm</a:t>
            </a:r>
          </a:p>
          <a:p>
            <a:r>
              <a:rPr lang="en-US" dirty="0" smtClean="0"/>
              <a:t>WHERE </a:t>
            </a:r>
            <a:r>
              <a:rPr lang="en-US" dirty="0" err="1" smtClean="0"/>
              <a:t>ST_Intersects</a:t>
            </a:r>
            <a:r>
              <a:rPr lang="en-US" dirty="0" smtClean="0"/>
              <a:t>(</a:t>
            </a:r>
            <a:r>
              <a:rPr lang="en-US" dirty="0" err="1" smtClean="0"/>
              <a:t>parcels.geometry,firm.geometry</a:t>
            </a:r>
            <a:r>
              <a:rPr lang="en-US" dirty="0" smtClean="0"/>
              <a:t>)</a:t>
            </a:r>
          </a:p>
          <a:p>
            <a:r>
              <a:rPr lang="en-US" dirty="0" smtClean="0"/>
              <a:t>AND </a:t>
            </a:r>
            <a:r>
              <a:rPr lang="en-US" dirty="0" err="1" smtClean="0"/>
              <a:t>firm.zone</a:t>
            </a:r>
            <a:r>
              <a:rPr lang="en-US" dirty="0" smtClean="0"/>
              <a:t> = 'X'</a:t>
            </a:r>
          </a:p>
          <a:p>
            <a:r>
              <a:rPr lang="en-US" dirty="0" smtClean="0"/>
              <a:t>AND "LU" = 'R'</a:t>
            </a:r>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57</a:t>
            </a:fld>
            <a:endParaRPr lang="en-US"/>
          </a:p>
        </p:txBody>
      </p:sp>
    </p:spTree>
    <p:extLst>
      <p:ext uri="{BB962C8B-B14F-4D97-AF65-F5344CB8AC3E}">
        <p14:creationId xmlns:p14="http://schemas.microsoft.com/office/powerpoint/2010/main" val="839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70430C-41F6-4B96-ACF5-9C3C6F4A23C9}" type="slidenum">
              <a:rPr lang="en-US" altLang="en-US" smtClean="0"/>
              <a:pPr>
                <a:spcBef>
                  <a:spcPct val="0"/>
                </a:spcBef>
              </a:pPr>
              <a:t>3</a:t>
            </a:fld>
            <a:endParaRPr lang="en-US" altLang="en-US" smtClean="0"/>
          </a:p>
        </p:txBody>
      </p:sp>
      <p:sp>
        <p:nvSpPr>
          <p:cNvPr id="163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945829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6</a:t>
            </a:fld>
            <a:endParaRPr lang="en-US"/>
          </a:p>
        </p:txBody>
      </p:sp>
    </p:spTree>
    <p:extLst>
      <p:ext uri="{BB962C8B-B14F-4D97-AF65-F5344CB8AC3E}">
        <p14:creationId xmlns:p14="http://schemas.microsoft.com/office/powerpoint/2010/main" val="373161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10</a:t>
            </a:fld>
            <a:endParaRPr lang="en-US"/>
          </a:p>
        </p:txBody>
      </p:sp>
    </p:spTree>
    <p:extLst>
      <p:ext uri="{BB962C8B-B14F-4D97-AF65-F5344CB8AC3E}">
        <p14:creationId xmlns:p14="http://schemas.microsoft.com/office/powerpoint/2010/main" val="1364399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12</a:t>
            </a:fld>
            <a:endParaRPr lang="en-US"/>
          </a:p>
        </p:txBody>
      </p:sp>
    </p:spTree>
    <p:extLst>
      <p:ext uri="{BB962C8B-B14F-4D97-AF65-F5344CB8AC3E}">
        <p14:creationId xmlns:p14="http://schemas.microsoft.com/office/powerpoint/2010/main" val="335129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13</a:t>
            </a:fld>
            <a:endParaRPr lang="en-US"/>
          </a:p>
        </p:txBody>
      </p:sp>
    </p:spTree>
    <p:extLst>
      <p:ext uri="{BB962C8B-B14F-4D97-AF65-F5344CB8AC3E}">
        <p14:creationId xmlns:p14="http://schemas.microsoft.com/office/powerpoint/2010/main" val="249302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str.replace</a:t>
            </a:r>
            <a:r>
              <a:rPr lang="en-US" sz="1200" b="0" i="0" kern="1200" dirty="0" smtClean="0">
                <a:solidFill>
                  <a:schemeClr val="tx1"/>
                </a:solidFill>
                <a:effectLst/>
                <a:latin typeface="Arial" charset="0"/>
                <a:ea typeface="+mn-ea"/>
                <a:cs typeface="+mn-cs"/>
              </a:rPr>
              <a:t>("my name is </a:t>
            </a:r>
            <a:r>
              <a:rPr lang="en-US" sz="1200" b="0" i="0" kern="1200" dirty="0" err="1" smtClean="0">
                <a:solidFill>
                  <a:schemeClr val="tx1"/>
                </a:solidFill>
                <a:effectLst/>
                <a:latin typeface="Arial" charset="0"/>
                <a:ea typeface="+mn-ea"/>
                <a:cs typeface="+mn-cs"/>
              </a:rPr>
              <a:t>art","art</a:t>
            </a:r>
            <a:r>
              <a:rPr lang="en-US" sz="1200" b="0" i="0" kern="1200" dirty="0" smtClean="0">
                <a:solidFill>
                  <a:schemeClr val="tx1"/>
                </a:solidFill>
                <a:effectLst/>
                <a:latin typeface="Arial" charset="0"/>
                <a:ea typeface="+mn-ea"/>
                <a:cs typeface="+mn-cs"/>
              </a:rPr>
              <a:t>", "bob")</a:t>
            </a:r>
          </a:p>
          <a:p>
            <a:r>
              <a:rPr lang="en-US" sz="1200" b="0" i="0" kern="1200" dirty="0" err="1" smtClean="0">
                <a:solidFill>
                  <a:schemeClr val="tx1"/>
                </a:solidFill>
                <a:effectLst/>
                <a:latin typeface="Arial" charset="0"/>
                <a:ea typeface="+mn-ea"/>
                <a:cs typeface="+mn-cs"/>
              </a:rPr>
              <a:t>len</a:t>
            </a:r>
            <a:r>
              <a:rPr lang="en-US" sz="1200" b="0" i="0" kern="1200" dirty="0" smtClean="0">
                <a:solidFill>
                  <a:schemeClr val="tx1"/>
                </a:solidFill>
                <a:effectLst/>
                <a:latin typeface="Arial" charset="0"/>
                <a:ea typeface="+mn-ea"/>
                <a:cs typeface="+mn-cs"/>
              </a:rPr>
              <a:t>("art Lembo")</a:t>
            </a:r>
          </a:p>
          <a:p>
            <a:r>
              <a:rPr lang="en-US" sz="1200" b="0" i="0" kern="1200" dirty="0" err="1" smtClean="0">
                <a:solidFill>
                  <a:schemeClr val="tx1"/>
                </a:solidFill>
                <a:effectLst/>
                <a:latin typeface="Arial" charset="0"/>
                <a:ea typeface="+mn-ea"/>
                <a:cs typeface="+mn-cs"/>
              </a:rPr>
              <a:t>str.find</a:t>
            </a:r>
            <a:r>
              <a:rPr lang="en-US" sz="1200" b="0" i="0" kern="1200" dirty="0" smtClean="0">
                <a:solidFill>
                  <a:schemeClr val="tx1"/>
                </a:solidFill>
                <a:effectLst/>
                <a:latin typeface="Arial" charset="0"/>
                <a:ea typeface="+mn-ea"/>
                <a:cs typeface="+mn-cs"/>
              </a:rPr>
              <a:t>("art Lembo","</a:t>
            </a:r>
            <a:r>
              <a:rPr lang="en-US" sz="1200" b="0" i="0" kern="1200" dirty="0" err="1" smtClean="0">
                <a:solidFill>
                  <a:schemeClr val="tx1"/>
                </a:solidFill>
                <a:effectLst/>
                <a:latin typeface="Arial" charset="0"/>
                <a:ea typeface="+mn-ea"/>
                <a:cs typeface="+mn-cs"/>
              </a:rPr>
              <a:t>mb</a:t>
            </a:r>
            <a:r>
              <a:rPr lang="en-US" sz="1200" b="0" i="0" kern="1200" dirty="0" smtClean="0">
                <a:solidFill>
                  <a:schemeClr val="tx1"/>
                </a:solidFill>
                <a:effectLst/>
                <a:latin typeface="Arial" charset="0"/>
                <a:ea typeface="+mn-ea"/>
                <a:cs typeface="+mn-cs"/>
              </a:rPr>
              <a:t>")</a:t>
            </a:r>
          </a:p>
          <a:p>
            <a:r>
              <a:rPr lang="en-US" sz="1200" b="0" i="0" kern="1200" dirty="0" err="1" smtClean="0">
                <a:solidFill>
                  <a:schemeClr val="tx1"/>
                </a:solidFill>
                <a:effectLst/>
                <a:latin typeface="Arial" charset="0"/>
                <a:ea typeface="+mn-ea"/>
                <a:cs typeface="+mn-cs"/>
              </a:rPr>
              <a:t>str.replace</a:t>
            </a:r>
            <a:r>
              <a:rPr lang="en-US" sz="1200" b="0" i="0" kern="1200" dirty="0" smtClean="0">
                <a:solidFill>
                  <a:schemeClr val="tx1"/>
                </a:solidFill>
                <a:effectLst/>
                <a:latin typeface="Arial" charset="0"/>
                <a:ea typeface="+mn-ea"/>
                <a:cs typeface="+mn-cs"/>
              </a:rPr>
              <a:t>(</a:t>
            </a:r>
            <a:r>
              <a:rPr lang="en-US" sz="1200" b="0" i="0" kern="1200" dirty="0" err="1" smtClean="0">
                <a:solidFill>
                  <a:schemeClr val="tx1"/>
                </a:solidFill>
                <a:effectLst/>
                <a:latin typeface="Arial" charset="0"/>
                <a:ea typeface="+mn-ea"/>
                <a:cs typeface="+mn-cs"/>
              </a:rPr>
              <a:t>myname</a:t>
            </a:r>
            <a:r>
              <a:rPr lang="en-US" sz="1200" b="0" i="0" kern="1200" dirty="0" smtClean="0">
                <a:solidFill>
                  <a:schemeClr val="tx1"/>
                </a:solidFill>
                <a:effectLst/>
                <a:latin typeface="Arial" charset="0"/>
                <a:ea typeface="+mn-ea"/>
                <a:cs typeface="+mn-cs"/>
              </a:rPr>
              <a:t>,"</a:t>
            </a:r>
            <a:r>
              <a:rPr lang="en-US" sz="1200" b="0" i="0" kern="1200" dirty="0" err="1" smtClean="0">
                <a:solidFill>
                  <a:schemeClr val="tx1"/>
                </a:solidFill>
                <a:effectLst/>
                <a:latin typeface="Arial" charset="0"/>
                <a:ea typeface="+mn-ea"/>
                <a:cs typeface="+mn-cs"/>
              </a:rPr>
              <a:t>Art","Arthur</a:t>
            </a:r>
            <a:r>
              <a:rPr lang="en-US" sz="1200" b="0" i="0" kern="1200" dirty="0" smtClean="0">
                <a:solidFill>
                  <a:schemeClr val="tx1"/>
                </a:solidFill>
                <a:effectLst/>
                <a:latin typeface="Arial" charset="0"/>
                <a:ea typeface="+mn-ea"/>
                <a:cs typeface="+mn-cs"/>
              </a:rPr>
              <a:t>")</a:t>
            </a:r>
          </a:p>
          <a:p>
            <a:r>
              <a:rPr lang="en-US" sz="1200" b="0" i="0" kern="1200" dirty="0" smtClean="0">
                <a:solidFill>
                  <a:schemeClr val="tx1"/>
                </a:solidFill>
                <a:effectLst/>
                <a:latin typeface="Arial" charset="0"/>
                <a:ea typeface="+mn-ea"/>
                <a:cs typeface="+mn-cs"/>
              </a:rPr>
              <a:t>"art </a:t>
            </a:r>
            <a:r>
              <a:rPr lang="en-US" sz="1200" b="0" i="0" kern="1200" dirty="0" err="1" smtClean="0">
                <a:solidFill>
                  <a:schemeClr val="tx1"/>
                </a:solidFill>
                <a:effectLst/>
                <a:latin typeface="Arial" charset="0"/>
                <a:ea typeface="+mn-ea"/>
                <a:cs typeface="+mn-cs"/>
              </a:rPr>
              <a:t>lembo</a:t>
            </a:r>
            <a:r>
              <a:rPr lang="en-US" sz="1200" b="0" i="0" kern="1200" dirty="0" smtClean="0">
                <a:solidFill>
                  <a:schemeClr val="tx1"/>
                </a:solidFill>
                <a:effectLst/>
                <a:latin typeface="Arial" charset="0"/>
                <a:ea typeface="+mn-ea"/>
                <a:cs typeface="+mn-cs"/>
              </a:rPr>
              <a:t>"[2:6]</a:t>
            </a:r>
          </a:p>
          <a:p>
            <a:r>
              <a:rPr lang="en-US" sz="1200" b="0" i="0" kern="1200" dirty="0" smtClean="0">
                <a:solidFill>
                  <a:schemeClr val="tx1"/>
                </a:solidFill>
                <a:effectLst/>
                <a:latin typeface="Arial" charset="0"/>
                <a:ea typeface="+mn-ea"/>
                <a:cs typeface="+mn-cs"/>
              </a:rPr>
              <a:t>"art </a:t>
            </a:r>
            <a:r>
              <a:rPr lang="en-US" sz="1200" b="0" i="0" kern="1200" dirty="0" err="1" smtClean="0">
                <a:solidFill>
                  <a:schemeClr val="tx1"/>
                </a:solidFill>
                <a:effectLst/>
                <a:latin typeface="Arial" charset="0"/>
                <a:ea typeface="+mn-ea"/>
                <a:cs typeface="+mn-cs"/>
              </a:rPr>
              <a:t>lembo</a:t>
            </a:r>
            <a:r>
              <a:rPr lang="en-US" sz="1200" b="0" i="0" kern="1200" dirty="0" smtClean="0">
                <a:solidFill>
                  <a:schemeClr val="tx1"/>
                </a:solidFill>
                <a:effectLst/>
                <a:latin typeface="Arial" charset="0"/>
                <a:ea typeface="+mn-ea"/>
                <a:cs typeface="+mn-cs"/>
              </a:rPr>
              <a:t>"[-4:]</a:t>
            </a:r>
          </a:p>
          <a:p>
            <a:r>
              <a:rPr lang="en-US" sz="1200" b="0" i="0" kern="1200" dirty="0" smtClean="0">
                <a:solidFill>
                  <a:schemeClr val="tx1"/>
                </a:solidFill>
                <a:effectLst/>
                <a:latin typeface="Arial" charset="0"/>
                <a:ea typeface="+mn-ea"/>
                <a:cs typeface="+mn-cs"/>
              </a:rPr>
              <a:t>art </a:t>
            </a:r>
            <a:r>
              <a:rPr lang="en-US" sz="1200" b="0" i="0" kern="1200" dirty="0" err="1" smtClean="0">
                <a:solidFill>
                  <a:schemeClr val="tx1"/>
                </a:solidFill>
                <a:effectLst/>
                <a:latin typeface="Arial" charset="0"/>
                <a:ea typeface="+mn-ea"/>
                <a:cs typeface="+mn-cs"/>
              </a:rPr>
              <a:t>lembo</a:t>
            </a:r>
            <a:r>
              <a:rPr lang="en-US" sz="1200" b="0" i="0" kern="1200" dirty="0" smtClean="0">
                <a:solidFill>
                  <a:schemeClr val="tx1"/>
                </a:solidFill>
                <a:effectLst/>
                <a:latin typeface="Arial" charset="0"/>
                <a:ea typeface="+mn-ea"/>
                <a:cs typeface="+mn-cs"/>
              </a:rPr>
              <a:t>"[-4:-2]</a:t>
            </a:r>
          </a:p>
          <a:p>
            <a:r>
              <a:rPr lang="en-US" sz="1200" b="0" i="0" kern="1200" dirty="0" smtClean="0">
                <a:solidFill>
                  <a:schemeClr val="tx1"/>
                </a:solidFill>
                <a:effectLst/>
                <a:latin typeface="Arial" charset="0"/>
                <a:ea typeface="+mn-ea"/>
                <a:cs typeface="+mn-cs"/>
              </a:rPr>
              <a:t/>
            </a:r>
            <a:br>
              <a:rPr lang="en-US" sz="1200" b="0" i="0" kern="1200" dirty="0" smtClean="0">
                <a:solidFill>
                  <a:schemeClr val="tx1"/>
                </a:solidFill>
                <a:effectLst/>
                <a:latin typeface="Arial" charset="0"/>
                <a:ea typeface="+mn-ea"/>
                <a:cs typeface="+mn-cs"/>
              </a:rPr>
            </a:br>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"Arthur J Lembo </a:t>
            </a:r>
            <a:r>
              <a:rPr lang="en-US" sz="1200" b="0" i="0" kern="1200" dirty="0" err="1" smtClean="0">
                <a:solidFill>
                  <a:schemeClr val="tx1"/>
                </a:solidFill>
                <a:effectLst/>
                <a:latin typeface="Arial" charset="0"/>
                <a:ea typeface="+mn-ea"/>
                <a:cs typeface="+mn-cs"/>
              </a:rPr>
              <a:t>Jr".split</a:t>
            </a:r>
            <a:r>
              <a:rPr lang="en-US" sz="1200" b="0" i="0" kern="1200" dirty="0" smtClean="0">
                <a:solidFill>
                  <a:schemeClr val="tx1"/>
                </a:solidFill>
                <a:effectLst/>
                <a:latin typeface="Arial" charset="0"/>
                <a:ea typeface="+mn-ea"/>
                <a:cs typeface="+mn-cs"/>
              </a:rPr>
              <a:t>(" ")</a:t>
            </a:r>
          </a:p>
          <a:p>
            <a:r>
              <a:rPr lang="en-US" sz="1200" b="0" i="0" kern="1200" dirty="0" smtClean="0">
                <a:solidFill>
                  <a:schemeClr val="tx1"/>
                </a:solidFill>
                <a:effectLst/>
                <a:latin typeface="Arial" charset="0"/>
                <a:ea typeface="+mn-ea"/>
                <a:cs typeface="+mn-cs"/>
              </a:rPr>
              <a:t>"Arthur J Lembo </a:t>
            </a:r>
            <a:r>
              <a:rPr lang="en-US" sz="1200" b="0" i="0" kern="1200" dirty="0" err="1" smtClean="0">
                <a:solidFill>
                  <a:schemeClr val="tx1"/>
                </a:solidFill>
                <a:effectLst/>
                <a:latin typeface="Arial" charset="0"/>
                <a:ea typeface="+mn-ea"/>
                <a:cs typeface="+mn-cs"/>
              </a:rPr>
              <a:t>Jr".split</a:t>
            </a:r>
            <a:r>
              <a:rPr lang="en-US" sz="1200" b="0" i="0" kern="1200" dirty="0" smtClean="0">
                <a:solidFill>
                  <a:schemeClr val="tx1"/>
                </a:solidFill>
                <a:effectLst/>
                <a:latin typeface="Arial" charset="0"/>
                <a:ea typeface="+mn-ea"/>
                <a:cs typeface="+mn-cs"/>
              </a:rPr>
              <a:t>(" ")[1]</a:t>
            </a:r>
          </a:p>
          <a:p>
            <a:r>
              <a:rPr lang="en-US" sz="1200" b="0" i="0" kern="1200" dirty="0" smtClean="0">
                <a:solidFill>
                  <a:schemeClr val="tx1"/>
                </a:solidFill>
                <a:effectLst/>
                <a:latin typeface="Arial" charset="0"/>
                <a:ea typeface="+mn-ea"/>
                <a:cs typeface="+mn-cs"/>
              </a:rPr>
              <a:t/>
            </a:r>
            <a:br>
              <a:rPr lang="en-US" sz="1200" b="0" i="0" kern="1200" dirty="0" smtClean="0">
                <a:solidFill>
                  <a:schemeClr val="tx1"/>
                </a:solidFill>
                <a:effectLst/>
                <a:latin typeface="Arial" charset="0"/>
                <a:ea typeface="+mn-ea"/>
                <a:cs typeface="+mn-cs"/>
              </a:rPr>
            </a:br>
            <a:endParaRPr lang="en-US" sz="1200" b="0" i="0" kern="1200" dirty="0" smtClean="0">
              <a:solidFill>
                <a:schemeClr val="tx1"/>
              </a:solidFill>
              <a:effectLst/>
              <a:latin typeface="Arial" charset="0"/>
              <a:ea typeface="+mn-ea"/>
              <a:cs typeface="+mn-cs"/>
            </a:endParaRPr>
          </a:p>
          <a:p>
            <a:r>
              <a:rPr lang="en-US" sz="1200" b="0" i="0" kern="1200" dirty="0" err="1" smtClean="0">
                <a:solidFill>
                  <a:schemeClr val="tx1"/>
                </a:solidFill>
                <a:effectLst/>
                <a:latin typeface="Arial" charset="0"/>
                <a:ea typeface="+mn-ea"/>
                <a:cs typeface="+mn-cs"/>
              </a:rPr>
              <a:t>myaddr</a:t>
            </a:r>
            <a:r>
              <a:rPr lang="en-US" sz="1200" b="0" i="0" kern="1200" dirty="0" smtClean="0">
                <a:solidFill>
                  <a:schemeClr val="tx1"/>
                </a:solidFill>
                <a:effectLst/>
                <a:latin typeface="Arial" charset="0"/>
                <a:ea typeface="+mn-ea"/>
                <a:cs typeface="+mn-cs"/>
              </a:rPr>
              <a:t> = "16 Bush Lane Ithaca NY"</a:t>
            </a:r>
          </a:p>
          <a:p>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myaddr.split</a:t>
            </a:r>
            <a:r>
              <a:rPr lang="en-US" sz="1200" b="0" i="0" kern="1200" dirty="0" smtClean="0">
                <a:solidFill>
                  <a:schemeClr val="tx1"/>
                </a:solidFill>
                <a:effectLst/>
                <a:latin typeface="Arial" charset="0"/>
                <a:ea typeface="+mn-ea"/>
                <a:cs typeface="+mn-cs"/>
              </a:rPr>
              <a:t>(" ")</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myaddr</a:t>
            </a:r>
            <a:r>
              <a:rPr lang="en-US" sz="1200" b="0" i="0" kern="1200" dirty="0" smtClean="0">
                <a:solidFill>
                  <a:schemeClr val="tx1"/>
                </a:solidFill>
                <a:effectLst/>
                <a:latin typeface="Arial" charset="0"/>
                <a:ea typeface="+mn-ea"/>
                <a:cs typeface="+mn-cs"/>
              </a:rPr>
              <a:t> = "16 Bush Lane Ithaca NY"</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myaddr.split</a:t>
            </a:r>
            <a:r>
              <a:rPr lang="en-US" sz="1200" b="0" i="0" kern="1200" dirty="0" smtClean="0">
                <a:solidFill>
                  <a:schemeClr val="tx1"/>
                </a:solidFill>
                <a:effectLst/>
                <a:latin typeface="Arial" charset="0"/>
                <a:ea typeface="+mn-ea"/>
                <a:cs typeface="+mn-cs"/>
              </a:rPr>
              <a:t>(" ")</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addr</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[0]</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stname</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[1]</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sttype</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[2]</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strcity</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[3]</a:t>
            </a:r>
          </a:p>
          <a:p>
            <a:r>
              <a:rPr lang="en-US" sz="1200" b="0" i="0" kern="1200" dirty="0" smtClean="0">
                <a:solidFill>
                  <a:schemeClr val="tx1"/>
                </a:solidFill>
                <a:effectLst/>
                <a:latin typeface="Arial" charset="0"/>
                <a:ea typeface="+mn-ea"/>
                <a:cs typeface="+mn-cs"/>
              </a:rPr>
              <a:t>&gt;&gt;&gt; </a:t>
            </a:r>
            <a:r>
              <a:rPr lang="en-US" sz="1200" b="0" i="0" kern="1200" dirty="0" err="1" smtClean="0">
                <a:solidFill>
                  <a:schemeClr val="tx1"/>
                </a:solidFill>
                <a:effectLst/>
                <a:latin typeface="Arial" charset="0"/>
                <a:ea typeface="+mn-ea"/>
                <a:cs typeface="+mn-cs"/>
              </a:rPr>
              <a:t>strstate</a:t>
            </a:r>
            <a:r>
              <a:rPr lang="en-US" sz="1200" b="0" i="0" kern="1200" dirty="0" smtClean="0">
                <a:solidFill>
                  <a:schemeClr val="tx1"/>
                </a:solidFill>
                <a:effectLst/>
                <a:latin typeface="Arial" charset="0"/>
                <a:ea typeface="+mn-ea"/>
                <a:cs typeface="+mn-cs"/>
              </a:rPr>
              <a:t> = </a:t>
            </a:r>
            <a:r>
              <a:rPr lang="en-US" sz="1200" b="0" i="0" kern="1200" dirty="0" err="1" smtClean="0">
                <a:solidFill>
                  <a:schemeClr val="tx1"/>
                </a:solidFill>
                <a:effectLst/>
                <a:latin typeface="Arial" charset="0"/>
                <a:ea typeface="+mn-ea"/>
                <a:cs typeface="+mn-cs"/>
              </a:rPr>
              <a:t>addrlist</a:t>
            </a:r>
            <a:r>
              <a:rPr lang="en-US" sz="1200" b="0" i="0" kern="1200" dirty="0" smtClean="0">
                <a:solidFill>
                  <a:schemeClr val="tx1"/>
                </a:solidFill>
                <a:effectLst/>
                <a:latin typeface="Arial" charset="0"/>
                <a:ea typeface="+mn-ea"/>
                <a:cs typeface="+mn-cs"/>
              </a:rPr>
              <a:t>[4] </a:t>
            </a:r>
          </a:p>
          <a:p>
            <a:endParaRPr lang="en-US" sz="1200" b="0" i="0" kern="1200" dirty="0" smtClean="0">
              <a:solidFill>
                <a:schemeClr val="tx1"/>
              </a:solidFill>
              <a:effectLst/>
              <a:latin typeface="Arial" charset="0"/>
              <a:ea typeface="+mn-ea"/>
              <a:cs typeface="+mn-cs"/>
            </a:endParaRPr>
          </a:p>
          <a:p>
            <a:r>
              <a:rPr lang="en-US" dirty="0" smtClean="0"/>
              <a:t>## list methods</a:t>
            </a:r>
          </a:p>
          <a:p>
            <a:r>
              <a:rPr lang="en-US" dirty="0" smtClean="0"/>
              <a:t>&gt;&gt;&gt; year = [2015,2014,2016]</a:t>
            </a:r>
          </a:p>
          <a:p>
            <a:r>
              <a:rPr lang="en-US" dirty="0" smtClean="0"/>
              <a:t>&gt;&gt;&gt; </a:t>
            </a:r>
            <a:r>
              <a:rPr lang="en-US" dirty="0" err="1" smtClean="0"/>
              <a:t>year.append</a:t>
            </a:r>
            <a:r>
              <a:rPr lang="en-US" dirty="0" smtClean="0"/>
              <a:t>(2017)</a:t>
            </a:r>
          </a:p>
          <a:p>
            <a:r>
              <a:rPr lang="en-US" dirty="0" smtClean="0"/>
              <a:t>&gt;&gt;&gt; young = max(year)</a:t>
            </a:r>
          </a:p>
          <a:p>
            <a:r>
              <a:rPr lang="en-US" dirty="0" smtClean="0"/>
              <a:t>&gt;&gt;&gt; old = min(year)</a:t>
            </a:r>
          </a:p>
          <a:p>
            <a:r>
              <a:rPr lang="en-US" dirty="0" smtClean="0"/>
              <a:t>&gt;&gt;&gt;</a:t>
            </a:r>
            <a:r>
              <a:rPr lang="en-US" baseline="0" dirty="0" smtClean="0"/>
              <a:t> </a:t>
            </a:r>
            <a:r>
              <a:rPr lang="en-US" dirty="0" smtClean="0"/>
              <a:t>count = </a:t>
            </a:r>
            <a:r>
              <a:rPr lang="en-US" dirty="0" err="1" smtClean="0"/>
              <a:t>len</a:t>
            </a:r>
            <a:r>
              <a:rPr lang="en-US" dirty="0" smtClean="0"/>
              <a:t>(year)</a:t>
            </a:r>
          </a:p>
          <a:p>
            <a:r>
              <a:rPr lang="en-US" dirty="0" smtClean="0"/>
              <a:t>&gt;&gt;&gt; sorted(year, key=</a:t>
            </a:r>
            <a:r>
              <a:rPr lang="en-US" dirty="0" err="1" smtClean="0"/>
              <a:t>int</a:t>
            </a:r>
            <a:r>
              <a:rPr lang="en-US" dirty="0" smtClean="0"/>
              <a:t>)		 ##</a:t>
            </a:r>
            <a:r>
              <a:rPr lang="en-US" dirty="0" err="1" smtClean="0"/>
              <a:t>asc</a:t>
            </a:r>
            <a:endParaRPr lang="en-US" dirty="0" smtClean="0"/>
          </a:p>
          <a:p>
            <a:r>
              <a:rPr lang="en-US" dirty="0" smtClean="0"/>
              <a:t>&gt;&gt;&gt; sorted(year, key=</a:t>
            </a:r>
            <a:r>
              <a:rPr lang="en-US" dirty="0" err="1" smtClean="0"/>
              <a:t>int</a:t>
            </a:r>
            <a:r>
              <a:rPr lang="en-US" dirty="0" smtClean="0"/>
              <a:t>, reverse=True)       ##</a:t>
            </a:r>
            <a:r>
              <a:rPr lang="en-US" dirty="0" err="1" smtClean="0"/>
              <a:t>dsc</a:t>
            </a:r>
            <a:endParaRPr lang="en-US" dirty="0" smtClean="0"/>
          </a:p>
          <a:p>
            <a:endParaRPr lang="en-US" dirty="0" smtClean="0"/>
          </a:p>
          <a:p>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14</a:t>
            </a:fld>
            <a:endParaRPr lang="en-US"/>
          </a:p>
        </p:txBody>
      </p:sp>
    </p:spTree>
    <p:extLst>
      <p:ext uri="{BB962C8B-B14F-4D97-AF65-F5344CB8AC3E}">
        <p14:creationId xmlns:p14="http://schemas.microsoft.com/office/powerpoint/2010/main" val="1614462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 = open('c:/</a:t>
            </a:r>
            <a:r>
              <a:rPr lang="en-US" dirty="0" err="1" smtClean="0"/>
              <a:t>tugis</a:t>
            </a:r>
            <a:r>
              <a:rPr lang="en-US" dirty="0" smtClean="0"/>
              <a:t>/python/benchmarks.csv')</a:t>
            </a:r>
          </a:p>
          <a:p>
            <a:r>
              <a:rPr lang="en-US" dirty="0" smtClean="0"/>
              <a:t>o = open('c:/</a:t>
            </a:r>
            <a:r>
              <a:rPr lang="en-US" dirty="0" err="1" smtClean="0"/>
              <a:t>tugis</a:t>
            </a:r>
            <a:r>
              <a:rPr lang="en-US" dirty="0" smtClean="0"/>
              <a:t>/python/</a:t>
            </a:r>
            <a:r>
              <a:rPr lang="en-US" dirty="0" err="1" smtClean="0"/>
              <a:t>benchmarksnew.csv','w</a:t>
            </a:r>
            <a:r>
              <a:rPr lang="en-US" dirty="0" smtClean="0"/>
              <a:t>')</a:t>
            </a:r>
          </a:p>
          <a:p>
            <a:r>
              <a:rPr lang="en-US" dirty="0" smtClean="0"/>
              <a:t>for line in f:</a:t>
            </a:r>
          </a:p>
          <a:p>
            <a:r>
              <a:rPr lang="en-US" dirty="0" smtClean="0"/>
              <a:t>    </a:t>
            </a:r>
            <a:r>
              <a:rPr lang="en-US" dirty="0" err="1" smtClean="0"/>
              <a:t>o.write</a:t>
            </a:r>
            <a:r>
              <a:rPr lang="en-US" dirty="0" smtClean="0"/>
              <a:t>(line)</a:t>
            </a:r>
          </a:p>
          <a:p>
            <a:r>
              <a:rPr lang="en-US" dirty="0" err="1" smtClean="0"/>
              <a:t>o.close</a:t>
            </a:r>
            <a:r>
              <a:rPr lang="en-US" dirty="0" smtClean="0"/>
              <a:t>()</a:t>
            </a:r>
            <a:endParaRPr lang="en-US" dirty="0"/>
          </a:p>
        </p:txBody>
      </p:sp>
      <p:sp>
        <p:nvSpPr>
          <p:cNvPr id="4" name="Slide Number Placeholder 3"/>
          <p:cNvSpPr>
            <a:spLocks noGrp="1"/>
          </p:cNvSpPr>
          <p:nvPr>
            <p:ph type="sldNum" sz="quarter" idx="10"/>
          </p:nvPr>
        </p:nvSpPr>
        <p:spPr/>
        <p:txBody>
          <a:bodyPr/>
          <a:lstStyle/>
          <a:p>
            <a:fld id="{FDD3BCEC-D737-4741-A35D-3E8F166E2E20}" type="slidenum">
              <a:rPr lang="en-US" smtClean="0"/>
              <a:pPr/>
              <a:t>20</a:t>
            </a:fld>
            <a:endParaRPr lang="en-US"/>
          </a:p>
        </p:txBody>
      </p:sp>
    </p:spTree>
    <p:extLst>
      <p:ext uri="{BB962C8B-B14F-4D97-AF65-F5344CB8AC3E}">
        <p14:creationId xmlns:p14="http://schemas.microsoft.com/office/powerpoint/2010/main" val="1692824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6"/>
          <p:cNvSpPr/>
          <p:nvPr userDrawn="1"/>
        </p:nvSpPr>
        <p:spPr>
          <a:xfrm>
            <a:off x="304800" y="6393321"/>
            <a:ext cx="2082621" cy="338554"/>
          </a:xfrm>
          <a:custGeom>
            <a:avLst/>
            <a:gdLst>
              <a:gd name="connsiteX0" fmla="*/ 0 w 2557110"/>
              <a:gd name="connsiteY0" fmla="*/ 0 h 400110"/>
              <a:gd name="connsiteX1" fmla="*/ 2557110 w 2557110"/>
              <a:gd name="connsiteY1" fmla="*/ 0 h 400110"/>
              <a:gd name="connsiteX2" fmla="*/ 2557110 w 2557110"/>
              <a:gd name="connsiteY2" fmla="*/ 400110 h 400110"/>
              <a:gd name="connsiteX3" fmla="*/ 0 w 2557110"/>
              <a:gd name="connsiteY3" fmla="*/ 400110 h 400110"/>
              <a:gd name="connsiteX4" fmla="*/ 0 w 2557110"/>
              <a:gd name="connsiteY4" fmla="*/ 0 h 400110"/>
              <a:gd name="connsiteX0" fmla="*/ 0 w 2557110"/>
              <a:gd name="connsiteY0" fmla="*/ 0 h 450123"/>
              <a:gd name="connsiteX1" fmla="*/ 2557110 w 2557110"/>
              <a:gd name="connsiteY1" fmla="*/ 0 h 450123"/>
              <a:gd name="connsiteX2" fmla="*/ 2557110 w 2557110"/>
              <a:gd name="connsiteY2" fmla="*/ 400110 h 450123"/>
              <a:gd name="connsiteX3" fmla="*/ 0 w 2557110"/>
              <a:gd name="connsiteY3" fmla="*/ 400110 h 450123"/>
              <a:gd name="connsiteX4" fmla="*/ 0 w 2557110"/>
              <a:gd name="connsiteY4" fmla="*/ 0 h 450123"/>
              <a:gd name="connsiteX0" fmla="*/ 0 w 2557110"/>
              <a:gd name="connsiteY0" fmla="*/ 0 h 550822"/>
              <a:gd name="connsiteX1" fmla="*/ 2557110 w 2557110"/>
              <a:gd name="connsiteY1" fmla="*/ 0 h 550822"/>
              <a:gd name="connsiteX2" fmla="*/ 2557110 w 2557110"/>
              <a:gd name="connsiteY2" fmla="*/ 400110 h 550822"/>
              <a:gd name="connsiteX3" fmla="*/ 1159874 w 2557110"/>
              <a:gd name="connsiteY3" fmla="*/ 550822 h 550822"/>
              <a:gd name="connsiteX4" fmla="*/ 0 w 2557110"/>
              <a:gd name="connsiteY4" fmla="*/ 400110 h 550822"/>
              <a:gd name="connsiteX5" fmla="*/ 0 w 2557110"/>
              <a:gd name="connsiteY5" fmla="*/ 0 h 550822"/>
              <a:gd name="connsiteX0" fmla="*/ 0 w 2557110"/>
              <a:gd name="connsiteY0" fmla="*/ 50013 h 600835"/>
              <a:gd name="connsiteX1" fmla="*/ 2557110 w 2557110"/>
              <a:gd name="connsiteY1" fmla="*/ 50013 h 600835"/>
              <a:gd name="connsiteX2" fmla="*/ 2557110 w 2557110"/>
              <a:gd name="connsiteY2" fmla="*/ 450123 h 600835"/>
              <a:gd name="connsiteX3" fmla="*/ 1159874 w 2557110"/>
              <a:gd name="connsiteY3" fmla="*/ 600835 h 600835"/>
              <a:gd name="connsiteX4" fmla="*/ 0 w 2557110"/>
              <a:gd name="connsiteY4" fmla="*/ 450123 h 600835"/>
              <a:gd name="connsiteX5" fmla="*/ 0 w 2557110"/>
              <a:gd name="connsiteY5" fmla="*/ 50013 h 600835"/>
              <a:gd name="connsiteX0" fmla="*/ 0 w 2557110"/>
              <a:gd name="connsiteY0" fmla="*/ 11548 h 562370"/>
              <a:gd name="connsiteX1" fmla="*/ 1952240 w 2557110"/>
              <a:gd name="connsiteY1" fmla="*/ 230330 h 562370"/>
              <a:gd name="connsiteX2" fmla="*/ 2557110 w 2557110"/>
              <a:gd name="connsiteY2" fmla="*/ 11548 h 562370"/>
              <a:gd name="connsiteX3" fmla="*/ 2557110 w 2557110"/>
              <a:gd name="connsiteY3" fmla="*/ 411658 h 562370"/>
              <a:gd name="connsiteX4" fmla="*/ 1159874 w 2557110"/>
              <a:gd name="connsiteY4" fmla="*/ 562370 h 562370"/>
              <a:gd name="connsiteX5" fmla="*/ 0 w 2557110"/>
              <a:gd name="connsiteY5" fmla="*/ 411658 h 562370"/>
              <a:gd name="connsiteX6" fmla="*/ 0 w 2557110"/>
              <a:gd name="connsiteY6" fmla="*/ 11548 h 562370"/>
              <a:gd name="connsiteX0" fmla="*/ 0 w 2557110"/>
              <a:gd name="connsiteY0" fmla="*/ 11965 h 562787"/>
              <a:gd name="connsiteX1" fmla="*/ 773145 w 2557110"/>
              <a:gd name="connsiteY1" fmla="*/ 326998 h 562787"/>
              <a:gd name="connsiteX2" fmla="*/ 1952240 w 2557110"/>
              <a:gd name="connsiteY2" fmla="*/ 230747 h 562787"/>
              <a:gd name="connsiteX3" fmla="*/ 2557110 w 2557110"/>
              <a:gd name="connsiteY3" fmla="*/ 11965 h 562787"/>
              <a:gd name="connsiteX4" fmla="*/ 2557110 w 2557110"/>
              <a:gd name="connsiteY4" fmla="*/ 412075 h 562787"/>
              <a:gd name="connsiteX5" fmla="*/ 1159874 w 2557110"/>
              <a:gd name="connsiteY5" fmla="*/ 562787 h 562787"/>
              <a:gd name="connsiteX6" fmla="*/ 0 w 2557110"/>
              <a:gd name="connsiteY6" fmla="*/ 412075 h 562787"/>
              <a:gd name="connsiteX7" fmla="*/ 0 w 2557110"/>
              <a:gd name="connsiteY7" fmla="*/ 11965 h 562787"/>
              <a:gd name="connsiteX0" fmla="*/ 0 w 2557110"/>
              <a:gd name="connsiteY0" fmla="*/ 11965 h 562787"/>
              <a:gd name="connsiteX1" fmla="*/ 147503 w 2557110"/>
              <a:gd name="connsiteY1" fmla="*/ 182620 h 562787"/>
              <a:gd name="connsiteX2" fmla="*/ 773145 w 2557110"/>
              <a:gd name="connsiteY2" fmla="*/ 326998 h 562787"/>
              <a:gd name="connsiteX3" fmla="*/ 1952240 w 2557110"/>
              <a:gd name="connsiteY3" fmla="*/ 230747 h 562787"/>
              <a:gd name="connsiteX4" fmla="*/ 2557110 w 2557110"/>
              <a:gd name="connsiteY4" fmla="*/ 11965 h 562787"/>
              <a:gd name="connsiteX5" fmla="*/ 2557110 w 2557110"/>
              <a:gd name="connsiteY5" fmla="*/ 412075 h 562787"/>
              <a:gd name="connsiteX6" fmla="*/ 1159874 w 2557110"/>
              <a:gd name="connsiteY6" fmla="*/ 562787 h 562787"/>
              <a:gd name="connsiteX7" fmla="*/ 0 w 2557110"/>
              <a:gd name="connsiteY7" fmla="*/ 412075 h 562787"/>
              <a:gd name="connsiteX8" fmla="*/ 0 w 2557110"/>
              <a:gd name="connsiteY8" fmla="*/ 11965 h 5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110" h="562787">
                <a:moveTo>
                  <a:pt x="0" y="11965"/>
                </a:moveTo>
                <a:cubicBezTo>
                  <a:pt x="34610" y="-40314"/>
                  <a:pt x="18646" y="130115"/>
                  <a:pt x="147503" y="182620"/>
                </a:cubicBezTo>
                <a:cubicBezTo>
                  <a:pt x="276360" y="235125"/>
                  <a:pt x="482382" y="304940"/>
                  <a:pt x="773145" y="326998"/>
                </a:cubicBezTo>
                <a:cubicBezTo>
                  <a:pt x="1063908" y="349056"/>
                  <a:pt x="1676970" y="243147"/>
                  <a:pt x="1952240" y="230747"/>
                </a:cubicBezTo>
                <a:cubicBezTo>
                  <a:pt x="2227510" y="218347"/>
                  <a:pt x="2452288" y="-60367"/>
                  <a:pt x="2557110" y="11965"/>
                </a:cubicBezTo>
                <a:lnTo>
                  <a:pt x="2557110" y="412075"/>
                </a:lnTo>
                <a:cubicBezTo>
                  <a:pt x="2324237" y="488045"/>
                  <a:pt x="1586059" y="562787"/>
                  <a:pt x="1159874" y="562787"/>
                </a:cubicBezTo>
                <a:cubicBezTo>
                  <a:pt x="733689" y="562787"/>
                  <a:pt x="193312" y="488045"/>
                  <a:pt x="0" y="412075"/>
                </a:cubicBezTo>
                <a:lnTo>
                  <a:pt x="0" y="11965"/>
                </a:lnTo>
                <a:close/>
              </a:path>
            </a:pathLst>
          </a:custGeom>
          <a:noFill/>
        </p:spPr>
        <p:txBody>
          <a:bodyPr wrap="none">
            <a:spAutoFit/>
            <a:scene3d>
              <a:camera prst="orthographicFront"/>
              <a:lightRig rig="threePt" dir="t"/>
            </a:scene3d>
            <a:sp3d/>
          </a:bodyPr>
          <a:lstStyle/>
          <a:p>
            <a:pPr algn="ctr">
              <a:defRPr/>
            </a:pPr>
            <a:r>
              <a:rPr lang="en-US" sz="1600" dirty="0">
                <a:ln w="0"/>
                <a:effectLst>
                  <a:outerShdw blurRad="38100" dist="19050" dir="2700000" algn="tl" rotWithShape="0">
                    <a:schemeClr val="dk1">
                      <a:alpha val="40000"/>
                    </a:schemeClr>
                  </a:outerShdw>
                </a:effectLst>
                <a:latin typeface="Comic Sans MS" panose="030F0702030302020204" pitchFamily="66" charset="0"/>
              </a:rPr>
              <a:t>gisadvisor.com, LLC.</a:t>
            </a:r>
          </a:p>
        </p:txBody>
      </p:sp>
      <p:sp>
        <p:nvSpPr>
          <p:cNvPr id="2" name="Title 1"/>
          <p:cNvSpPr>
            <a:spLocks noGrp="1"/>
          </p:cNvSpPr>
          <p:nvPr>
            <p:ph type="ctrTitle"/>
          </p:nvPr>
        </p:nvSpPr>
        <p:spPr>
          <a:xfrm>
            <a:off x="1154956" y="1447804"/>
            <a:ext cx="8825659" cy="3329581"/>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6" y="4777380"/>
            <a:ext cx="8825659" cy="861420"/>
          </a:xfrm>
        </p:spPr>
        <p:txBody>
          <a:bodyPr/>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270C4FB-E90E-4165-BBFB-90CB7CF9A637}" type="datetimeFigureOut">
              <a:rPr lang="en-US"/>
              <a:pPr>
                <a:defRPr/>
              </a:pPr>
              <a:t>10/26/2019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C039C360-92B4-4A23-BE5B-2B83857F5E7C}" type="slidenum">
              <a:rPr lang="en-US"/>
              <a:pPr>
                <a:defRPr/>
              </a:pPr>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2" y="5505450"/>
            <a:ext cx="1371598" cy="971550"/>
          </a:xfrm>
          <a:prstGeom prst="rect">
            <a:avLst/>
          </a:prstGeom>
        </p:spPr>
      </p:pic>
    </p:spTree>
    <p:extLst>
      <p:ext uri="{BB962C8B-B14F-4D97-AF65-F5344CB8AC3E}">
        <p14:creationId xmlns:p14="http://schemas.microsoft.com/office/powerpoint/2010/main" val="283710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8" y="4800587"/>
            <a:ext cx="8825657"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6" y="685800"/>
            <a:ext cx="8825659"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09676D16-F0B5-47F2-80EA-5BE04677380B}" type="datetimeFigureOut">
              <a:rPr lang="en-US"/>
              <a:pPr>
                <a:defRPr/>
              </a:pPr>
              <a:t>10/26/2019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9E5625-33F1-4BA8-95B6-89B0EEFA8E7E}" type="slidenum">
              <a:rPr lang="en-US"/>
              <a:pPr>
                <a:defRPr/>
              </a:pPr>
              <a:t>‹#›</a:t>
            </a:fld>
            <a:endParaRPr lang="en-US"/>
          </a:p>
        </p:txBody>
      </p:sp>
    </p:spTree>
    <p:extLst>
      <p:ext uri="{BB962C8B-B14F-4D97-AF65-F5344CB8AC3E}">
        <p14:creationId xmlns:p14="http://schemas.microsoft.com/office/powerpoint/2010/main" val="204940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1447800"/>
            <a:ext cx="8825659" cy="19812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6" y="3657600"/>
            <a:ext cx="8825659"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C7659F-DDE9-4913-B053-14369FDF05D7}" type="datetimeFigureOut">
              <a:rPr lang="en-US"/>
              <a:pPr>
                <a:defRPr/>
              </a:pPr>
              <a:t>10/26/2019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0B6E8-AEFB-4644-AB82-2459E17CDE04}" type="slidenum">
              <a:rPr lang="en-US"/>
              <a:pPr>
                <a:defRPr/>
              </a:pPr>
              <a:t>‹#›</a:t>
            </a:fld>
            <a:endParaRPr lang="en-US"/>
          </a:p>
        </p:txBody>
      </p:sp>
    </p:spTree>
    <p:extLst>
      <p:ext uri="{BB962C8B-B14F-4D97-AF65-F5344CB8AC3E}">
        <p14:creationId xmlns:p14="http://schemas.microsoft.com/office/powerpoint/2010/main" val="3008504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7469" y="971550"/>
            <a:ext cx="802217" cy="15001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sz="9150" dirty="0"/>
              <a:t>“</a:t>
            </a:r>
          </a:p>
        </p:txBody>
      </p:sp>
      <p:sp>
        <p:nvSpPr>
          <p:cNvPr id="6" name="TextBox 5"/>
          <p:cNvSpPr txBox="1"/>
          <p:nvPr/>
        </p:nvSpPr>
        <p:spPr>
          <a:xfrm>
            <a:off x="9330269" y="2613028"/>
            <a:ext cx="802217" cy="1501775"/>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sz="9150" dirty="0"/>
              <a:t>”</a:t>
            </a:r>
          </a:p>
        </p:txBody>
      </p:sp>
      <p:sp>
        <p:nvSpPr>
          <p:cNvPr id="2" name="Title 1"/>
          <p:cNvSpPr>
            <a:spLocks noGrp="1"/>
          </p:cNvSpPr>
          <p:nvPr>
            <p:ph type="title"/>
          </p:nvPr>
        </p:nvSpPr>
        <p:spPr>
          <a:xfrm>
            <a:off x="1574801" y="1447800"/>
            <a:ext cx="7999315" cy="2323374"/>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2" y="3771174"/>
            <a:ext cx="7279649" cy="342174"/>
          </a:xfrm>
        </p:spPr>
        <p:txBody>
          <a:bodyPr rtlCol="0">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1154956" y="4350657"/>
            <a:ext cx="8825659"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7" name="Date Placeholder 3"/>
          <p:cNvSpPr>
            <a:spLocks noGrp="1"/>
          </p:cNvSpPr>
          <p:nvPr>
            <p:ph type="dt" sz="half" idx="15"/>
          </p:nvPr>
        </p:nvSpPr>
        <p:spPr/>
        <p:txBody>
          <a:bodyPr/>
          <a:lstStyle>
            <a:lvl1pPr>
              <a:defRPr/>
            </a:lvl1pPr>
          </a:lstStyle>
          <a:p>
            <a:pPr>
              <a:defRPr/>
            </a:pPr>
            <a:fld id="{D75E4515-EACB-481A-A900-2AD370A2E25C}" type="datetimeFigureOut">
              <a:rPr lang="en-US"/>
              <a:pPr>
                <a:defRPr/>
              </a:pPr>
              <a:t>10/26/2019</a:t>
            </a:fld>
            <a:endParaRPr lang="en-US"/>
          </a:p>
        </p:txBody>
      </p:sp>
      <p:sp>
        <p:nvSpPr>
          <p:cNvPr id="8" name="Footer Placeholder 4"/>
          <p:cNvSpPr>
            <a:spLocks noGrp="1"/>
          </p:cNvSpPr>
          <p:nvPr>
            <p:ph type="ftr" sz="quarter" idx="16"/>
          </p:nvPr>
        </p:nvSpPr>
        <p:spPr/>
        <p:txBody>
          <a:bodyPr/>
          <a:lstStyle>
            <a:lvl1pPr>
              <a:defRPr/>
            </a:lvl1pPr>
          </a:lstStyle>
          <a:p>
            <a:pPr>
              <a:defRPr/>
            </a:pPr>
            <a:endParaRPr lang="en-US"/>
          </a:p>
        </p:txBody>
      </p:sp>
      <p:sp>
        <p:nvSpPr>
          <p:cNvPr id="9" name="Slide Number Placeholder 5"/>
          <p:cNvSpPr>
            <a:spLocks noGrp="1"/>
          </p:cNvSpPr>
          <p:nvPr>
            <p:ph type="sldNum" sz="quarter" idx="17"/>
          </p:nvPr>
        </p:nvSpPr>
        <p:spPr/>
        <p:txBody>
          <a:bodyPr/>
          <a:lstStyle>
            <a:lvl1pPr>
              <a:defRPr/>
            </a:lvl1pPr>
          </a:lstStyle>
          <a:p>
            <a:pPr>
              <a:defRPr/>
            </a:pPr>
            <a:fld id="{27FB919E-7D64-4EE3-92B3-89056C00B6DB}" type="slidenum">
              <a:rPr lang="en-US"/>
              <a:pPr>
                <a:defRPr/>
              </a:pPr>
              <a:t>‹#›</a:t>
            </a:fld>
            <a:endParaRPr lang="en-US"/>
          </a:p>
        </p:txBody>
      </p:sp>
    </p:spTree>
    <p:extLst>
      <p:ext uri="{BB962C8B-B14F-4D97-AF65-F5344CB8AC3E}">
        <p14:creationId xmlns:p14="http://schemas.microsoft.com/office/powerpoint/2010/main" val="1240305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6" y="4777381"/>
            <a:ext cx="8825659" cy="860400"/>
          </a:xfrm>
        </p:spPr>
        <p:txBody>
          <a:bodyPr/>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A87AFD5A-BA48-428D-9018-AF565CBD7F88}" type="datetimeFigureOut">
              <a:rPr lang="en-US"/>
              <a:pPr>
                <a:defRPr/>
              </a:pPr>
              <a:t>10/26/2019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003DDA-36E3-4EB0-A99E-4A57C18F8E46}" type="slidenum">
              <a:rPr lang="en-US"/>
              <a:pPr>
                <a:defRPr/>
              </a:pPr>
              <a:t>‹#›</a:t>
            </a:fld>
            <a:endParaRPr lang="en-US"/>
          </a:p>
        </p:txBody>
      </p:sp>
    </p:spTree>
    <p:extLst>
      <p:ext uri="{BB962C8B-B14F-4D97-AF65-F5344CB8AC3E}">
        <p14:creationId xmlns:p14="http://schemas.microsoft.com/office/powerpoint/2010/main" val="173189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33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1717"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632948" y="1981200"/>
            <a:ext cx="2946867"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652465" y="2667000"/>
            <a:ext cx="2927351"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883662" y="1981200"/>
            <a:ext cx="293624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873105" y="2667000"/>
            <a:ext cx="2946795"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7124702" y="1981200"/>
            <a:ext cx="2932113"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7124702" y="2667000"/>
            <a:ext cx="2932113"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Date Placeholder 3"/>
          <p:cNvSpPr>
            <a:spLocks noGrp="1"/>
          </p:cNvSpPr>
          <p:nvPr>
            <p:ph type="dt" sz="half" idx="18"/>
          </p:nvPr>
        </p:nvSpPr>
        <p:spPr/>
        <p:txBody>
          <a:bodyPr/>
          <a:lstStyle>
            <a:lvl1pPr>
              <a:defRPr/>
            </a:lvl1pPr>
          </a:lstStyle>
          <a:p>
            <a:pPr>
              <a:defRPr/>
            </a:pPr>
            <a:fld id="{4426BF7D-287F-4F2A-AA18-1AEF575B5254}" type="datetimeFigureOut">
              <a:rPr lang="en-US"/>
              <a:pPr>
                <a:defRPr/>
              </a:pPr>
              <a:t>10/26/2019</a:t>
            </a:fld>
            <a:endParaRPr lang="en-US"/>
          </a:p>
        </p:txBody>
      </p:sp>
      <p:sp>
        <p:nvSpPr>
          <p:cNvPr id="12" name="Footer Placeholder 4"/>
          <p:cNvSpPr>
            <a:spLocks noGrp="1"/>
          </p:cNvSpPr>
          <p:nvPr>
            <p:ph type="ftr" sz="quarter" idx="19"/>
          </p:nvPr>
        </p:nvSpPr>
        <p:spPr/>
        <p:txBody>
          <a:bodyPr/>
          <a:lstStyle>
            <a:lvl1pPr>
              <a:defRPr/>
            </a:lvl1pPr>
          </a:lstStyle>
          <a:p>
            <a:pPr>
              <a:defRPr/>
            </a:pPr>
            <a:endParaRPr lang="en-US"/>
          </a:p>
        </p:txBody>
      </p:sp>
      <p:sp>
        <p:nvSpPr>
          <p:cNvPr id="13" name="Slide Number Placeholder 5"/>
          <p:cNvSpPr>
            <a:spLocks noGrp="1"/>
          </p:cNvSpPr>
          <p:nvPr>
            <p:ph type="sldNum" sz="quarter" idx="20"/>
          </p:nvPr>
        </p:nvSpPr>
        <p:spPr/>
        <p:txBody>
          <a:bodyPr/>
          <a:lstStyle>
            <a:lvl1pPr>
              <a:defRPr/>
            </a:lvl1pPr>
          </a:lstStyle>
          <a:p>
            <a:pPr>
              <a:defRPr/>
            </a:pPr>
            <a:fld id="{F43DB1D9-754F-4C8B-BF2C-9C3B4BB150A2}" type="slidenum">
              <a:rPr lang="en-US"/>
              <a:pPr>
                <a:defRPr/>
              </a:pPr>
              <a:t>‹#›</a:t>
            </a:fld>
            <a:endParaRPr lang="en-US"/>
          </a:p>
        </p:txBody>
      </p:sp>
    </p:spTree>
    <p:extLst>
      <p:ext uri="{BB962C8B-B14F-4D97-AF65-F5344CB8AC3E}">
        <p14:creationId xmlns:p14="http://schemas.microsoft.com/office/powerpoint/2010/main" val="360544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33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1717"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652464" y="4250949"/>
            <a:ext cx="294005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9" name="Picture Placeholder 2"/>
          <p:cNvSpPr>
            <a:spLocks noGrp="1" noChangeAspect="1"/>
          </p:cNvSpPr>
          <p:nvPr>
            <p:ph type="pic" idx="15"/>
          </p:nvPr>
        </p:nvSpPr>
        <p:spPr>
          <a:xfrm>
            <a:off x="652464" y="2209800"/>
            <a:ext cx="2940051"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2" name="Text Placeholder 3"/>
          <p:cNvSpPr>
            <a:spLocks noGrp="1"/>
          </p:cNvSpPr>
          <p:nvPr>
            <p:ph type="body" sz="half" idx="18"/>
          </p:nvPr>
        </p:nvSpPr>
        <p:spPr>
          <a:xfrm>
            <a:off x="652464" y="4827215"/>
            <a:ext cx="2940051"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0" name="Picture Placeholder 2"/>
          <p:cNvSpPr>
            <a:spLocks noGrp="1" noChangeAspect="1"/>
          </p:cNvSpPr>
          <p:nvPr>
            <p:ph type="pic" idx="21"/>
          </p:nvPr>
        </p:nvSpPr>
        <p:spPr>
          <a:xfrm>
            <a:off x="3889376"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3" name="Text Placeholder 3"/>
          <p:cNvSpPr>
            <a:spLocks noGrp="1"/>
          </p:cNvSpPr>
          <p:nvPr>
            <p:ph type="body" sz="half" idx="19"/>
          </p:nvPr>
        </p:nvSpPr>
        <p:spPr>
          <a:xfrm>
            <a:off x="3888023" y="4827214"/>
            <a:ext cx="2934407"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7124702" y="4250949"/>
            <a:ext cx="2932113"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1" name="Picture Placeholder 2"/>
          <p:cNvSpPr>
            <a:spLocks noGrp="1" noChangeAspect="1"/>
          </p:cNvSpPr>
          <p:nvPr>
            <p:ph type="pic" idx="22"/>
          </p:nvPr>
        </p:nvSpPr>
        <p:spPr>
          <a:xfrm>
            <a:off x="7124702"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4" name="Text Placeholder 3"/>
          <p:cNvSpPr>
            <a:spLocks noGrp="1"/>
          </p:cNvSpPr>
          <p:nvPr>
            <p:ph type="body" sz="half" idx="20"/>
          </p:nvPr>
        </p:nvSpPr>
        <p:spPr>
          <a:xfrm>
            <a:off x="7124576" y="4827212"/>
            <a:ext cx="2935997"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5" name="Date Placeholder 3"/>
          <p:cNvSpPr>
            <a:spLocks noGrp="1"/>
          </p:cNvSpPr>
          <p:nvPr>
            <p:ph type="dt" sz="half" idx="23"/>
          </p:nvPr>
        </p:nvSpPr>
        <p:spPr/>
        <p:txBody>
          <a:bodyPr/>
          <a:lstStyle>
            <a:lvl1pPr>
              <a:defRPr/>
            </a:lvl1pPr>
          </a:lstStyle>
          <a:p>
            <a:pPr>
              <a:defRPr/>
            </a:pPr>
            <a:fld id="{E03BDC16-0EC0-412B-ADFC-B8E04F1A7078}" type="datetimeFigureOut">
              <a:rPr lang="en-US"/>
              <a:pPr>
                <a:defRPr/>
              </a:pPr>
              <a:t>10/26/2019</a:t>
            </a:fld>
            <a:endParaRPr lang="en-US"/>
          </a:p>
        </p:txBody>
      </p:sp>
      <p:sp>
        <p:nvSpPr>
          <p:cNvPr id="16" name="Footer Placeholder 4"/>
          <p:cNvSpPr>
            <a:spLocks noGrp="1"/>
          </p:cNvSpPr>
          <p:nvPr>
            <p:ph type="ftr" sz="quarter" idx="24"/>
          </p:nvPr>
        </p:nvSpPr>
        <p:spPr/>
        <p:txBody>
          <a:bodyPr/>
          <a:lstStyle>
            <a:lvl1pPr>
              <a:defRPr/>
            </a:lvl1pPr>
          </a:lstStyle>
          <a:p>
            <a:pPr>
              <a:defRPr/>
            </a:pPr>
            <a:endParaRPr lang="en-US"/>
          </a:p>
        </p:txBody>
      </p:sp>
      <p:sp>
        <p:nvSpPr>
          <p:cNvPr id="17" name="Slide Number Placeholder 5"/>
          <p:cNvSpPr>
            <a:spLocks noGrp="1"/>
          </p:cNvSpPr>
          <p:nvPr>
            <p:ph type="sldNum" sz="quarter" idx="25"/>
          </p:nvPr>
        </p:nvSpPr>
        <p:spPr/>
        <p:txBody>
          <a:bodyPr/>
          <a:lstStyle>
            <a:lvl1pPr>
              <a:defRPr/>
            </a:lvl1pPr>
          </a:lstStyle>
          <a:p>
            <a:pPr>
              <a:defRPr/>
            </a:pPr>
            <a:fld id="{6C0E2123-8929-45C0-B3A8-A719C42F9F0D}" type="slidenum">
              <a:rPr lang="en-US"/>
              <a:pPr>
                <a:defRPr/>
              </a:pPr>
              <a:t>‹#›</a:t>
            </a:fld>
            <a:endParaRPr lang="en-US"/>
          </a:p>
        </p:txBody>
      </p:sp>
    </p:spTree>
    <p:extLst>
      <p:ext uri="{BB962C8B-B14F-4D97-AF65-F5344CB8AC3E}">
        <p14:creationId xmlns:p14="http://schemas.microsoft.com/office/powerpoint/2010/main" val="72796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02CD6A-7203-4FBD-B8F5-2B8FFE94F110}" type="datetimeFigureOut">
              <a:rPr lang="en-US"/>
              <a:pPr>
                <a:defRPr/>
              </a:pPr>
              <a:t>10/26/2019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DADF7C-3DA7-4D3E-89F5-CB26468074E2}" type="slidenum">
              <a:rPr lang="en-US"/>
              <a:pPr>
                <a:defRPr/>
              </a:pPr>
              <a:t>‹#›</a:t>
            </a:fld>
            <a:endParaRPr lang="en-US"/>
          </a:p>
        </p:txBody>
      </p:sp>
    </p:spTree>
    <p:extLst>
      <p:ext uri="{BB962C8B-B14F-4D97-AF65-F5344CB8AC3E}">
        <p14:creationId xmlns:p14="http://schemas.microsoft.com/office/powerpoint/2010/main" val="48588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4" y="430217"/>
            <a:ext cx="1752601" cy="58261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BB84D71-7DEF-4AC5-8DC5-2359D02AE1D9}" type="datetimeFigureOut">
              <a:rPr lang="en-US"/>
              <a:pPr>
                <a:defRPr/>
              </a:pPr>
              <a:t>10/26/2019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6AF76D-C39B-4A8F-8C2C-A84B4902B698}" type="slidenum">
              <a:rPr lang="en-US"/>
              <a:pPr>
                <a:defRPr/>
              </a:pPr>
              <a:t>‹#›</a:t>
            </a:fld>
            <a:endParaRPr lang="en-US"/>
          </a:p>
        </p:txBody>
      </p:sp>
    </p:spTree>
    <p:extLst>
      <p:ext uri="{BB962C8B-B14F-4D97-AF65-F5344CB8AC3E}">
        <p14:creationId xmlns:p14="http://schemas.microsoft.com/office/powerpoint/2010/main" val="4170287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 name="Shape 19"/>
          <p:cNvSpPr txBox="1">
            <a:spLocks noGrp="1"/>
          </p:cNvSpPr>
          <p:nvPr>
            <p:ph type="sldNum" idx="10"/>
          </p:nvPr>
        </p:nvSpPr>
        <p:spPr>
          <a:xfrm>
            <a:off x="11296653" y="6218241"/>
            <a:ext cx="732367" cy="523875"/>
          </a:xfrm>
        </p:spPr>
        <p:txBody>
          <a:bodyPr wrap="square" lIns="91425" tIns="91425" rIns="91425" bIns="91425" anchor="ctr" anchorCtr="0">
            <a:noAutofit/>
          </a:bodyPr>
          <a:lstStyle>
            <a:lvl1pPr>
              <a:defRPr/>
            </a:lvl1pPr>
          </a:lstStyle>
          <a:p>
            <a:pPr>
              <a:defRPr/>
            </a:pPr>
            <a:fld id="{11150696-BDD0-4EE9-9F19-6F6D5B335146}" type="slidenum">
              <a:rPr lang="en"/>
              <a:pPr>
                <a:defRPr/>
              </a:pPr>
              <a:t>‹#›</a:t>
            </a:fld>
            <a:endParaRPr lang="en"/>
          </a:p>
        </p:txBody>
      </p:sp>
    </p:spTree>
    <p:extLst>
      <p:ext uri="{BB962C8B-B14F-4D97-AF65-F5344CB8AC3E}">
        <p14:creationId xmlns:p14="http://schemas.microsoft.com/office/powerpoint/2010/main" val="2705046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61951" y="76200"/>
            <a:ext cx="109728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7784" y="914400"/>
            <a:ext cx="5518149"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89133" y="914400"/>
            <a:ext cx="5520267"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6"/>
          <p:cNvSpPr>
            <a:spLocks noGrp="1"/>
          </p:cNvSpPr>
          <p:nvPr>
            <p:ph type="sldNum" sz="quarter" idx="10"/>
          </p:nvPr>
        </p:nvSpPr>
        <p:spPr>
          <a:xfrm>
            <a:off x="9347200" y="6372225"/>
            <a:ext cx="2844800" cy="476250"/>
          </a:xfrm>
        </p:spPr>
        <p:txBody>
          <a:bodyPr/>
          <a:lstStyle>
            <a:lvl1pPr>
              <a:defRPr/>
            </a:lvl1pPr>
          </a:lstStyle>
          <a:p>
            <a:pPr>
              <a:defRPr/>
            </a:pPr>
            <a:fld id="{7DFF279D-89F7-4B78-8053-C008B891A427}" type="slidenum">
              <a:rPr lang="en-US" altLang="en-US"/>
              <a:pPr>
                <a:defRPr/>
              </a:pPr>
              <a:t>‹#›</a:t>
            </a:fld>
            <a:endParaRPr lang="en-US" altLang="en-US"/>
          </a:p>
        </p:txBody>
      </p:sp>
    </p:spTree>
    <p:extLst>
      <p:ext uri="{BB962C8B-B14F-4D97-AF65-F5344CB8AC3E}">
        <p14:creationId xmlns:p14="http://schemas.microsoft.com/office/powerpoint/2010/main" val="642061245"/>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6"/>
          <p:cNvSpPr/>
          <p:nvPr userDrawn="1"/>
        </p:nvSpPr>
        <p:spPr>
          <a:xfrm>
            <a:off x="381000" y="6393321"/>
            <a:ext cx="2082621" cy="338554"/>
          </a:xfrm>
          <a:custGeom>
            <a:avLst/>
            <a:gdLst>
              <a:gd name="connsiteX0" fmla="*/ 0 w 2557110"/>
              <a:gd name="connsiteY0" fmla="*/ 0 h 400110"/>
              <a:gd name="connsiteX1" fmla="*/ 2557110 w 2557110"/>
              <a:gd name="connsiteY1" fmla="*/ 0 h 400110"/>
              <a:gd name="connsiteX2" fmla="*/ 2557110 w 2557110"/>
              <a:gd name="connsiteY2" fmla="*/ 400110 h 400110"/>
              <a:gd name="connsiteX3" fmla="*/ 0 w 2557110"/>
              <a:gd name="connsiteY3" fmla="*/ 400110 h 400110"/>
              <a:gd name="connsiteX4" fmla="*/ 0 w 2557110"/>
              <a:gd name="connsiteY4" fmla="*/ 0 h 400110"/>
              <a:gd name="connsiteX0" fmla="*/ 0 w 2557110"/>
              <a:gd name="connsiteY0" fmla="*/ 0 h 450123"/>
              <a:gd name="connsiteX1" fmla="*/ 2557110 w 2557110"/>
              <a:gd name="connsiteY1" fmla="*/ 0 h 450123"/>
              <a:gd name="connsiteX2" fmla="*/ 2557110 w 2557110"/>
              <a:gd name="connsiteY2" fmla="*/ 400110 h 450123"/>
              <a:gd name="connsiteX3" fmla="*/ 0 w 2557110"/>
              <a:gd name="connsiteY3" fmla="*/ 400110 h 450123"/>
              <a:gd name="connsiteX4" fmla="*/ 0 w 2557110"/>
              <a:gd name="connsiteY4" fmla="*/ 0 h 450123"/>
              <a:gd name="connsiteX0" fmla="*/ 0 w 2557110"/>
              <a:gd name="connsiteY0" fmla="*/ 0 h 550822"/>
              <a:gd name="connsiteX1" fmla="*/ 2557110 w 2557110"/>
              <a:gd name="connsiteY1" fmla="*/ 0 h 550822"/>
              <a:gd name="connsiteX2" fmla="*/ 2557110 w 2557110"/>
              <a:gd name="connsiteY2" fmla="*/ 400110 h 550822"/>
              <a:gd name="connsiteX3" fmla="*/ 1159874 w 2557110"/>
              <a:gd name="connsiteY3" fmla="*/ 550822 h 550822"/>
              <a:gd name="connsiteX4" fmla="*/ 0 w 2557110"/>
              <a:gd name="connsiteY4" fmla="*/ 400110 h 550822"/>
              <a:gd name="connsiteX5" fmla="*/ 0 w 2557110"/>
              <a:gd name="connsiteY5" fmla="*/ 0 h 550822"/>
              <a:gd name="connsiteX0" fmla="*/ 0 w 2557110"/>
              <a:gd name="connsiteY0" fmla="*/ 50013 h 600835"/>
              <a:gd name="connsiteX1" fmla="*/ 2557110 w 2557110"/>
              <a:gd name="connsiteY1" fmla="*/ 50013 h 600835"/>
              <a:gd name="connsiteX2" fmla="*/ 2557110 w 2557110"/>
              <a:gd name="connsiteY2" fmla="*/ 450123 h 600835"/>
              <a:gd name="connsiteX3" fmla="*/ 1159874 w 2557110"/>
              <a:gd name="connsiteY3" fmla="*/ 600835 h 600835"/>
              <a:gd name="connsiteX4" fmla="*/ 0 w 2557110"/>
              <a:gd name="connsiteY4" fmla="*/ 450123 h 600835"/>
              <a:gd name="connsiteX5" fmla="*/ 0 w 2557110"/>
              <a:gd name="connsiteY5" fmla="*/ 50013 h 600835"/>
              <a:gd name="connsiteX0" fmla="*/ 0 w 2557110"/>
              <a:gd name="connsiteY0" fmla="*/ 11548 h 562370"/>
              <a:gd name="connsiteX1" fmla="*/ 1952240 w 2557110"/>
              <a:gd name="connsiteY1" fmla="*/ 230330 h 562370"/>
              <a:gd name="connsiteX2" fmla="*/ 2557110 w 2557110"/>
              <a:gd name="connsiteY2" fmla="*/ 11548 h 562370"/>
              <a:gd name="connsiteX3" fmla="*/ 2557110 w 2557110"/>
              <a:gd name="connsiteY3" fmla="*/ 411658 h 562370"/>
              <a:gd name="connsiteX4" fmla="*/ 1159874 w 2557110"/>
              <a:gd name="connsiteY4" fmla="*/ 562370 h 562370"/>
              <a:gd name="connsiteX5" fmla="*/ 0 w 2557110"/>
              <a:gd name="connsiteY5" fmla="*/ 411658 h 562370"/>
              <a:gd name="connsiteX6" fmla="*/ 0 w 2557110"/>
              <a:gd name="connsiteY6" fmla="*/ 11548 h 562370"/>
              <a:gd name="connsiteX0" fmla="*/ 0 w 2557110"/>
              <a:gd name="connsiteY0" fmla="*/ 11965 h 562787"/>
              <a:gd name="connsiteX1" fmla="*/ 773145 w 2557110"/>
              <a:gd name="connsiteY1" fmla="*/ 326998 h 562787"/>
              <a:gd name="connsiteX2" fmla="*/ 1952240 w 2557110"/>
              <a:gd name="connsiteY2" fmla="*/ 230747 h 562787"/>
              <a:gd name="connsiteX3" fmla="*/ 2557110 w 2557110"/>
              <a:gd name="connsiteY3" fmla="*/ 11965 h 562787"/>
              <a:gd name="connsiteX4" fmla="*/ 2557110 w 2557110"/>
              <a:gd name="connsiteY4" fmla="*/ 412075 h 562787"/>
              <a:gd name="connsiteX5" fmla="*/ 1159874 w 2557110"/>
              <a:gd name="connsiteY5" fmla="*/ 562787 h 562787"/>
              <a:gd name="connsiteX6" fmla="*/ 0 w 2557110"/>
              <a:gd name="connsiteY6" fmla="*/ 412075 h 562787"/>
              <a:gd name="connsiteX7" fmla="*/ 0 w 2557110"/>
              <a:gd name="connsiteY7" fmla="*/ 11965 h 562787"/>
              <a:gd name="connsiteX0" fmla="*/ 0 w 2557110"/>
              <a:gd name="connsiteY0" fmla="*/ 11965 h 562787"/>
              <a:gd name="connsiteX1" fmla="*/ 147503 w 2557110"/>
              <a:gd name="connsiteY1" fmla="*/ 182620 h 562787"/>
              <a:gd name="connsiteX2" fmla="*/ 773145 w 2557110"/>
              <a:gd name="connsiteY2" fmla="*/ 326998 h 562787"/>
              <a:gd name="connsiteX3" fmla="*/ 1952240 w 2557110"/>
              <a:gd name="connsiteY3" fmla="*/ 230747 h 562787"/>
              <a:gd name="connsiteX4" fmla="*/ 2557110 w 2557110"/>
              <a:gd name="connsiteY4" fmla="*/ 11965 h 562787"/>
              <a:gd name="connsiteX5" fmla="*/ 2557110 w 2557110"/>
              <a:gd name="connsiteY5" fmla="*/ 412075 h 562787"/>
              <a:gd name="connsiteX6" fmla="*/ 1159874 w 2557110"/>
              <a:gd name="connsiteY6" fmla="*/ 562787 h 562787"/>
              <a:gd name="connsiteX7" fmla="*/ 0 w 2557110"/>
              <a:gd name="connsiteY7" fmla="*/ 412075 h 562787"/>
              <a:gd name="connsiteX8" fmla="*/ 0 w 2557110"/>
              <a:gd name="connsiteY8" fmla="*/ 11965 h 5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110" h="562787">
                <a:moveTo>
                  <a:pt x="0" y="11965"/>
                </a:moveTo>
                <a:cubicBezTo>
                  <a:pt x="34610" y="-40314"/>
                  <a:pt x="18646" y="130115"/>
                  <a:pt x="147503" y="182620"/>
                </a:cubicBezTo>
                <a:cubicBezTo>
                  <a:pt x="276360" y="235125"/>
                  <a:pt x="482382" y="304940"/>
                  <a:pt x="773145" y="326998"/>
                </a:cubicBezTo>
                <a:cubicBezTo>
                  <a:pt x="1063908" y="349056"/>
                  <a:pt x="1676970" y="243147"/>
                  <a:pt x="1952240" y="230747"/>
                </a:cubicBezTo>
                <a:cubicBezTo>
                  <a:pt x="2227510" y="218347"/>
                  <a:pt x="2452288" y="-60367"/>
                  <a:pt x="2557110" y="11965"/>
                </a:cubicBezTo>
                <a:lnTo>
                  <a:pt x="2557110" y="412075"/>
                </a:lnTo>
                <a:cubicBezTo>
                  <a:pt x="2324237" y="488045"/>
                  <a:pt x="1586059" y="562787"/>
                  <a:pt x="1159874" y="562787"/>
                </a:cubicBezTo>
                <a:cubicBezTo>
                  <a:pt x="733689" y="562787"/>
                  <a:pt x="193312" y="488045"/>
                  <a:pt x="0" y="412075"/>
                </a:cubicBezTo>
                <a:lnTo>
                  <a:pt x="0" y="11965"/>
                </a:lnTo>
                <a:close/>
              </a:path>
            </a:pathLst>
          </a:custGeom>
          <a:noFill/>
        </p:spPr>
        <p:txBody>
          <a:bodyPr wrap="none">
            <a:spAutoFit/>
            <a:scene3d>
              <a:camera prst="orthographicFront"/>
              <a:lightRig rig="threePt" dir="t"/>
            </a:scene3d>
            <a:sp3d/>
          </a:bodyPr>
          <a:lstStyle/>
          <a:p>
            <a:pPr algn="ctr">
              <a:defRPr/>
            </a:pPr>
            <a:r>
              <a:rPr lang="en-US" sz="1600" dirty="0">
                <a:ln w="0"/>
                <a:effectLst>
                  <a:outerShdw blurRad="38100" dist="19050" dir="2700000" algn="tl" rotWithShape="0">
                    <a:schemeClr val="dk1">
                      <a:alpha val="40000"/>
                    </a:schemeClr>
                  </a:outerShdw>
                </a:effectLst>
                <a:latin typeface="Comic Sans MS" panose="030F0702030302020204" pitchFamily="66" charset="0"/>
              </a:rPr>
              <a:t>gisadvisor.com, LLC.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3548CF3E-4545-4F44-8435-EE54BA560E13}" type="datetimeFigureOut">
              <a:rPr lang="en-US"/>
              <a:pPr>
                <a:defRPr/>
              </a:pPr>
              <a:t>10/26/2019</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3B142E8-1C25-4370-BC56-E1CDE178DD01}" type="slidenum">
              <a:rPr lang="en-US"/>
              <a:pPr>
                <a:defRPr/>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2" y="5505450"/>
            <a:ext cx="1447798" cy="971550"/>
          </a:xfrm>
          <a:prstGeom prst="rect">
            <a:avLst/>
          </a:prstGeom>
        </p:spPr>
      </p:pic>
    </p:spTree>
    <p:extLst>
      <p:ext uri="{BB962C8B-B14F-4D97-AF65-F5344CB8AC3E}">
        <p14:creationId xmlns:p14="http://schemas.microsoft.com/office/powerpoint/2010/main" val="209934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6"/>
          <p:cNvSpPr/>
          <p:nvPr userDrawn="1"/>
        </p:nvSpPr>
        <p:spPr>
          <a:xfrm>
            <a:off x="304800" y="6393321"/>
            <a:ext cx="2082621" cy="338554"/>
          </a:xfrm>
          <a:custGeom>
            <a:avLst/>
            <a:gdLst>
              <a:gd name="connsiteX0" fmla="*/ 0 w 2557110"/>
              <a:gd name="connsiteY0" fmla="*/ 0 h 400110"/>
              <a:gd name="connsiteX1" fmla="*/ 2557110 w 2557110"/>
              <a:gd name="connsiteY1" fmla="*/ 0 h 400110"/>
              <a:gd name="connsiteX2" fmla="*/ 2557110 w 2557110"/>
              <a:gd name="connsiteY2" fmla="*/ 400110 h 400110"/>
              <a:gd name="connsiteX3" fmla="*/ 0 w 2557110"/>
              <a:gd name="connsiteY3" fmla="*/ 400110 h 400110"/>
              <a:gd name="connsiteX4" fmla="*/ 0 w 2557110"/>
              <a:gd name="connsiteY4" fmla="*/ 0 h 400110"/>
              <a:gd name="connsiteX0" fmla="*/ 0 w 2557110"/>
              <a:gd name="connsiteY0" fmla="*/ 0 h 450123"/>
              <a:gd name="connsiteX1" fmla="*/ 2557110 w 2557110"/>
              <a:gd name="connsiteY1" fmla="*/ 0 h 450123"/>
              <a:gd name="connsiteX2" fmla="*/ 2557110 w 2557110"/>
              <a:gd name="connsiteY2" fmla="*/ 400110 h 450123"/>
              <a:gd name="connsiteX3" fmla="*/ 0 w 2557110"/>
              <a:gd name="connsiteY3" fmla="*/ 400110 h 450123"/>
              <a:gd name="connsiteX4" fmla="*/ 0 w 2557110"/>
              <a:gd name="connsiteY4" fmla="*/ 0 h 450123"/>
              <a:gd name="connsiteX0" fmla="*/ 0 w 2557110"/>
              <a:gd name="connsiteY0" fmla="*/ 0 h 550822"/>
              <a:gd name="connsiteX1" fmla="*/ 2557110 w 2557110"/>
              <a:gd name="connsiteY1" fmla="*/ 0 h 550822"/>
              <a:gd name="connsiteX2" fmla="*/ 2557110 w 2557110"/>
              <a:gd name="connsiteY2" fmla="*/ 400110 h 550822"/>
              <a:gd name="connsiteX3" fmla="*/ 1159874 w 2557110"/>
              <a:gd name="connsiteY3" fmla="*/ 550822 h 550822"/>
              <a:gd name="connsiteX4" fmla="*/ 0 w 2557110"/>
              <a:gd name="connsiteY4" fmla="*/ 400110 h 550822"/>
              <a:gd name="connsiteX5" fmla="*/ 0 w 2557110"/>
              <a:gd name="connsiteY5" fmla="*/ 0 h 550822"/>
              <a:gd name="connsiteX0" fmla="*/ 0 w 2557110"/>
              <a:gd name="connsiteY0" fmla="*/ 50013 h 600835"/>
              <a:gd name="connsiteX1" fmla="*/ 2557110 w 2557110"/>
              <a:gd name="connsiteY1" fmla="*/ 50013 h 600835"/>
              <a:gd name="connsiteX2" fmla="*/ 2557110 w 2557110"/>
              <a:gd name="connsiteY2" fmla="*/ 450123 h 600835"/>
              <a:gd name="connsiteX3" fmla="*/ 1159874 w 2557110"/>
              <a:gd name="connsiteY3" fmla="*/ 600835 h 600835"/>
              <a:gd name="connsiteX4" fmla="*/ 0 w 2557110"/>
              <a:gd name="connsiteY4" fmla="*/ 450123 h 600835"/>
              <a:gd name="connsiteX5" fmla="*/ 0 w 2557110"/>
              <a:gd name="connsiteY5" fmla="*/ 50013 h 600835"/>
              <a:gd name="connsiteX0" fmla="*/ 0 w 2557110"/>
              <a:gd name="connsiteY0" fmla="*/ 11548 h 562370"/>
              <a:gd name="connsiteX1" fmla="*/ 1952240 w 2557110"/>
              <a:gd name="connsiteY1" fmla="*/ 230330 h 562370"/>
              <a:gd name="connsiteX2" fmla="*/ 2557110 w 2557110"/>
              <a:gd name="connsiteY2" fmla="*/ 11548 h 562370"/>
              <a:gd name="connsiteX3" fmla="*/ 2557110 w 2557110"/>
              <a:gd name="connsiteY3" fmla="*/ 411658 h 562370"/>
              <a:gd name="connsiteX4" fmla="*/ 1159874 w 2557110"/>
              <a:gd name="connsiteY4" fmla="*/ 562370 h 562370"/>
              <a:gd name="connsiteX5" fmla="*/ 0 w 2557110"/>
              <a:gd name="connsiteY5" fmla="*/ 411658 h 562370"/>
              <a:gd name="connsiteX6" fmla="*/ 0 w 2557110"/>
              <a:gd name="connsiteY6" fmla="*/ 11548 h 562370"/>
              <a:gd name="connsiteX0" fmla="*/ 0 w 2557110"/>
              <a:gd name="connsiteY0" fmla="*/ 11965 h 562787"/>
              <a:gd name="connsiteX1" fmla="*/ 773145 w 2557110"/>
              <a:gd name="connsiteY1" fmla="*/ 326998 h 562787"/>
              <a:gd name="connsiteX2" fmla="*/ 1952240 w 2557110"/>
              <a:gd name="connsiteY2" fmla="*/ 230747 h 562787"/>
              <a:gd name="connsiteX3" fmla="*/ 2557110 w 2557110"/>
              <a:gd name="connsiteY3" fmla="*/ 11965 h 562787"/>
              <a:gd name="connsiteX4" fmla="*/ 2557110 w 2557110"/>
              <a:gd name="connsiteY4" fmla="*/ 412075 h 562787"/>
              <a:gd name="connsiteX5" fmla="*/ 1159874 w 2557110"/>
              <a:gd name="connsiteY5" fmla="*/ 562787 h 562787"/>
              <a:gd name="connsiteX6" fmla="*/ 0 w 2557110"/>
              <a:gd name="connsiteY6" fmla="*/ 412075 h 562787"/>
              <a:gd name="connsiteX7" fmla="*/ 0 w 2557110"/>
              <a:gd name="connsiteY7" fmla="*/ 11965 h 562787"/>
              <a:gd name="connsiteX0" fmla="*/ 0 w 2557110"/>
              <a:gd name="connsiteY0" fmla="*/ 11965 h 562787"/>
              <a:gd name="connsiteX1" fmla="*/ 147503 w 2557110"/>
              <a:gd name="connsiteY1" fmla="*/ 182620 h 562787"/>
              <a:gd name="connsiteX2" fmla="*/ 773145 w 2557110"/>
              <a:gd name="connsiteY2" fmla="*/ 326998 h 562787"/>
              <a:gd name="connsiteX3" fmla="*/ 1952240 w 2557110"/>
              <a:gd name="connsiteY3" fmla="*/ 230747 h 562787"/>
              <a:gd name="connsiteX4" fmla="*/ 2557110 w 2557110"/>
              <a:gd name="connsiteY4" fmla="*/ 11965 h 562787"/>
              <a:gd name="connsiteX5" fmla="*/ 2557110 w 2557110"/>
              <a:gd name="connsiteY5" fmla="*/ 412075 h 562787"/>
              <a:gd name="connsiteX6" fmla="*/ 1159874 w 2557110"/>
              <a:gd name="connsiteY6" fmla="*/ 562787 h 562787"/>
              <a:gd name="connsiteX7" fmla="*/ 0 w 2557110"/>
              <a:gd name="connsiteY7" fmla="*/ 412075 h 562787"/>
              <a:gd name="connsiteX8" fmla="*/ 0 w 2557110"/>
              <a:gd name="connsiteY8" fmla="*/ 11965 h 5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110" h="562787">
                <a:moveTo>
                  <a:pt x="0" y="11965"/>
                </a:moveTo>
                <a:cubicBezTo>
                  <a:pt x="34610" y="-40314"/>
                  <a:pt x="18646" y="130115"/>
                  <a:pt x="147503" y="182620"/>
                </a:cubicBezTo>
                <a:cubicBezTo>
                  <a:pt x="276360" y="235125"/>
                  <a:pt x="482382" y="304940"/>
                  <a:pt x="773145" y="326998"/>
                </a:cubicBezTo>
                <a:cubicBezTo>
                  <a:pt x="1063908" y="349056"/>
                  <a:pt x="1676970" y="243147"/>
                  <a:pt x="1952240" y="230747"/>
                </a:cubicBezTo>
                <a:cubicBezTo>
                  <a:pt x="2227510" y="218347"/>
                  <a:pt x="2452288" y="-60367"/>
                  <a:pt x="2557110" y="11965"/>
                </a:cubicBezTo>
                <a:lnTo>
                  <a:pt x="2557110" y="412075"/>
                </a:lnTo>
                <a:cubicBezTo>
                  <a:pt x="2324237" y="488045"/>
                  <a:pt x="1586059" y="562787"/>
                  <a:pt x="1159874" y="562787"/>
                </a:cubicBezTo>
                <a:cubicBezTo>
                  <a:pt x="733689" y="562787"/>
                  <a:pt x="193312" y="488045"/>
                  <a:pt x="0" y="412075"/>
                </a:cubicBezTo>
                <a:lnTo>
                  <a:pt x="0" y="11965"/>
                </a:lnTo>
                <a:close/>
              </a:path>
            </a:pathLst>
          </a:custGeom>
          <a:noFill/>
        </p:spPr>
        <p:txBody>
          <a:bodyPr wrap="none">
            <a:spAutoFit/>
            <a:scene3d>
              <a:camera prst="orthographicFront"/>
              <a:lightRig rig="threePt" dir="t"/>
            </a:scene3d>
            <a:sp3d/>
          </a:bodyPr>
          <a:lstStyle/>
          <a:p>
            <a:pPr algn="ctr">
              <a:defRPr/>
            </a:pPr>
            <a:r>
              <a:rPr lang="en-US" sz="1600" dirty="0">
                <a:ln w="0"/>
                <a:effectLst>
                  <a:outerShdw blurRad="38100" dist="19050" dir="2700000" algn="tl" rotWithShape="0">
                    <a:schemeClr val="dk1">
                      <a:alpha val="40000"/>
                    </a:schemeClr>
                  </a:outerShdw>
                </a:effectLst>
                <a:latin typeface="Comic Sans MS" panose="030F0702030302020204" pitchFamily="66" charset="0"/>
              </a:rPr>
              <a:t>gisadvisor.com, LLC.</a:t>
            </a:r>
          </a:p>
        </p:txBody>
      </p:sp>
      <p:sp>
        <p:nvSpPr>
          <p:cNvPr id="2" name="Title 1"/>
          <p:cNvSpPr>
            <a:spLocks noGrp="1"/>
          </p:cNvSpPr>
          <p:nvPr>
            <p:ph type="title"/>
          </p:nvPr>
        </p:nvSpPr>
        <p:spPr>
          <a:xfrm>
            <a:off x="1154958" y="2861736"/>
            <a:ext cx="8825657" cy="1915647"/>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6" y="4777381"/>
            <a:ext cx="8825659" cy="860400"/>
          </a:xfrm>
        </p:spPr>
        <p:txBody>
          <a:bodyPr/>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6" name="Date Placeholder 3"/>
          <p:cNvSpPr>
            <a:spLocks noGrp="1"/>
          </p:cNvSpPr>
          <p:nvPr>
            <p:ph type="dt" sz="half" idx="10"/>
          </p:nvPr>
        </p:nvSpPr>
        <p:spPr/>
        <p:txBody>
          <a:bodyPr/>
          <a:lstStyle>
            <a:lvl1pPr>
              <a:defRPr/>
            </a:lvl1pPr>
          </a:lstStyle>
          <a:p>
            <a:pPr>
              <a:defRPr/>
            </a:pPr>
            <a:fld id="{8564C4B8-6B2C-40B7-B0F6-05C035DE979C}" type="datetimeFigureOut">
              <a:rPr lang="en-US"/>
              <a:pPr>
                <a:defRPr/>
              </a:pPr>
              <a:t>10/26/2019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609EB17-72EB-4F36-BF12-3C97C35FCAD7}" type="slidenum">
              <a:rPr lang="en-US"/>
              <a:pPr>
                <a:defRPr/>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2" y="5505450"/>
            <a:ext cx="1447798" cy="971550"/>
          </a:xfrm>
          <a:prstGeom prst="rect">
            <a:avLst/>
          </a:prstGeom>
        </p:spPr>
      </p:pic>
    </p:spTree>
    <p:extLst>
      <p:ext uri="{BB962C8B-B14F-4D97-AF65-F5344CB8AC3E}">
        <p14:creationId xmlns:p14="http://schemas.microsoft.com/office/powerpoint/2010/main" val="138343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5" y="2056093"/>
            <a:ext cx="4396341"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B775ECF-8262-48FA-B0BD-6340E447DD58}" type="datetimeFigureOut">
              <a:rPr lang="en-US"/>
              <a:pPr>
                <a:defRPr/>
              </a:pPr>
              <a:t>10/26/2019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732A47-04F9-44AE-8F58-20282D6927C5}" type="slidenum">
              <a:rPr lang="en-US"/>
              <a:pPr>
                <a:defRPr/>
              </a:pPr>
              <a:t>‹#›</a:t>
            </a:fld>
            <a:endParaRPr lang="en-US"/>
          </a:p>
        </p:txBody>
      </p:sp>
    </p:spTree>
    <p:extLst>
      <p:ext uri="{BB962C8B-B14F-4D97-AF65-F5344CB8AC3E}">
        <p14:creationId xmlns:p14="http://schemas.microsoft.com/office/powerpoint/2010/main" val="428998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7" y="1905000"/>
            <a:ext cx="4396339"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654497"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D36A893-3D6F-49EB-8DAE-CD6F3F243006}" type="datetimeFigureOut">
              <a:rPr lang="en-US"/>
              <a:pPr>
                <a:defRPr/>
              </a:pPr>
              <a:t>10/26/2019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9F4B133-E7E6-4E8C-B27E-C1DB0574D725}" type="slidenum">
              <a:rPr lang="en-US"/>
              <a:pPr>
                <a:defRPr/>
              </a:pPr>
              <a:t>‹#›</a:t>
            </a:fld>
            <a:endParaRPr lang="en-US"/>
          </a:p>
        </p:txBody>
      </p:sp>
    </p:spTree>
    <p:extLst>
      <p:ext uri="{BB962C8B-B14F-4D97-AF65-F5344CB8AC3E}">
        <p14:creationId xmlns:p14="http://schemas.microsoft.com/office/powerpoint/2010/main" val="7993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76C81F2-36EA-4189-A501-C85A79C09468}" type="datetimeFigureOut">
              <a:rPr lang="en-US"/>
              <a:pPr>
                <a:defRPr/>
              </a:pPr>
              <a:t>10/26/2019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8B9E585-DE7D-4D30-8A8D-617AF1D474C7}" type="slidenum">
              <a:rPr lang="en-US"/>
              <a:pPr>
                <a:defRPr/>
              </a:pPr>
              <a:t>‹#›</a:t>
            </a:fld>
            <a:endParaRPr lang="en-US"/>
          </a:p>
        </p:txBody>
      </p:sp>
    </p:spTree>
    <p:extLst>
      <p:ext uri="{BB962C8B-B14F-4D97-AF65-F5344CB8AC3E}">
        <p14:creationId xmlns:p14="http://schemas.microsoft.com/office/powerpoint/2010/main" val="226343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B3F48D-7336-4A09-907F-0C367159D928}" type="datetimeFigureOut">
              <a:rPr lang="en-US"/>
              <a:pPr>
                <a:defRPr/>
              </a:pPr>
              <a:t>10/26/2019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D74B1B8-646E-437B-BBE7-682722A2EC8A}" type="slidenum">
              <a:rPr lang="en-US"/>
              <a:pPr>
                <a:defRPr/>
              </a:pPr>
              <a:t>‹#›</a:t>
            </a:fld>
            <a:endParaRPr lang="en-US"/>
          </a:p>
        </p:txBody>
      </p:sp>
    </p:spTree>
    <p:extLst>
      <p:ext uri="{BB962C8B-B14F-4D97-AF65-F5344CB8AC3E}">
        <p14:creationId xmlns:p14="http://schemas.microsoft.com/office/powerpoint/2010/main" val="169883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4"/>
            <a:ext cx="3401063"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330B9733-BB11-46FD-B53D-8BA278D72144}" type="datetimeFigureOut">
              <a:rPr lang="en-US"/>
              <a:pPr>
                <a:defRPr/>
              </a:pPr>
              <a:t>10/26/2019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60F9D70-D831-427C-AF83-ED6AA9BBC75A}" type="slidenum">
              <a:rPr lang="en-US"/>
              <a:pPr>
                <a:defRPr/>
              </a:pPr>
              <a:t>‹#›</a:t>
            </a:fld>
            <a:endParaRPr lang="en-US"/>
          </a:p>
        </p:txBody>
      </p:sp>
    </p:spTree>
    <p:extLst>
      <p:ext uri="{BB962C8B-B14F-4D97-AF65-F5344CB8AC3E}">
        <p14:creationId xmlns:p14="http://schemas.microsoft.com/office/powerpoint/2010/main" val="80044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2"/>
            <a:ext cx="5092907" cy="1574808"/>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4956" y="3657600"/>
            <a:ext cx="5084979"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1FD37003-DD26-4A29-9A23-5DB1E6325DD0}" type="datetimeFigureOut">
              <a:rPr lang="en-US"/>
              <a:pPr>
                <a:defRPr/>
              </a:pPr>
              <a:t>10/26/2019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4ACB38-34BE-49B8-9687-A443CF0C2551}" type="slidenum">
              <a:rPr lang="en-US"/>
              <a:pPr>
                <a:defRPr/>
              </a:pPr>
              <a:t>‹#›</a:t>
            </a:fld>
            <a:endParaRPr lang="en-US"/>
          </a:p>
        </p:txBody>
      </p:sp>
    </p:spTree>
    <p:extLst>
      <p:ext uri="{BB962C8B-B14F-4D97-AF65-F5344CB8AC3E}">
        <p14:creationId xmlns:p14="http://schemas.microsoft.com/office/powerpoint/2010/main" val="304703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2">
            <a:extLst>
              <a:ext uri="{28A0092B-C50C-407E-A947-70E740481C1C}">
                <a14:useLocalDpi xmlns:a14="http://schemas.microsoft.com/office/drawing/2010/main" val="0"/>
              </a:ext>
            </a:extLst>
          </a:blip>
          <a:srcRect l="3613"/>
          <a:stretch>
            <a:fillRect/>
          </a:stretch>
        </p:blipFill>
        <p:spPr bwMode="auto">
          <a:xfrm>
            <a:off x="2" y="2670178"/>
            <a:ext cx="4036484"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3">
            <a:extLst>
              <a:ext uri="{28A0092B-C50C-407E-A947-70E740481C1C}">
                <a14:useLocalDpi xmlns:a14="http://schemas.microsoft.com/office/drawing/2010/main" val="0"/>
              </a:ext>
            </a:extLst>
          </a:blip>
          <a:srcRect l="35640"/>
          <a:stretch>
            <a:fillRect/>
          </a:stretch>
        </p:blipFill>
        <p:spPr bwMode="auto">
          <a:xfrm>
            <a:off x="2" y="2892428"/>
            <a:ext cx="1521884"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4">
            <a:extLst>
              <a:ext uri="{28A0092B-C50C-407E-A947-70E740481C1C}">
                <a14:useLocalDpi xmlns:a14="http://schemas.microsoft.com/office/drawing/2010/main" val="0"/>
              </a:ext>
            </a:extLst>
          </a:blip>
          <a:srcRect t="28813"/>
          <a:stretch>
            <a:fillRect/>
          </a:stretch>
        </p:blipFill>
        <p:spPr bwMode="auto">
          <a:xfrm>
            <a:off x="7998886" y="3"/>
            <a:ext cx="160443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5">
            <a:extLst>
              <a:ext uri="{28A0092B-C50C-407E-A947-70E740481C1C}">
                <a14:useLocalDpi xmlns:a14="http://schemas.microsoft.com/office/drawing/2010/main" val="0"/>
              </a:ext>
            </a:extLst>
          </a:blip>
          <a:srcRect b="23320"/>
          <a:stretch>
            <a:fillRect/>
          </a:stretch>
        </p:blipFill>
        <p:spPr bwMode="auto">
          <a:xfrm>
            <a:off x="8606368" y="6096000"/>
            <a:ext cx="992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0437284"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p:cNvSpPr>
            <a:spLocks noGrp="1"/>
          </p:cNvSpPr>
          <p:nvPr>
            <p:ph type="title"/>
          </p:nvPr>
        </p:nvSpPr>
        <p:spPr bwMode="auto">
          <a:xfrm>
            <a:off x="645584" y="452441"/>
            <a:ext cx="9404349"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5" name="Text Placeholder 2"/>
          <p:cNvSpPr>
            <a:spLocks noGrp="1"/>
          </p:cNvSpPr>
          <p:nvPr>
            <p:ph type="body" idx="1"/>
          </p:nvPr>
        </p:nvSpPr>
        <p:spPr bwMode="auto">
          <a:xfrm>
            <a:off x="721784" y="2171703"/>
            <a:ext cx="8947149"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5400000">
            <a:off x="10155767" y="1790700"/>
            <a:ext cx="990600" cy="304800"/>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pPr>
              <a:defRPr/>
            </a:pPr>
            <a:fld id="{E4F83D14-59B4-4158-8B7B-7455A5E6DC11}" type="datetimeFigureOut">
              <a:rPr lang="en-US"/>
              <a:pPr>
                <a:defRPr/>
              </a:pPr>
              <a:t>10/26/2019</a:t>
            </a:fld>
            <a:endParaRPr lang="en-US"/>
          </a:p>
        </p:txBody>
      </p:sp>
      <p:sp>
        <p:nvSpPr>
          <p:cNvPr id="5" name="Footer Placeholder 4"/>
          <p:cNvSpPr>
            <a:spLocks noGrp="1"/>
          </p:cNvSpPr>
          <p:nvPr>
            <p:ph type="ftr" sz="quarter" idx="3"/>
          </p:nvPr>
        </p:nvSpPr>
        <p:spPr>
          <a:xfrm rot="5400000">
            <a:off x="8952179" y="3225007"/>
            <a:ext cx="3859213" cy="304800"/>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0352617" y="295275"/>
            <a:ext cx="838200" cy="768350"/>
          </a:xfrm>
          <a:prstGeom prst="rect">
            <a:avLst/>
          </a:prstGeom>
        </p:spPr>
        <p:txBody>
          <a:bodyPr vert="horz" lIns="91440" tIns="45720" rIns="91440" bIns="45720" rtlCol="0" anchor="b"/>
          <a:lstStyle>
            <a:lvl1pPr algn="ctr">
              <a:defRPr sz="2100" b="0" i="0">
                <a:solidFill>
                  <a:schemeClr val="tx1">
                    <a:tint val="75000"/>
                  </a:schemeClr>
                </a:solidFill>
              </a:defRPr>
            </a:lvl1pPr>
          </a:lstStyle>
          <a:p>
            <a:pPr>
              <a:defRPr/>
            </a:pPr>
            <a:fld id="{4B424DC5-5494-493E-9CBD-BE8195E995E2}" type="slidenum">
              <a:rPr lang="en-US"/>
              <a:pPr>
                <a:defRPr/>
              </a:pPr>
              <a:t>‹#›</a:t>
            </a:fld>
            <a:endParaRPr lang="en-US"/>
          </a:p>
        </p:txBody>
      </p:sp>
    </p:spTree>
    <p:extLst>
      <p:ext uri="{BB962C8B-B14F-4D97-AF65-F5344CB8AC3E}">
        <p14:creationId xmlns:p14="http://schemas.microsoft.com/office/powerpoint/2010/main" val="129303352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342900" rtl="0" eaLnBrk="0" fontAlgn="base" hangingPunct="0">
        <a:spcBef>
          <a:spcPct val="0"/>
        </a:spcBef>
        <a:spcAft>
          <a:spcPct val="0"/>
        </a:spcAft>
        <a:defRPr sz="4200" b="1" kern="1200">
          <a:solidFill>
            <a:schemeClr val="tx2"/>
          </a:solidFill>
          <a:latin typeface="Franklin Gothic Demi" panose="020B0703020102020204" pitchFamily="34" charset="0"/>
          <a:ea typeface="+mj-ea"/>
          <a:cs typeface="+mj-cs"/>
        </a:defRPr>
      </a:lvl1pPr>
      <a:lvl2pPr algn="l" defTabSz="342900" rtl="0" eaLnBrk="0" fontAlgn="base" hangingPunct="0">
        <a:spcBef>
          <a:spcPct val="0"/>
        </a:spcBef>
        <a:spcAft>
          <a:spcPct val="0"/>
        </a:spcAft>
        <a:defRPr sz="4200" b="1">
          <a:solidFill>
            <a:schemeClr val="tx2"/>
          </a:solidFill>
          <a:latin typeface="Franklin Gothic Demi" panose="020B0703020102020204" pitchFamily="34" charset="0"/>
        </a:defRPr>
      </a:lvl2pPr>
      <a:lvl3pPr algn="l" defTabSz="342900" rtl="0" eaLnBrk="0" fontAlgn="base" hangingPunct="0">
        <a:spcBef>
          <a:spcPct val="0"/>
        </a:spcBef>
        <a:spcAft>
          <a:spcPct val="0"/>
        </a:spcAft>
        <a:defRPr sz="4200" b="1">
          <a:solidFill>
            <a:schemeClr val="tx2"/>
          </a:solidFill>
          <a:latin typeface="Franklin Gothic Demi" panose="020B0703020102020204" pitchFamily="34" charset="0"/>
        </a:defRPr>
      </a:lvl3pPr>
      <a:lvl4pPr algn="l" defTabSz="342900" rtl="0" eaLnBrk="0" fontAlgn="base" hangingPunct="0">
        <a:spcBef>
          <a:spcPct val="0"/>
        </a:spcBef>
        <a:spcAft>
          <a:spcPct val="0"/>
        </a:spcAft>
        <a:defRPr sz="4200" b="1">
          <a:solidFill>
            <a:schemeClr val="tx2"/>
          </a:solidFill>
          <a:latin typeface="Franklin Gothic Demi" panose="020B0703020102020204" pitchFamily="34" charset="0"/>
        </a:defRPr>
      </a:lvl4pPr>
      <a:lvl5pPr algn="l" defTabSz="342900" rtl="0" eaLnBrk="0" fontAlgn="base" hangingPunct="0">
        <a:spcBef>
          <a:spcPct val="0"/>
        </a:spcBef>
        <a:spcAft>
          <a:spcPct val="0"/>
        </a:spcAft>
        <a:defRPr sz="4200" b="1">
          <a:solidFill>
            <a:schemeClr val="tx2"/>
          </a:solidFill>
          <a:latin typeface="Franklin Gothic Demi" panose="020B07030201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0" fontAlgn="base" hangingPunct="0">
        <a:spcBef>
          <a:spcPts val="750"/>
        </a:spcBef>
        <a:spcAft>
          <a:spcPct val="0"/>
        </a:spcAft>
        <a:buClr>
          <a:srgbClr val="8AD0D6"/>
        </a:buClr>
        <a:buSzPct val="80000"/>
        <a:buFont typeface="Wingdings 3" panose="05040102010807070707" pitchFamily="18" charset="2"/>
        <a:buChar char=""/>
        <a:defRPr sz="2700" b="1" kern="1200">
          <a:solidFill>
            <a:schemeClr val="tx1"/>
          </a:solidFill>
          <a:latin typeface="+mj-lt"/>
          <a:ea typeface="+mj-ea"/>
          <a:cs typeface="+mj-cs"/>
        </a:defRPr>
      </a:lvl1pPr>
      <a:lvl2pPr marL="557213" indent="-214313" algn="l" defTabSz="342900" rtl="0" eaLnBrk="0" fontAlgn="base" hangingPunct="0">
        <a:spcBef>
          <a:spcPts val="750"/>
        </a:spcBef>
        <a:spcAft>
          <a:spcPct val="0"/>
        </a:spcAft>
        <a:buClr>
          <a:srgbClr val="8AD0D6"/>
        </a:buClr>
        <a:buSzPct val="80000"/>
        <a:buFont typeface="Wingdings 3" panose="05040102010807070707" pitchFamily="18" charset="2"/>
        <a:buChar char=""/>
        <a:defRPr sz="2700" kern="1200">
          <a:solidFill>
            <a:schemeClr val="tx1"/>
          </a:solidFill>
          <a:latin typeface="+mj-lt"/>
          <a:ea typeface="+mj-ea"/>
          <a:cs typeface="+mj-cs"/>
        </a:defRPr>
      </a:lvl2pPr>
      <a:lvl3pPr marL="857250" indent="-171450" algn="l" defTabSz="342900" rtl="0" eaLnBrk="0" fontAlgn="base" hangingPunct="0">
        <a:spcBef>
          <a:spcPts val="750"/>
        </a:spcBef>
        <a:spcAft>
          <a:spcPct val="0"/>
        </a:spcAft>
        <a:buClr>
          <a:srgbClr val="8AD0D6"/>
        </a:buClr>
        <a:buSzPct val="80000"/>
        <a:buFont typeface="Wingdings 3" panose="05040102010807070707" pitchFamily="18" charset="2"/>
        <a:buChar char=""/>
        <a:defRPr sz="2700" kern="1200">
          <a:solidFill>
            <a:schemeClr val="tx1"/>
          </a:solidFill>
          <a:latin typeface="+mj-lt"/>
          <a:ea typeface="+mj-ea"/>
          <a:cs typeface="+mj-cs"/>
        </a:defRPr>
      </a:lvl3pPr>
      <a:lvl4pPr marL="1200150" indent="-171450" algn="l" defTabSz="342900" rtl="0" eaLnBrk="0" fontAlgn="base" hangingPunct="0">
        <a:spcBef>
          <a:spcPts val="750"/>
        </a:spcBef>
        <a:spcAft>
          <a:spcPct val="0"/>
        </a:spcAft>
        <a:buClr>
          <a:srgbClr val="8AD0D6"/>
        </a:buClr>
        <a:buSzPct val="80000"/>
        <a:buFont typeface="Wingdings 3" panose="05040102010807070707" pitchFamily="18" charset="2"/>
        <a:buChar char=""/>
        <a:defRPr sz="2700" kern="1200">
          <a:solidFill>
            <a:schemeClr val="tx1"/>
          </a:solidFill>
          <a:latin typeface="+mj-lt"/>
          <a:ea typeface="+mj-ea"/>
          <a:cs typeface="+mj-cs"/>
        </a:defRPr>
      </a:lvl4pPr>
      <a:lvl5pPr marL="1543050" indent="-171450" algn="l" defTabSz="342900" rtl="0" eaLnBrk="0" fontAlgn="base" hangingPunct="0">
        <a:spcBef>
          <a:spcPts val="750"/>
        </a:spcBef>
        <a:spcAft>
          <a:spcPct val="0"/>
        </a:spcAft>
        <a:buClr>
          <a:srgbClr val="8AD0D6"/>
        </a:buClr>
        <a:buSzPct val="80000"/>
        <a:buFont typeface="Wingdings 3" panose="05040102010807070707" pitchFamily="18" charset="2"/>
        <a:buChar char=""/>
        <a:defRPr sz="270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rin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tutorialspoint.com/python/list_sort.htm" TargetMode="External"/><Relationship Id="rId4" Type="http://schemas.openxmlformats.org/officeDocument/2006/relationships/hyperlink" Target="https://www.tutorialspoint.com/python/python_numbers.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2/py-mod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qgis.org/testing/en/docs/user_manual/processing/consol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2.7/tutorial/controlflow.html" TargetMode="External"/><Relationship Id="rId2" Type="http://schemas.openxmlformats.org/officeDocument/2006/relationships/hyperlink" Target="https://docs.python.org/3/tutorial/introductio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96686" y="2162723"/>
            <a:ext cx="9494841" cy="1470025"/>
          </a:xfrm>
        </p:spPr>
        <p:txBody>
          <a:bodyPr>
            <a:normAutofit fontScale="90000"/>
          </a:bodyPr>
          <a:lstStyle/>
          <a:p>
            <a:pPr eaLnBrk="1" hangingPunct="1"/>
            <a:r>
              <a:rPr lang="en-US" altLang="en-US" sz="6000" b="1" dirty="0" smtClean="0">
                <a:solidFill>
                  <a:schemeClr val="tx1"/>
                </a:solidFill>
              </a:rPr>
              <a:t>Learning the FOSS4g Stack: Python for Geospatial</a:t>
            </a:r>
            <a:br>
              <a:rPr lang="en-US" altLang="en-US" sz="6000" b="1" dirty="0" smtClean="0">
                <a:solidFill>
                  <a:schemeClr val="tx1"/>
                </a:solidFill>
              </a:rPr>
            </a:br>
            <a:endParaRPr lang="en-US" altLang="en-US" sz="6000" b="1" dirty="0" smtClean="0">
              <a:solidFill>
                <a:schemeClr val="tx1"/>
              </a:solidFill>
              <a:cs typeface="Tahoma" panose="020B0604030504040204" pitchFamily="34" charset="0"/>
            </a:endParaRPr>
          </a:p>
        </p:txBody>
      </p:sp>
    </p:spTree>
    <p:extLst>
      <p:ext uri="{BB962C8B-B14F-4D97-AF65-F5344CB8AC3E}">
        <p14:creationId xmlns:p14="http://schemas.microsoft.com/office/powerpoint/2010/main" val="425026773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Language</a:t>
            </a:r>
            <a:endParaRPr lang="en-US" dirty="0"/>
          </a:p>
        </p:txBody>
      </p:sp>
      <p:sp>
        <p:nvSpPr>
          <p:cNvPr id="3" name="Content Placeholder 2"/>
          <p:cNvSpPr>
            <a:spLocks noGrp="1"/>
          </p:cNvSpPr>
          <p:nvPr>
            <p:ph idx="1"/>
          </p:nvPr>
        </p:nvSpPr>
        <p:spPr/>
        <p:txBody>
          <a:bodyPr/>
          <a:lstStyle/>
          <a:p>
            <a:r>
              <a:rPr lang="en-US" b="1" dirty="0" smtClean="0"/>
              <a:t>Python as a calculator</a:t>
            </a:r>
          </a:p>
          <a:p>
            <a:r>
              <a:rPr lang="en-US" b="1" dirty="0" smtClean="0"/>
              <a:t>Variables</a:t>
            </a:r>
          </a:p>
          <a:p>
            <a:r>
              <a:rPr lang="en-US" b="1" dirty="0" smtClean="0"/>
              <a:t>Structures</a:t>
            </a:r>
          </a:p>
          <a:p>
            <a:r>
              <a:rPr lang="en-US" b="1" dirty="0" smtClean="0"/>
              <a:t>Statements</a:t>
            </a:r>
          </a:p>
          <a:p>
            <a:r>
              <a:rPr lang="en-US" b="1" dirty="0" smtClean="0"/>
              <a:t>Expressions</a:t>
            </a:r>
          </a:p>
          <a:p>
            <a:r>
              <a:rPr lang="en-US" b="1" dirty="0" smtClean="0"/>
              <a:t>Methods and Functions</a:t>
            </a:r>
          </a:p>
          <a:p>
            <a:endParaRPr lang="en-US" b="1" dirty="0"/>
          </a:p>
        </p:txBody>
      </p:sp>
    </p:spTree>
    <p:extLst>
      <p:ext uri="{BB962C8B-B14F-4D97-AF65-F5344CB8AC3E}">
        <p14:creationId xmlns:p14="http://schemas.microsoft.com/office/powerpoint/2010/main" val="143513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with IDLE</a:t>
            </a:r>
            <a:endParaRPr lang="en-US" dirty="0"/>
          </a:p>
        </p:txBody>
      </p:sp>
      <p:sp>
        <p:nvSpPr>
          <p:cNvPr id="3" name="Content Placeholder 2"/>
          <p:cNvSpPr>
            <a:spLocks noGrp="1"/>
          </p:cNvSpPr>
          <p:nvPr>
            <p:ph idx="1"/>
          </p:nvPr>
        </p:nvSpPr>
        <p:spPr/>
        <p:txBody>
          <a:bodyPr/>
          <a:lstStyle/>
          <a:p>
            <a:r>
              <a:rPr lang="en-US" dirty="0" smtClean="0"/>
              <a:t>Working with the shell</a:t>
            </a:r>
          </a:p>
          <a:p>
            <a:r>
              <a:rPr lang="en-US" dirty="0" smtClean="0"/>
              <a:t>Working with files</a:t>
            </a:r>
            <a:endParaRPr lang="en-US" dirty="0"/>
          </a:p>
        </p:txBody>
      </p:sp>
      <p:pic>
        <p:nvPicPr>
          <p:cNvPr id="4" name="Picture 3"/>
          <p:cNvPicPr>
            <a:picLocks noChangeAspect="1"/>
          </p:cNvPicPr>
          <p:nvPr/>
        </p:nvPicPr>
        <p:blipFill>
          <a:blip r:embed="rId2"/>
          <a:stretch>
            <a:fillRect/>
          </a:stretch>
        </p:blipFill>
        <p:spPr>
          <a:xfrm>
            <a:off x="6564086" y="2125273"/>
            <a:ext cx="3490913" cy="3475817"/>
          </a:xfrm>
          <a:prstGeom prst="rect">
            <a:avLst/>
          </a:prstGeom>
        </p:spPr>
      </p:pic>
    </p:spTree>
    <p:extLst>
      <p:ext uri="{BB962C8B-B14F-4D97-AF65-F5344CB8AC3E}">
        <p14:creationId xmlns:p14="http://schemas.microsoft.com/office/powerpoint/2010/main" val="611937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as a calculator</a:t>
            </a:r>
            <a:endParaRPr lang="en-US" dirty="0"/>
          </a:p>
        </p:txBody>
      </p:sp>
      <p:sp>
        <p:nvSpPr>
          <p:cNvPr id="3" name="Content Placeholder 2"/>
          <p:cNvSpPr>
            <a:spLocks noGrp="1"/>
          </p:cNvSpPr>
          <p:nvPr>
            <p:ph idx="1"/>
          </p:nvPr>
        </p:nvSpPr>
        <p:spPr>
          <a:xfrm>
            <a:off x="2514600" y="1600201"/>
            <a:ext cx="4521200" cy="4525963"/>
          </a:xfrm>
        </p:spPr>
        <p:txBody>
          <a:bodyPr/>
          <a:lstStyle/>
          <a:p>
            <a:r>
              <a:rPr lang="en-US" b="1" dirty="0" smtClean="0"/>
              <a:t>Just enter some numbers</a:t>
            </a:r>
            <a:endParaRPr lang="en-US" b="1" dirty="0"/>
          </a:p>
        </p:txBody>
      </p:sp>
      <p:pic>
        <p:nvPicPr>
          <p:cNvPr id="4" name="Picture 3"/>
          <p:cNvPicPr>
            <a:picLocks noChangeAspect="1"/>
          </p:cNvPicPr>
          <p:nvPr/>
        </p:nvPicPr>
        <p:blipFill rotWithShape="1">
          <a:blip r:embed="rId3"/>
          <a:srcRect r="51791" b="58823"/>
          <a:stretch/>
        </p:blipFill>
        <p:spPr>
          <a:xfrm>
            <a:off x="4949589" y="2549571"/>
            <a:ext cx="5430838" cy="2609282"/>
          </a:xfrm>
          <a:prstGeom prst="rect">
            <a:avLst/>
          </a:prstGeom>
        </p:spPr>
      </p:pic>
    </p:spTree>
    <p:extLst>
      <p:ext uri="{BB962C8B-B14F-4D97-AF65-F5344CB8AC3E}">
        <p14:creationId xmlns:p14="http://schemas.microsoft.com/office/powerpoint/2010/main" val="3267905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92750"/>
            <a:ext cx="9636034" cy="1143000"/>
          </a:xfrm>
        </p:spPr>
        <p:txBody>
          <a:bodyPr/>
          <a:lstStyle/>
          <a:p>
            <a:r>
              <a:rPr lang="en-US" dirty="0" smtClean="0"/>
              <a:t>Variables and Data Types</a:t>
            </a:r>
            <a:endParaRPr lang="en-US" dirty="0"/>
          </a:p>
        </p:txBody>
      </p:sp>
      <p:sp>
        <p:nvSpPr>
          <p:cNvPr id="3" name="Content Placeholder 2"/>
          <p:cNvSpPr>
            <a:spLocks noGrp="1"/>
          </p:cNvSpPr>
          <p:nvPr>
            <p:ph idx="1"/>
          </p:nvPr>
        </p:nvSpPr>
        <p:spPr>
          <a:xfrm>
            <a:off x="574766" y="1136169"/>
            <a:ext cx="9636034" cy="4525963"/>
          </a:xfrm>
        </p:spPr>
        <p:txBody>
          <a:bodyPr/>
          <a:lstStyle/>
          <a:p>
            <a:pPr algn="just"/>
            <a:r>
              <a:rPr lang="en-US" sz="2400" b="1" dirty="0"/>
              <a:t>A variable is a name for a value.  The computer stores the value in memory.  Depending upon what the variable type is, certain operations can be done with the variable.  </a:t>
            </a:r>
          </a:p>
          <a:p>
            <a:pPr algn="just"/>
            <a:r>
              <a:rPr lang="en-US" sz="2400" b="1" dirty="0"/>
              <a:t>Some variable types include:</a:t>
            </a:r>
          </a:p>
          <a:p>
            <a:pPr lvl="1" algn="just"/>
            <a:r>
              <a:rPr lang="en-US" sz="2000" b="1" dirty="0"/>
              <a:t>Strings</a:t>
            </a:r>
          </a:p>
          <a:p>
            <a:pPr lvl="1" algn="just"/>
            <a:r>
              <a:rPr lang="en-US" sz="2000" b="1" dirty="0"/>
              <a:t>Numbers</a:t>
            </a:r>
          </a:p>
          <a:p>
            <a:pPr lvl="2" algn="just"/>
            <a:r>
              <a:rPr lang="en-US" sz="1600" b="1" dirty="0"/>
              <a:t>Integer</a:t>
            </a:r>
          </a:p>
          <a:p>
            <a:pPr lvl="2" algn="just"/>
            <a:r>
              <a:rPr lang="en-US" sz="1600" b="1" dirty="0"/>
              <a:t>Floating Point</a:t>
            </a:r>
          </a:p>
          <a:p>
            <a:pPr lvl="1" algn="just"/>
            <a:r>
              <a:rPr lang="en-US" sz="2000" b="1" dirty="0"/>
              <a:t>Lists</a:t>
            </a:r>
          </a:p>
        </p:txBody>
      </p:sp>
      <p:pic>
        <p:nvPicPr>
          <p:cNvPr id="4" name="Picture 3"/>
          <p:cNvPicPr>
            <a:picLocks noChangeAspect="1"/>
          </p:cNvPicPr>
          <p:nvPr/>
        </p:nvPicPr>
        <p:blipFill rotWithShape="1">
          <a:blip r:embed="rId3"/>
          <a:srcRect l="19311" r="16615" b="58806"/>
          <a:stretch/>
        </p:blipFill>
        <p:spPr>
          <a:xfrm>
            <a:off x="6123491" y="2651760"/>
            <a:ext cx="5292934" cy="3545751"/>
          </a:xfrm>
          <a:prstGeom prst="rect">
            <a:avLst/>
          </a:prstGeom>
        </p:spPr>
      </p:pic>
      <p:sp>
        <p:nvSpPr>
          <p:cNvPr id="5" name="Rectangle 4"/>
          <p:cNvSpPr/>
          <p:nvPr/>
        </p:nvSpPr>
        <p:spPr>
          <a:xfrm>
            <a:off x="2514600" y="4784968"/>
            <a:ext cx="4572000" cy="1754326"/>
          </a:xfrm>
          <a:prstGeom prst="rect">
            <a:avLst/>
          </a:prstGeom>
        </p:spPr>
        <p:txBody>
          <a:bodyPr>
            <a:spAutoFit/>
          </a:bodyPr>
          <a:lstStyle/>
          <a:p>
            <a:r>
              <a:rPr lang="en-US" dirty="0"/>
              <a:t>name = 'Art Lembo'</a:t>
            </a:r>
          </a:p>
          <a:p>
            <a:r>
              <a:rPr lang="en-US" dirty="0"/>
              <a:t>age = </a:t>
            </a:r>
            <a:r>
              <a:rPr lang="en-US" dirty="0" smtClean="0"/>
              <a:t>'54'</a:t>
            </a:r>
            <a:endParaRPr lang="en-US" dirty="0"/>
          </a:p>
          <a:p>
            <a:r>
              <a:rPr lang="en-US" dirty="0"/>
              <a:t>children = ['</a:t>
            </a:r>
            <a:r>
              <a:rPr lang="en-US" dirty="0" err="1"/>
              <a:t>Emily','Arthur','Katie</a:t>
            </a:r>
            <a:r>
              <a:rPr lang="en-US" dirty="0"/>
              <a:t>']</a:t>
            </a:r>
          </a:p>
          <a:p>
            <a:r>
              <a:rPr lang="en-US" dirty="0"/>
              <a:t>print age</a:t>
            </a:r>
          </a:p>
          <a:p>
            <a:r>
              <a:rPr lang="en-US" dirty="0"/>
              <a:t>print name </a:t>
            </a:r>
          </a:p>
          <a:p>
            <a:r>
              <a:rPr lang="en-US" dirty="0"/>
              <a:t>print children[1]</a:t>
            </a:r>
          </a:p>
        </p:txBody>
      </p:sp>
    </p:spTree>
    <p:extLst>
      <p:ext uri="{BB962C8B-B14F-4D97-AF65-F5344CB8AC3E}">
        <p14:creationId xmlns:p14="http://schemas.microsoft.com/office/powerpoint/2010/main" val="541653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methods</a:t>
            </a:r>
            <a:endParaRPr lang="en-US" dirty="0"/>
          </a:p>
        </p:txBody>
      </p:sp>
      <p:sp>
        <p:nvSpPr>
          <p:cNvPr id="3" name="Content Placeholder 2"/>
          <p:cNvSpPr>
            <a:spLocks noGrp="1"/>
          </p:cNvSpPr>
          <p:nvPr>
            <p:ph idx="1"/>
          </p:nvPr>
        </p:nvSpPr>
        <p:spPr>
          <a:xfrm>
            <a:off x="796834" y="1600201"/>
            <a:ext cx="9871166" cy="4525963"/>
          </a:xfrm>
        </p:spPr>
        <p:txBody>
          <a:bodyPr/>
          <a:lstStyle/>
          <a:p>
            <a:r>
              <a:rPr lang="en-US" b="1" dirty="0" smtClean="0">
                <a:hlinkClick r:id="rId3"/>
              </a:rPr>
              <a:t>String</a:t>
            </a:r>
            <a:endParaRPr lang="en-US" b="1" dirty="0" smtClean="0"/>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 split, find</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replace,left</a:t>
            </a:r>
            <a:r>
              <a:rPr lang="en-US" dirty="0" smtClean="0">
                <a:latin typeface="Courier New" panose="02070309020205020404" pitchFamily="49" charset="0"/>
                <a:cs typeface="Courier New" panose="02070309020205020404" pitchFamily="49" charset="0"/>
              </a:rPr>
              <a:t>/right([:],[-:])  </a:t>
            </a:r>
          </a:p>
          <a:p>
            <a:r>
              <a:rPr lang="en-US" b="1" dirty="0" smtClean="0">
                <a:hlinkClick r:id="rId4"/>
              </a:rPr>
              <a:t>Number</a:t>
            </a:r>
            <a:endParaRPr lang="en-US" b="1" dirty="0"/>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floor,round</a:t>
            </a:r>
            <a:r>
              <a:rPr lang="en-US" dirty="0" smtClean="0">
                <a:latin typeface="Courier New" panose="02070309020205020404" pitchFamily="49" charset="0"/>
                <a:cs typeface="Courier New" panose="02070309020205020404" pitchFamily="49" charset="0"/>
              </a:rPr>
              <a:t>, / vs. // vs. float, round</a:t>
            </a:r>
          </a:p>
          <a:p>
            <a:r>
              <a:rPr lang="en-US" b="1" dirty="0" smtClean="0">
                <a:hlinkClick r:id="rId5"/>
              </a:rPr>
              <a:t>List</a:t>
            </a:r>
            <a:endParaRPr lang="en-US" b="1" dirty="0" smtClean="0"/>
          </a:p>
          <a:p>
            <a:pPr marL="0" indent="0">
              <a:buNone/>
            </a:pPr>
            <a:r>
              <a:rPr lang="en-US" dirty="0" smtClean="0">
                <a:latin typeface="Courier New" panose="02070309020205020404" pitchFamily="49" charset="0"/>
                <a:cs typeface="Courier New" panose="02070309020205020404" pitchFamily="49" charset="0"/>
              </a:rPr>
              <a:t>	append, </a:t>
            </a:r>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 max, min, sort</a:t>
            </a:r>
          </a:p>
        </p:txBody>
      </p:sp>
    </p:spTree>
    <p:extLst>
      <p:ext uri="{BB962C8B-B14F-4D97-AF65-F5344CB8AC3E}">
        <p14:creationId xmlns:p14="http://schemas.microsoft.com/office/powerpoint/2010/main" val="3826202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a:xfrm>
            <a:off x="1115847" y="1152528"/>
            <a:ext cx="9844616" cy="4525963"/>
          </a:xfrm>
        </p:spPr>
        <p:txBody>
          <a:bodyPr/>
          <a:lstStyle/>
          <a:p>
            <a:r>
              <a:rPr lang="en-US" sz="2800" dirty="0"/>
              <a:t>Python supports arrays in the form of lists.  These include a basic list:</a:t>
            </a:r>
          </a:p>
          <a:p>
            <a:pPr marL="0" indent="0">
              <a:buNone/>
            </a:pPr>
            <a:r>
              <a:rPr lang="en-US" sz="2000" dirty="0" err="1">
                <a:latin typeface="Courier New" panose="02070309020205020404" pitchFamily="49" charset="0"/>
                <a:cs typeface="Courier New" panose="02070309020205020404" pitchFamily="49" charset="0"/>
              </a:rPr>
              <a:t>mylist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art","bob","sue</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mylist</a:t>
            </a:r>
            <a:r>
              <a:rPr lang="en-US" sz="2000" dirty="0">
                <a:latin typeface="Courier New" panose="02070309020205020404" pitchFamily="49" charset="0"/>
                <a:cs typeface="Courier New" panose="02070309020205020404" pitchFamily="49" charset="0"/>
              </a:rPr>
              <a:t>[0]</a:t>
            </a:r>
          </a:p>
          <a:p>
            <a:r>
              <a:rPr lang="en-US" sz="2800" dirty="0"/>
              <a:t>or, lists within lists:</a:t>
            </a:r>
          </a:p>
          <a:p>
            <a:pPr marL="0" indent="0">
              <a:buNone/>
            </a:pPr>
            <a:r>
              <a:rPr lang="en-US" sz="1800" dirty="0" err="1">
                <a:latin typeface="Courier New" panose="02070309020205020404" pitchFamily="49" charset="0"/>
                <a:cs typeface="Courier New" panose="02070309020205020404" pitchFamily="49" charset="0"/>
              </a:rPr>
              <a:t>mylist</a:t>
            </a:r>
            <a:r>
              <a:rPr lang="en-US" sz="1800" dirty="0">
                <a:latin typeface="Courier New" panose="02070309020205020404" pitchFamily="49" charset="0"/>
                <a:cs typeface="Courier New" panose="02070309020205020404" pitchFamily="49" charset="0"/>
              </a:rPr>
              <a:t> = [["art",52],["bob",19],["Sue",44]]</a:t>
            </a:r>
            <a:endParaRPr lang="en-US" sz="2800"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mylist</a:t>
            </a:r>
            <a:r>
              <a:rPr lang="en-US" sz="2000" dirty="0">
                <a:latin typeface="Courier New" panose="02070309020205020404" pitchFamily="49" charset="0"/>
                <a:cs typeface="Courier New" panose="02070309020205020404" pitchFamily="49" charset="0"/>
              </a:rPr>
              <a:t>[0]</a:t>
            </a:r>
          </a:p>
          <a:p>
            <a:pPr marL="0" indent="0">
              <a:buNone/>
            </a:pPr>
            <a:r>
              <a:rPr lang="en-US" sz="2000" dirty="0" err="1">
                <a:latin typeface="Courier New" panose="02070309020205020404" pitchFamily="49" charset="0"/>
                <a:cs typeface="Courier New" panose="02070309020205020404" pitchFamily="49" charset="0"/>
              </a:rPr>
              <a:t>mylist</a:t>
            </a:r>
            <a:r>
              <a:rPr lang="en-US" sz="2000" dirty="0">
                <a:latin typeface="Courier New" panose="02070309020205020404" pitchFamily="49" charset="0"/>
                <a:cs typeface="Courier New" panose="02070309020205020404" pitchFamily="49" charset="0"/>
              </a:rPr>
              <a:t>[0][0]</a:t>
            </a:r>
          </a:p>
          <a:p>
            <a:pPr marL="0" indent="0">
              <a:buNone/>
            </a:pPr>
            <a:endParaRPr lang="en-US" sz="2000" dirty="0"/>
          </a:p>
          <a:p>
            <a:r>
              <a:rPr lang="en-US" sz="2800" dirty="0"/>
              <a:t>And, we can do things with lists:</a:t>
            </a:r>
          </a:p>
          <a:p>
            <a:pPr marL="457200" lvl="1" indent="0">
              <a:buNone/>
            </a:pPr>
            <a:r>
              <a:rPr lang="en-US" sz="2400" dirty="0">
                <a:latin typeface="Courier New" panose="02070309020205020404" pitchFamily="49" charset="0"/>
                <a:cs typeface="Courier New" panose="02070309020205020404" pitchFamily="49" charset="0"/>
              </a:rPr>
              <a:t>sort, remove, append</a:t>
            </a:r>
            <a:r>
              <a:rPr lang="en-US" sz="2400" dirty="0"/>
              <a:t>….</a:t>
            </a: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0619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a:xfrm>
            <a:off x="782743" y="1505497"/>
            <a:ext cx="8947149" cy="4195763"/>
          </a:xfrm>
        </p:spPr>
        <p:txBody>
          <a:bodyPr/>
          <a:lstStyle/>
          <a:p>
            <a:pPr marL="0" indent="0">
              <a:buNone/>
            </a:pPr>
            <a:r>
              <a:rPr lang="pt-BR" sz="2800" dirty="0">
                <a:latin typeface="Courier New" panose="02070309020205020404" pitchFamily="49" charset="0"/>
                <a:cs typeface="Courier New" panose="02070309020205020404" pitchFamily="49" charset="0"/>
              </a:rPr>
              <a:t>a = [66.25, 333, 333, 1, 1234.5]</a:t>
            </a:r>
          </a:p>
          <a:p>
            <a:pPr marL="0" indent="0">
              <a:buNone/>
            </a:pPr>
            <a:r>
              <a:rPr lang="en-US" sz="2800" dirty="0">
                <a:latin typeface="Courier New" panose="02070309020205020404" pitchFamily="49" charset="0"/>
                <a:cs typeface="Courier New" panose="02070309020205020404" pitchFamily="49" charset="0"/>
              </a:rPr>
              <a:t>a[1]</a:t>
            </a:r>
          </a:p>
          <a:p>
            <a:pPr marL="0" indent="0">
              <a:buNone/>
            </a:pPr>
            <a:r>
              <a:rPr lang="en-US" sz="2800" dirty="0">
                <a:latin typeface="Courier New" panose="02070309020205020404" pitchFamily="49" charset="0"/>
                <a:cs typeface="Courier New" panose="02070309020205020404" pitchFamily="49" charset="0"/>
              </a:rPr>
              <a:t>print </a:t>
            </a:r>
            <a:r>
              <a:rPr lang="en-US" sz="2800" dirty="0" err="1">
                <a:latin typeface="Courier New" panose="02070309020205020404" pitchFamily="49" charset="0"/>
                <a:cs typeface="Courier New" panose="02070309020205020404" pitchFamily="49" charset="0"/>
              </a:rPr>
              <a:t>a.reverse</a:t>
            </a:r>
            <a:endParaRPr lang="en-US" sz="2800" dirty="0">
              <a:latin typeface="Courier New" panose="02070309020205020404" pitchFamily="49" charset="0"/>
              <a:cs typeface="Courier New" panose="02070309020205020404" pitchFamily="49" charset="0"/>
            </a:endParaRPr>
          </a:p>
          <a:p>
            <a:pPr marL="0" indent="0">
              <a:buNone/>
            </a:pPr>
            <a:r>
              <a:rPr lang="en-US" sz="2800" dirty="0" err="1">
                <a:latin typeface="Courier New" panose="02070309020205020404" pitchFamily="49" charset="0"/>
                <a:cs typeface="Courier New" panose="02070309020205020404" pitchFamily="49" charset="0"/>
              </a:rPr>
              <a:t>a.insert</a:t>
            </a:r>
            <a:r>
              <a:rPr lang="en-US" sz="2800" dirty="0">
                <a:latin typeface="Courier New" panose="02070309020205020404" pitchFamily="49" charset="0"/>
                <a:cs typeface="Courier New" panose="02070309020205020404" pitchFamily="49" charset="0"/>
              </a:rPr>
              <a:t>(2,1.00)</a:t>
            </a:r>
          </a:p>
          <a:p>
            <a:pPr marL="0" indent="0">
              <a:buNone/>
            </a:pPr>
            <a:r>
              <a:rPr lang="en-US" sz="2800" dirty="0" err="1">
                <a:latin typeface="Courier New" panose="02070309020205020404" pitchFamily="49" charset="0"/>
                <a:cs typeface="Courier New" panose="02070309020205020404" pitchFamily="49" charset="0"/>
              </a:rPr>
              <a:t>a.remove</a:t>
            </a:r>
            <a:r>
              <a:rPr lang="en-US" sz="2800" dirty="0">
                <a:latin typeface="Courier New" panose="02070309020205020404" pitchFamily="49" charset="0"/>
                <a:cs typeface="Courier New" panose="02070309020205020404" pitchFamily="49" charset="0"/>
              </a:rPr>
              <a:t>(1.0)</a:t>
            </a:r>
          </a:p>
          <a:p>
            <a:pPr marL="0" indent="0">
              <a:buNone/>
            </a:pPr>
            <a:r>
              <a:rPr lang="en-US" sz="2800" dirty="0" err="1">
                <a:latin typeface="Courier New" panose="02070309020205020404" pitchFamily="49" charset="0"/>
                <a:cs typeface="Courier New" panose="02070309020205020404" pitchFamily="49" charset="0"/>
              </a:rPr>
              <a:t>a.pop</a:t>
            </a:r>
            <a:r>
              <a:rPr lang="en-US" sz="2800" dirty="0">
                <a:latin typeface="Courier New" panose="02070309020205020404" pitchFamily="49" charset="0"/>
                <a:cs typeface="Courier New" panose="02070309020205020404" pitchFamily="49" charset="0"/>
              </a:rPr>
              <a:t>(2)</a:t>
            </a:r>
          </a:p>
          <a:p>
            <a:pPr marL="0" indent="0">
              <a:buNone/>
            </a:pPr>
            <a:r>
              <a:rPr lang="en-US" sz="2800" dirty="0" err="1">
                <a:latin typeface="Courier New" panose="02070309020205020404" pitchFamily="49" charset="0"/>
                <a:cs typeface="Courier New" panose="02070309020205020404" pitchFamily="49" charset="0"/>
              </a:rPr>
              <a:t>sortlist</a:t>
            </a:r>
            <a:r>
              <a:rPr lang="en-US" sz="2800" dirty="0">
                <a:latin typeface="Courier New" panose="02070309020205020404" pitchFamily="49" charset="0"/>
                <a:cs typeface="Courier New" panose="02070309020205020404" pitchFamily="49" charset="0"/>
              </a:rPr>
              <a:t> = a; </a:t>
            </a:r>
            <a:r>
              <a:rPr lang="en-US" sz="2800" dirty="0" err="1">
                <a:latin typeface="Courier New" panose="02070309020205020404" pitchFamily="49" charset="0"/>
                <a:cs typeface="Courier New" panose="02070309020205020404" pitchFamily="49" charset="0"/>
              </a:rPr>
              <a:t>sortlist.sort</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sortlist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4730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4" name="Rectangle 3"/>
          <p:cNvSpPr/>
          <p:nvPr/>
        </p:nvSpPr>
        <p:spPr>
          <a:xfrm>
            <a:off x="645584" y="2928314"/>
            <a:ext cx="10111869" cy="1754326"/>
          </a:xfrm>
          <a:prstGeom prst="rect">
            <a:avLst/>
          </a:prstGeom>
        </p:spPr>
        <p:txBody>
          <a:bodyPr wrap="square">
            <a:spAutoFit/>
          </a:bodyPr>
          <a:lstStyle/>
          <a:p>
            <a:r>
              <a:rPr lang="en-US" b="1" dirty="0" err="1" smtClean="0">
                <a:latin typeface="Courier New" panose="02070309020205020404" pitchFamily="49" charset="0"/>
                <a:cs typeface="Courier New" panose="02070309020205020404" pitchFamily="49" charset="0"/>
              </a:rPr>
              <a:t>Dict</a:t>
            </a:r>
            <a:r>
              <a:rPr lang="en-US" b="1" dirty="0" smtClean="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{'Name': 'Art', 'Age': </a:t>
            </a:r>
            <a:r>
              <a:rPr lang="en-US" b="1" dirty="0" smtClean="0">
                <a:latin typeface="Courier New" panose="02070309020205020404" pitchFamily="49" charset="0"/>
                <a:cs typeface="Courier New" panose="02070309020205020404" pitchFamily="49" charset="0"/>
              </a:rPr>
              <a:t>54, 'Area</a:t>
            </a:r>
            <a:r>
              <a:rPr lang="en-US" b="1" dirty="0">
                <a:latin typeface="Courier New" panose="02070309020205020404" pitchFamily="49" charset="0"/>
                <a:cs typeface="Courier New" panose="02070309020205020404" pitchFamily="49" charset="0"/>
              </a:rPr>
              <a:t>': 69 * 44</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 </a:t>
            </a:r>
            <a:r>
              <a:rPr lang="en-US" b="1" dirty="0" err="1">
                <a:latin typeface="Courier New" panose="02070309020205020404" pitchFamily="49" charset="0"/>
                <a:cs typeface="Courier New" panose="02070309020205020404" pitchFamily="49" charset="0"/>
              </a:rPr>
              <a:t>dict</a:t>
            </a:r>
            <a:r>
              <a:rPr lang="en-US" b="1" dirty="0">
                <a:latin typeface="Courier New" panose="02070309020205020404" pitchFamily="49" charset="0"/>
                <a:cs typeface="Courier New" panose="02070309020205020404" pitchFamily="49" charset="0"/>
              </a:rPr>
              <a:t>['Name</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
        <p:nvSpPr>
          <p:cNvPr id="3" name="Rectangle 2"/>
          <p:cNvSpPr/>
          <p:nvPr/>
        </p:nvSpPr>
        <p:spPr>
          <a:xfrm>
            <a:off x="645584" y="1390951"/>
            <a:ext cx="8333295" cy="923330"/>
          </a:xfrm>
          <a:prstGeom prst="rect">
            <a:avLst/>
          </a:prstGeom>
        </p:spPr>
        <p:txBody>
          <a:bodyPr wrap="square">
            <a:spAutoFit/>
          </a:bodyPr>
          <a:lstStyle/>
          <a:p>
            <a:r>
              <a:rPr lang="en-US" dirty="0"/>
              <a:t>A dictionary is a collection which is unordered, changeable and indexed. In Python dictionaries are written with curly brackets, and they have keys and values.</a:t>
            </a:r>
          </a:p>
        </p:txBody>
      </p:sp>
    </p:spTree>
    <p:extLst>
      <p:ext uri="{BB962C8B-B14F-4D97-AF65-F5344CB8AC3E}">
        <p14:creationId xmlns:p14="http://schemas.microsoft.com/office/powerpoint/2010/main" val="1527841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2046" y="963358"/>
            <a:ext cx="8660674" cy="5078313"/>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states = {</a:t>
            </a:r>
          </a:p>
          <a:p>
            <a:r>
              <a:rPr lang="en-US" b="1" dirty="0">
                <a:latin typeface="Courier New" panose="02070309020205020404" pitchFamily="49" charset="0"/>
                <a:cs typeface="Courier New" panose="02070309020205020404" pitchFamily="49" charset="0"/>
              </a:rPr>
              <a:t>    'Oregon': 'OR',</a:t>
            </a:r>
          </a:p>
          <a:p>
            <a:r>
              <a:rPr lang="en-US" b="1" dirty="0">
                <a:latin typeface="Courier New" panose="02070309020205020404" pitchFamily="49" charset="0"/>
                <a:cs typeface="Courier New" panose="02070309020205020404" pitchFamily="49" charset="0"/>
              </a:rPr>
              <a:t>    'Florida': 'FL',</a:t>
            </a:r>
          </a:p>
          <a:p>
            <a:r>
              <a:rPr lang="en-US" b="1" dirty="0">
                <a:latin typeface="Courier New" panose="02070309020205020404" pitchFamily="49" charset="0"/>
                <a:cs typeface="Courier New" panose="02070309020205020404" pitchFamily="49" charset="0"/>
              </a:rPr>
              <a:t>    'California': 'CA',</a:t>
            </a:r>
          </a:p>
          <a:p>
            <a:r>
              <a:rPr lang="en-US" b="1" dirty="0">
                <a:latin typeface="Courier New" panose="02070309020205020404" pitchFamily="49" charset="0"/>
                <a:cs typeface="Courier New" panose="02070309020205020404" pitchFamily="49" charset="0"/>
              </a:rPr>
              <a:t>    'New York': 'NY',</a:t>
            </a:r>
          </a:p>
          <a:p>
            <a:r>
              <a:rPr lang="en-US" b="1" dirty="0">
                <a:latin typeface="Courier New" panose="02070309020205020404" pitchFamily="49" charset="0"/>
                <a:cs typeface="Courier New" panose="02070309020205020404" pitchFamily="49" charset="0"/>
              </a:rPr>
              <a:t>    'Michigan': 'MI'</a:t>
            </a:r>
          </a:p>
          <a:p>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cities = {</a:t>
            </a:r>
          </a:p>
          <a:p>
            <a:r>
              <a:rPr lang="en-US" b="1" dirty="0">
                <a:latin typeface="Courier New" panose="02070309020205020404" pitchFamily="49" charset="0"/>
                <a:cs typeface="Courier New" panose="02070309020205020404" pitchFamily="49" charset="0"/>
              </a:rPr>
              <a:t>    'CA': 'San Francisco',</a:t>
            </a:r>
          </a:p>
          <a:p>
            <a:r>
              <a:rPr lang="en-US" b="1" dirty="0">
                <a:latin typeface="Courier New" panose="02070309020205020404" pitchFamily="49" charset="0"/>
                <a:cs typeface="Courier New" panose="02070309020205020404" pitchFamily="49" charset="0"/>
              </a:rPr>
              <a:t>    'MI': 'Detroit',</a:t>
            </a:r>
          </a:p>
          <a:p>
            <a:r>
              <a:rPr lang="en-US" b="1" dirty="0">
                <a:latin typeface="Courier New" panose="02070309020205020404" pitchFamily="49" charset="0"/>
                <a:cs typeface="Courier New" panose="02070309020205020404" pitchFamily="49" charset="0"/>
              </a:rPr>
              <a:t>    'FL': 'Jacksonville'</a:t>
            </a:r>
          </a:p>
          <a:p>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cities['NY'] = 'New York'</a:t>
            </a:r>
          </a:p>
          <a:p>
            <a:r>
              <a:rPr lang="en-US" b="1" dirty="0">
                <a:latin typeface="Courier New" panose="02070309020205020404" pitchFamily="49" charset="0"/>
                <a:cs typeface="Courier New" panose="02070309020205020404" pitchFamily="49" charset="0"/>
              </a:rPr>
              <a:t>cities['OR'] = </a:t>
            </a:r>
            <a:r>
              <a:rPr lang="en-US" b="1" dirty="0" smtClean="0">
                <a:latin typeface="Courier New" panose="02070309020205020404" pitchFamily="49" charset="0"/>
                <a:cs typeface="Courier New" panose="02070309020205020404" pitchFamily="49" charset="0"/>
              </a:rPr>
              <a:t>'Portland‘</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 "NY State has: ", cities['NY']</a:t>
            </a:r>
          </a:p>
        </p:txBody>
      </p:sp>
    </p:spTree>
    <p:extLst>
      <p:ext uri="{BB962C8B-B14F-4D97-AF65-F5344CB8AC3E}">
        <p14:creationId xmlns:p14="http://schemas.microsoft.com/office/powerpoint/2010/main" val="553363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and Functions</a:t>
            </a:r>
            <a:endParaRPr lang="en-US" dirty="0"/>
          </a:p>
        </p:txBody>
      </p:sp>
      <p:sp>
        <p:nvSpPr>
          <p:cNvPr id="3" name="Content Placeholder 2"/>
          <p:cNvSpPr>
            <a:spLocks noGrp="1"/>
          </p:cNvSpPr>
          <p:nvPr>
            <p:ph idx="1"/>
          </p:nvPr>
        </p:nvSpPr>
        <p:spPr>
          <a:xfrm>
            <a:off x="721784" y="2188636"/>
            <a:ext cx="8947149" cy="4195763"/>
          </a:xfrm>
        </p:spPr>
        <p:txBody>
          <a:bodyPr/>
          <a:lstStyle/>
          <a:p>
            <a:pPr marL="0" indent="0">
              <a:buNone/>
            </a:pPr>
            <a:r>
              <a:rPr lang="en-US" b="1" dirty="0" smtClean="0"/>
              <a:t>Files</a:t>
            </a:r>
          </a:p>
          <a:p>
            <a:pPr lvl="1"/>
            <a:r>
              <a:rPr lang="en-US" b="1" dirty="0" smtClean="0"/>
              <a:t>Read a file</a:t>
            </a:r>
          </a:p>
          <a:p>
            <a:pPr lvl="1"/>
            <a:r>
              <a:rPr lang="en-US" b="1" dirty="0" smtClean="0"/>
              <a:t>Write a file</a:t>
            </a:r>
            <a:endParaRPr lang="en-US" b="1" dirty="0"/>
          </a:p>
        </p:txBody>
      </p:sp>
      <p:sp>
        <p:nvSpPr>
          <p:cNvPr id="4" name="TextBox 3"/>
          <p:cNvSpPr txBox="1"/>
          <p:nvPr/>
        </p:nvSpPr>
        <p:spPr>
          <a:xfrm>
            <a:off x="4525618" y="1537233"/>
            <a:ext cx="6548781" cy="923330"/>
          </a:xfrm>
          <a:prstGeom prst="rect">
            <a:avLst/>
          </a:prstGeom>
          <a:solidFill>
            <a:srgbClr val="FFFFCC"/>
          </a:solidFill>
          <a:ln>
            <a:solidFill>
              <a:schemeClr val="tx1"/>
            </a:solidFill>
          </a:ln>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f = open('c</a:t>
            </a:r>
            <a:r>
              <a:rPr lang="en-US" dirty="0" smtClean="0">
                <a:solidFill>
                  <a:schemeClr val="bg1"/>
                </a:solidFill>
                <a:latin typeface="Courier New" panose="02070309020205020404" pitchFamily="49" charset="0"/>
                <a:cs typeface="Courier New" panose="02070309020205020404" pitchFamily="49" charset="0"/>
              </a:rPr>
              <a:t>:/training/python/addresses.txt')</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for line in f:</a:t>
            </a:r>
          </a:p>
          <a:p>
            <a:r>
              <a:rPr lang="en-US" dirty="0">
                <a:solidFill>
                  <a:schemeClr val="bg1"/>
                </a:solidFill>
                <a:latin typeface="Courier New" panose="02070309020205020404" pitchFamily="49" charset="0"/>
                <a:cs typeface="Courier New" panose="02070309020205020404" pitchFamily="49" charset="0"/>
              </a:rPr>
              <a:t>    print line</a:t>
            </a:r>
          </a:p>
        </p:txBody>
      </p:sp>
      <p:sp>
        <p:nvSpPr>
          <p:cNvPr id="5" name="TextBox 4"/>
          <p:cNvSpPr txBox="1"/>
          <p:nvPr/>
        </p:nvSpPr>
        <p:spPr>
          <a:xfrm>
            <a:off x="4525619" y="3303421"/>
            <a:ext cx="6972114" cy="1477328"/>
          </a:xfrm>
          <a:prstGeom prst="rect">
            <a:avLst/>
          </a:prstGeom>
          <a:solidFill>
            <a:srgbClr val="FFFFCC"/>
          </a:solidFill>
          <a:ln>
            <a:solidFill>
              <a:schemeClr val="tx1"/>
            </a:solidFill>
          </a:ln>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f = open('c</a:t>
            </a:r>
            <a:r>
              <a:rPr lang="en-US" dirty="0" smtClean="0">
                <a:solidFill>
                  <a:schemeClr val="bg1"/>
                </a:solidFill>
                <a:latin typeface="Courier New" panose="02070309020205020404" pitchFamily="49" charset="0"/>
                <a:cs typeface="Courier New" panose="02070309020205020404" pitchFamily="49" charset="0"/>
              </a:rPr>
              <a:t>:/training/python/addresses.txt')</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o = open('c</a:t>
            </a:r>
            <a:r>
              <a:rPr lang="en-US" dirty="0" smtClean="0">
                <a:solidFill>
                  <a:schemeClr val="bg1"/>
                </a:solidFill>
                <a:latin typeface="Courier New" panose="02070309020205020404" pitchFamily="49" charset="0"/>
                <a:cs typeface="Courier New" panose="02070309020205020404" pitchFamily="49" charset="0"/>
              </a:rPr>
              <a:t>:/training/python/</a:t>
            </a:r>
            <a:r>
              <a:rPr lang="en-US" dirty="0" err="1" smtClean="0">
                <a:solidFill>
                  <a:schemeClr val="bg1"/>
                </a:solidFill>
                <a:latin typeface="Courier New" panose="02070309020205020404" pitchFamily="49" charset="0"/>
                <a:cs typeface="Courier New" panose="02070309020205020404" pitchFamily="49" charset="0"/>
              </a:rPr>
              <a:t>addout.txt',</a:t>
            </a:r>
            <a:r>
              <a:rPr lang="en-US" dirty="0" err="1">
                <a:solidFill>
                  <a:schemeClr val="bg1"/>
                </a:solidFill>
                <a:latin typeface="Courier New" panose="02070309020205020404" pitchFamily="49" charset="0"/>
                <a:cs typeface="Courier New" panose="02070309020205020404" pitchFamily="49" charset="0"/>
              </a:rPr>
              <a:t>'w</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for line in f:</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o.write</a:t>
            </a:r>
            <a:r>
              <a:rPr lang="en-US" dirty="0">
                <a:solidFill>
                  <a:schemeClr val="bg1"/>
                </a:solidFill>
                <a:latin typeface="Courier New" panose="02070309020205020404" pitchFamily="49" charset="0"/>
                <a:cs typeface="Courier New" panose="02070309020205020404" pitchFamily="49" charset="0"/>
              </a:rPr>
              <a:t>(line)</a:t>
            </a:r>
          </a:p>
          <a:p>
            <a:r>
              <a:rPr lang="en-US" dirty="0" err="1">
                <a:solidFill>
                  <a:schemeClr val="bg1"/>
                </a:solidFill>
                <a:latin typeface="Courier New" panose="02070309020205020404" pitchFamily="49" charset="0"/>
                <a:cs typeface="Courier New" panose="02070309020205020404" pitchFamily="49" charset="0"/>
              </a:rPr>
              <a:t>o.close</a:t>
            </a:r>
            <a:r>
              <a:rPr lang="en-US"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313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304800" y="-152400"/>
            <a:ext cx="9144000" cy="1470025"/>
          </a:xfrm>
        </p:spPr>
        <p:txBody>
          <a:bodyPr/>
          <a:lstStyle/>
          <a:p>
            <a:pPr eaLnBrk="1" hangingPunct="1"/>
            <a:r>
              <a:rPr lang="en-US" altLang="en-US" b="1" dirty="0" smtClean="0"/>
              <a:t>What we’ll cover</a:t>
            </a:r>
          </a:p>
        </p:txBody>
      </p:sp>
      <p:sp>
        <p:nvSpPr>
          <p:cNvPr id="10244" name="Rectangle 3"/>
          <p:cNvSpPr>
            <a:spLocks noGrp="1" noChangeArrowheads="1"/>
          </p:cNvSpPr>
          <p:nvPr>
            <p:ph type="subTitle" idx="1"/>
          </p:nvPr>
        </p:nvSpPr>
        <p:spPr>
          <a:xfrm>
            <a:off x="685800" y="1447800"/>
            <a:ext cx="9829800" cy="1752600"/>
          </a:xfrm>
        </p:spPr>
        <p:txBody>
          <a:bodyPr rtlCol="0">
            <a:noAutofit/>
          </a:bodyPr>
          <a:lstStyle/>
          <a:p>
            <a:pPr marL="409575" indent="-409575">
              <a:spcBef>
                <a:spcPts val="0"/>
              </a:spcBef>
              <a:spcAft>
                <a:spcPts val="1200"/>
              </a:spcAft>
              <a:defRPr/>
            </a:pPr>
            <a:r>
              <a:rPr lang="en-US" altLang="en-US" sz="2800" b="1" dirty="0">
                <a:solidFill>
                  <a:schemeClr val="tx1"/>
                </a:solidFill>
              </a:rPr>
              <a:t>Part 1: Loading Software and Data</a:t>
            </a:r>
          </a:p>
          <a:p>
            <a:pPr marL="409575" indent="-409575">
              <a:spcBef>
                <a:spcPts val="0"/>
              </a:spcBef>
              <a:spcAft>
                <a:spcPts val="1200"/>
              </a:spcAft>
              <a:defRPr/>
            </a:pPr>
            <a:r>
              <a:rPr lang="en-US" altLang="en-US" sz="2800" b="1" dirty="0">
                <a:solidFill>
                  <a:schemeClr val="tx1"/>
                </a:solidFill>
              </a:rPr>
              <a:t>Part 2: Overview of </a:t>
            </a:r>
            <a:r>
              <a:rPr lang="en-US" altLang="en-US" sz="2800" b="1" dirty="0" smtClean="0">
                <a:solidFill>
                  <a:schemeClr val="tx1"/>
                </a:solidFill>
              </a:rPr>
              <a:t>Python</a:t>
            </a:r>
            <a:endParaRPr lang="en-US" altLang="en-US" sz="2800" b="1" dirty="0">
              <a:solidFill>
                <a:schemeClr val="tx1"/>
              </a:solidFill>
            </a:endParaRPr>
          </a:p>
          <a:p>
            <a:pPr marL="409575" indent="-409575">
              <a:spcBef>
                <a:spcPts val="0"/>
              </a:spcBef>
              <a:spcAft>
                <a:spcPts val="1200"/>
              </a:spcAft>
              <a:defRPr/>
            </a:pPr>
            <a:r>
              <a:rPr lang="en-US" altLang="en-US" sz="2800" b="1" dirty="0">
                <a:solidFill>
                  <a:schemeClr val="tx1"/>
                </a:solidFill>
              </a:rPr>
              <a:t>Part 3: </a:t>
            </a:r>
            <a:r>
              <a:rPr lang="en-US" altLang="en-US" sz="2800" b="1" dirty="0" smtClean="0">
                <a:solidFill>
                  <a:schemeClr val="tx1"/>
                </a:solidFill>
              </a:rPr>
              <a:t>python packages</a:t>
            </a:r>
            <a:endParaRPr lang="en-US" altLang="en-US" sz="2800" b="1" dirty="0">
              <a:solidFill>
                <a:schemeClr val="tx1"/>
              </a:solidFill>
            </a:endParaRPr>
          </a:p>
          <a:p>
            <a:pPr marL="409575" indent="-409575">
              <a:spcBef>
                <a:spcPts val="0"/>
              </a:spcBef>
              <a:spcAft>
                <a:spcPts val="1200"/>
              </a:spcAft>
              <a:defRPr/>
            </a:pPr>
            <a:r>
              <a:rPr lang="en-US" altLang="en-US" sz="2800" b="1" dirty="0">
                <a:solidFill>
                  <a:schemeClr val="tx1"/>
                </a:solidFill>
              </a:rPr>
              <a:t>Part 4: </a:t>
            </a:r>
            <a:r>
              <a:rPr lang="en-US" altLang="en-US" sz="2800" b="1" dirty="0" smtClean="0">
                <a:solidFill>
                  <a:schemeClr val="tx1"/>
                </a:solidFill>
              </a:rPr>
              <a:t>geospatial additions to python</a:t>
            </a:r>
            <a:endParaRPr lang="en-US" altLang="en-US" sz="2800" b="1" dirty="0">
              <a:solidFill>
                <a:schemeClr val="tx1"/>
              </a:solidFill>
            </a:endParaRPr>
          </a:p>
        </p:txBody>
      </p:sp>
    </p:spTree>
    <p:extLst>
      <p:ext uri="{BB962C8B-B14F-4D97-AF65-F5344CB8AC3E}">
        <p14:creationId xmlns:p14="http://schemas.microsoft.com/office/powerpoint/2010/main" val="23116950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b="1" dirty="0" smtClean="0"/>
              <a:t>Read the file ‘benchmarks.csv’</a:t>
            </a:r>
          </a:p>
          <a:p>
            <a:r>
              <a:rPr lang="en-US" b="1" dirty="0" smtClean="0"/>
              <a:t>Write the file out to ‘benchmarksnew.csv’</a:t>
            </a:r>
          </a:p>
          <a:p>
            <a:endParaRPr lang="en-US" b="1" dirty="0" smtClean="0"/>
          </a:p>
          <a:p>
            <a:pPr marL="0" indent="0">
              <a:buNone/>
            </a:pPr>
            <a:endParaRPr lang="en-US" b="1" dirty="0"/>
          </a:p>
        </p:txBody>
      </p:sp>
    </p:spTree>
    <p:extLst>
      <p:ext uri="{BB962C8B-B14F-4D97-AF65-F5344CB8AC3E}">
        <p14:creationId xmlns:p14="http://schemas.microsoft.com/office/powerpoint/2010/main" val="2728960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1309612" y="1244240"/>
            <a:ext cx="8947149" cy="4195763"/>
          </a:xfrm>
        </p:spPr>
        <p:txBody>
          <a:bodyPr/>
          <a:lstStyle/>
          <a:p>
            <a:r>
              <a:rPr lang="en-US" sz="2800" dirty="0"/>
              <a:t>How many letters are in </a:t>
            </a:r>
            <a:r>
              <a:rPr lang="en-US" sz="2800" i="1" dirty="0"/>
              <a:t>supercalifragilisticexpialidocious</a:t>
            </a:r>
            <a:r>
              <a:rPr lang="en-US" sz="2800" dirty="0"/>
              <a:t>?</a:t>
            </a:r>
          </a:p>
          <a:p>
            <a:r>
              <a:rPr lang="en-US" sz="2800" dirty="0"/>
              <a:t>What is the 9</a:t>
            </a:r>
            <a:r>
              <a:rPr lang="en-US" sz="2800" baseline="30000" dirty="0"/>
              <a:t>th</a:t>
            </a:r>
            <a:r>
              <a:rPr lang="en-US" sz="2800" dirty="0"/>
              <a:t> letter in the word?</a:t>
            </a:r>
          </a:p>
          <a:p>
            <a:r>
              <a:rPr lang="en-US" sz="2800" dirty="0"/>
              <a:t>Use split to create a list of the Beatles: ‘</a:t>
            </a:r>
            <a:r>
              <a:rPr lang="en-US" sz="2800" dirty="0" err="1"/>
              <a:t>John’,’George’,’Paul’,’Ringo</a:t>
            </a:r>
            <a:r>
              <a:rPr lang="en-US" sz="2800" dirty="0"/>
              <a:t>’</a:t>
            </a:r>
          </a:p>
          <a:p>
            <a:r>
              <a:rPr lang="en-US" sz="2800" dirty="0"/>
              <a:t>Create two variables:</a:t>
            </a:r>
          </a:p>
          <a:p>
            <a:pPr lvl="1"/>
            <a:r>
              <a:rPr lang="en-US" sz="2400" b="1" dirty="0" err="1"/>
              <a:t>Firstname</a:t>
            </a:r>
            <a:r>
              <a:rPr lang="en-US" sz="2400" b="1" dirty="0"/>
              <a:t> = ‘John’</a:t>
            </a:r>
          </a:p>
          <a:p>
            <a:pPr lvl="1"/>
            <a:r>
              <a:rPr lang="en-US" sz="2400" b="1" dirty="0" err="1"/>
              <a:t>Lastname</a:t>
            </a:r>
            <a:r>
              <a:rPr lang="en-US" sz="2400" b="1" dirty="0"/>
              <a:t> = ‘Lennon’</a:t>
            </a:r>
          </a:p>
          <a:p>
            <a:r>
              <a:rPr lang="en-US" sz="2800" dirty="0"/>
              <a:t>Append the two names into a new variable called </a:t>
            </a:r>
            <a:r>
              <a:rPr lang="en-US" sz="2800" dirty="0" err="1"/>
              <a:t>FullName</a:t>
            </a:r>
            <a:endParaRPr lang="en-US" sz="2800" dirty="0"/>
          </a:p>
        </p:txBody>
      </p:sp>
    </p:spTree>
    <p:extLst>
      <p:ext uri="{BB962C8B-B14F-4D97-AF65-F5344CB8AC3E}">
        <p14:creationId xmlns:p14="http://schemas.microsoft.com/office/powerpoint/2010/main" val="623572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as a module</a:t>
            </a:r>
            <a:endParaRPr lang="en-US" dirty="0"/>
          </a:p>
        </p:txBody>
      </p:sp>
      <p:sp>
        <p:nvSpPr>
          <p:cNvPr id="3" name="Content Placeholder 2"/>
          <p:cNvSpPr>
            <a:spLocks noGrp="1"/>
          </p:cNvSpPr>
          <p:nvPr>
            <p:ph idx="1"/>
          </p:nvPr>
        </p:nvSpPr>
        <p:spPr>
          <a:xfrm>
            <a:off x="645584" y="1252332"/>
            <a:ext cx="9565216" cy="4525963"/>
          </a:xfrm>
        </p:spPr>
        <p:txBody>
          <a:bodyPr/>
          <a:lstStyle/>
          <a:p>
            <a:r>
              <a:rPr lang="en-US" b="1" dirty="0" smtClean="0"/>
              <a:t>Add code</a:t>
            </a:r>
          </a:p>
          <a:p>
            <a:r>
              <a:rPr lang="en-US" b="1" dirty="0" smtClean="0"/>
              <a:t>Save</a:t>
            </a:r>
          </a:p>
          <a:p>
            <a:r>
              <a:rPr lang="en-US" b="1" dirty="0" smtClean="0"/>
              <a:t>Run the module</a:t>
            </a:r>
          </a:p>
          <a:p>
            <a:endParaRPr lang="en-US" b="1" dirty="0"/>
          </a:p>
          <a:p>
            <a:r>
              <a:rPr lang="en-US" b="1" dirty="0" smtClean="0"/>
              <a:t>Quiz</a:t>
            </a:r>
          </a:p>
          <a:p>
            <a:pPr lvl="1"/>
            <a:r>
              <a:rPr lang="en-US" b="1" dirty="0" smtClean="0"/>
              <a:t>Instead of the sum, calculate the sum of the squares (use the pow function)</a:t>
            </a:r>
          </a:p>
          <a:p>
            <a:pPr lvl="1"/>
            <a:r>
              <a:rPr lang="en-US" b="1" dirty="0" smtClean="0"/>
              <a:t>Print out the sum of the squares and the average sum of the squares</a:t>
            </a:r>
            <a:endParaRPr lang="en-US" b="1" dirty="0"/>
          </a:p>
        </p:txBody>
      </p:sp>
      <p:sp>
        <p:nvSpPr>
          <p:cNvPr id="4" name="TextBox 3"/>
          <p:cNvSpPr txBox="1"/>
          <p:nvPr/>
        </p:nvSpPr>
        <p:spPr>
          <a:xfrm>
            <a:off x="6628564" y="1497204"/>
            <a:ext cx="3878663" cy="1754326"/>
          </a:xfrm>
          <a:prstGeom prst="rect">
            <a:avLst/>
          </a:prstGeom>
          <a:noFill/>
          <a:ln>
            <a:solidFill>
              <a:schemeClr val="tx1"/>
            </a:solidFill>
          </a:ln>
        </p:spPr>
        <p:txBody>
          <a:bodyPr wrap="square" rtlCol="0">
            <a:spAutoFit/>
          </a:bodyPr>
          <a:lstStyle/>
          <a:p>
            <a:r>
              <a:rPr lang="en-US" dirty="0">
                <a:latin typeface="Courier New" panose="02070309020205020404" pitchFamily="49" charset="0"/>
                <a:cs typeface="Courier New" panose="02070309020205020404" pitchFamily="49" charset="0"/>
              </a:rPr>
              <a:t>array = [12, 9, 17, 16]</a:t>
            </a:r>
          </a:p>
          <a:p>
            <a:r>
              <a:rPr lang="en-US" dirty="0" err="1">
                <a:latin typeface="Courier New" panose="02070309020205020404" pitchFamily="49" charset="0"/>
                <a:cs typeface="Courier New" panose="02070309020205020404" pitchFamily="49" charset="0"/>
              </a:rPr>
              <a:t>sumtotal</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array:</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sumtotal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sumtotal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sumtotal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sum(array)</a:t>
            </a:r>
          </a:p>
        </p:txBody>
      </p:sp>
    </p:spTree>
    <p:extLst>
      <p:ext uri="{BB962C8B-B14F-4D97-AF65-F5344CB8AC3E}">
        <p14:creationId xmlns:p14="http://schemas.microsoft.com/office/powerpoint/2010/main" val="2535318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Turn Arrow 4"/>
          <p:cNvSpPr/>
          <p:nvPr/>
        </p:nvSpPr>
        <p:spPr>
          <a:xfrm rot="5400000" flipH="1">
            <a:off x="7305675" y="2114550"/>
            <a:ext cx="3676650" cy="2743200"/>
          </a:xfrm>
          <a:prstGeom prst="uturnArrow">
            <a:avLst>
              <a:gd name="adj1" fmla="val 20000"/>
              <a:gd name="adj2" fmla="val 25000"/>
              <a:gd name="adj3" fmla="val 29583"/>
              <a:gd name="adj4" fmla="val 57500"/>
              <a:gd name="adj5" fmla="val 10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graphicFrame>
        <p:nvGraphicFramePr>
          <p:cNvPr id="4" name="Content Placeholder 3"/>
          <p:cNvGraphicFramePr>
            <a:graphicFrameLocks noGrp="1"/>
          </p:cNvGraphicFramePr>
          <p:nvPr>
            <p:ph idx="1"/>
            <p:extLst/>
          </p:nvPr>
        </p:nvGraphicFramePr>
        <p:xfrm>
          <a:off x="1981200" y="1905001"/>
          <a:ext cx="7162800" cy="3459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388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sz="3200"/>
              <a:t>Algorithm - a finite list of well-defined instructions for accomplishing some task </a:t>
            </a:r>
          </a:p>
        </p:txBody>
      </p:sp>
      <p:sp>
        <p:nvSpPr>
          <p:cNvPr id="13317" name="Rectangle 3"/>
          <p:cNvSpPr>
            <a:spLocks noGrp="1" noChangeArrowheads="1"/>
          </p:cNvSpPr>
          <p:nvPr>
            <p:ph idx="1"/>
          </p:nvPr>
        </p:nvSpPr>
        <p:spPr/>
        <p:txBody>
          <a:bodyPr/>
          <a:lstStyle/>
          <a:p>
            <a:pPr eaLnBrk="1" hangingPunct="1"/>
            <a:r>
              <a:rPr lang="en-US" altLang="en-US" sz="2000" dirty="0"/>
              <a:t>Algorithms are essential to the way computers process information </a:t>
            </a:r>
          </a:p>
          <a:p>
            <a:pPr eaLnBrk="1" hangingPunct="1"/>
            <a:r>
              <a:rPr lang="en-US" altLang="en-US" sz="2000" dirty="0"/>
              <a:t>Algorithms must be rigorously defined: </a:t>
            </a:r>
          </a:p>
          <a:p>
            <a:pPr lvl="1" eaLnBrk="1" hangingPunct="1"/>
            <a:r>
              <a:rPr lang="en-US" altLang="en-US" sz="1800" dirty="0"/>
              <a:t>specified in the way it applies in all possible circumstances that could arise. </a:t>
            </a:r>
          </a:p>
          <a:p>
            <a:pPr lvl="1" eaLnBrk="1" hangingPunct="1"/>
            <a:r>
              <a:rPr lang="en-US" altLang="en-US" sz="1800" dirty="0"/>
              <a:t>conditional steps must be systematically dealt with, case-by-case; </a:t>
            </a:r>
          </a:p>
          <a:p>
            <a:pPr lvl="1" eaLnBrk="1" hangingPunct="1"/>
            <a:r>
              <a:rPr lang="en-US" altLang="en-US" sz="1800" dirty="0"/>
              <a:t>the criteria for each case must be clear (and computable). </a:t>
            </a:r>
          </a:p>
          <a:p>
            <a:pPr eaLnBrk="1" hangingPunct="1"/>
            <a:endParaRPr lang="en-US" altLang="en-US" sz="2000" dirty="0"/>
          </a:p>
        </p:txBody>
      </p:sp>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l="14569" t="35454" r="56294" b="41820"/>
          <a:stretch>
            <a:fillRect/>
          </a:stretch>
        </p:blipFill>
        <p:spPr bwMode="auto">
          <a:xfrm>
            <a:off x="6096000" y="4487098"/>
            <a:ext cx="42672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6"/>
          <p:cNvSpPr>
            <a:spLocks noChangeArrowheads="1"/>
          </p:cNvSpPr>
          <p:nvPr/>
        </p:nvSpPr>
        <p:spPr bwMode="auto">
          <a:xfrm>
            <a:off x="2362200" y="4609014"/>
            <a:ext cx="3429000" cy="101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0" dirty="0">
                <a:latin typeface="Courier New" panose="02070309020205020404" pitchFamily="49" charset="0"/>
                <a:cs typeface="Courier New" panose="02070309020205020404" pitchFamily="49" charset="0"/>
              </a:rPr>
              <a:t>array = [2,4,6,3]</a:t>
            </a:r>
          </a:p>
          <a:p>
            <a:pPr eaLnBrk="1" hangingPunct="1">
              <a:spcBef>
                <a:spcPct val="0"/>
              </a:spcBef>
              <a:buFontTx/>
              <a:buNone/>
            </a:pPr>
            <a:r>
              <a:rPr lang="en-US" altLang="en-US" sz="1000" b="0" dirty="0">
                <a:latin typeface="Courier New" panose="02070309020205020404" pitchFamily="49" charset="0"/>
                <a:cs typeface="Courier New" panose="02070309020205020404" pitchFamily="49" charset="0"/>
              </a:rPr>
              <a:t>largest=0</a:t>
            </a:r>
          </a:p>
          <a:p>
            <a:pPr eaLnBrk="1" hangingPunct="1">
              <a:spcBef>
                <a:spcPct val="0"/>
              </a:spcBef>
              <a:buFontTx/>
              <a:buNone/>
            </a:pPr>
            <a:r>
              <a:rPr lang="en-US" altLang="en-US" sz="1000" b="0" dirty="0">
                <a:latin typeface="Courier New" panose="02070309020205020404" pitchFamily="49" charset="0"/>
                <a:cs typeface="Courier New" panose="02070309020205020404" pitchFamily="49" charset="0"/>
              </a:rPr>
              <a:t>for </a:t>
            </a:r>
            <a:r>
              <a:rPr lang="en-US" altLang="en-US" sz="1000" b="0" dirty="0" err="1">
                <a:latin typeface="Courier New" panose="02070309020205020404" pitchFamily="49" charset="0"/>
                <a:cs typeface="Courier New" panose="02070309020205020404" pitchFamily="49" charset="0"/>
              </a:rPr>
              <a:t>i</a:t>
            </a:r>
            <a:r>
              <a:rPr lang="en-US" altLang="en-US" sz="1000" b="0" dirty="0">
                <a:latin typeface="Courier New" panose="02070309020205020404" pitchFamily="49" charset="0"/>
                <a:cs typeface="Courier New" panose="02070309020205020404" pitchFamily="49" charset="0"/>
              </a:rPr>
              <a:t> in array:</a:t>
            </a:r>
          </a:p>
          <a:p>
            <a:pPr eaLnBrk="1" hangingPunct="1">
              <a:spcBef>
                <a:spcPct val="0"/>
              </a:spcBef>
              <a:buFontTx/>
              <a:buNone/>
            </a:pPr>
            <a:r>
              <a:rPr lang="en-US" altLang="en-US" sz="1000" b="0" dirty="0">
                <a:latin typeface="Courier New" panose="02070309020205020404" pitchFamily="49" charset="0"/>
                <a:cs typeface="Courier New" panose="02070309020205020404" pitchFamily="49" charset="0"/>
              </a:rPr>
              <a:t>    if </a:t>
            </a:r>
            <a:r>
              <a:rPr lang="en-US" altLang="en-US" sz="1000" b="0" dirty="0" err="1">
                <a:latin typeface="Courier New" panose="02070309020205020404" pitchFamily="49" charset="0"/>
                <a:cs typeface="Courier New" panose="02070309020205020404" pitchFamily="49" charset="0"/>
              </a:rPr>
              <a:t>i</a:t>
            </a:r>
            <a:r>
              <a:rPr lang="en-US" altLang="en-US" sz="1000" b="0" dirty="0">
                <a:latin typeface="Courier New" panose="02070309020205020404" pitchFamily="49" charset="0"/>
                <a:cs typeface="Courier New" panose="02070309020205020404" pitchFamily="49" charset="0"/>
              </a:rPr>
              <a:t>&gt;largest:</a:t>
            </a:r>
          </a:p>
          <a:p>
            <a:pPr eaLnBrk="1" hangingPunct="1">
              <a:spcBef>
                <a:spcPct val="0"/>
              </a:spcBef>
              <a:buFontTx/>
              <a:buNone/>
            </a:pPr>
            <a:r>
              <a:rPr lang="en-US" altLang="en-US" sz="1000" b="0" dirty="0">
                <a:latin typeface="Courier New" panose="02070309020205020404" pitchFamily="49" charset="0"/>
                <a:cs typeface="Courier New" panose="02070309020205020404" pitchFamily="49" charset="0"/>
              </a:rPr>
              <a:t>        largest=</a:t>
            </a:r>
            <a:r>
              <a:rPr lang="en-US" altLang="en-US" sz="1000" b="0" dirty="0" err="1">
                <a:latin typeface="Courier New" panose="02070309020205020404" pitchFamily="49" charset="0"/>
                <a:cs typeface="Courier New" panose="02070309020205020404" pitchFamily="49" charset="0"/>
              </a:rPr>
              <a:t>i</a:t>
            </a:r>
            <a:r>
              <a:rPr lang="en-US" altLang="en-US" sz="10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000" b="0" dirty="0">
                <a:latin typeface="Courier New" panose="02070309020205020404" pitchFamily="49" charset="0"/>
                <a:cs typeface="Courier New" panose="02070309020205020404" pitchFamily="49" charset="0"/>
              </a:rPr>
              <a:t>print largest</a:t>
            </a:r>
          </a:p>
        </p:txBody>
      </p:sp>
      <p:sp>
        <p:nvSpPr>
          <p:cNvPr id="15368" name="Rectangle 8"/>
          <p:cNvSpPr>
            <a:spLocks noChangeArrowheads="1"/>
          </p:cNvSpPr>
          <p:nvPr/>
        </p:nvSpPr>
        <p:spPr bwMode="auto">
          <a:xfrm>
            <a:off x="2324100" y="4614098"/>
            <a:ext cx="3505200" cy="1752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Have variable for </a:t>
            </a:r>
          </a:p>
          <a:p>
            <a:pPr eaLnBrk="1" hangingPunct="1">
              <a:spcBef>
                <a:spcPct val="0"/>
              </a:spcBef>
              <a:buFontTx/>
              <a:buChar char="-"/>
            </a:pPr>
            <a:r>
              <a:rPr lang="en-US" altLang="en-US" sz="1800" b="0" dirty="0"/>
              <a:t> largest</a:t>
            </a:r>
          </a:p>
          <a:p>
            <a:pPr eaLnBrk="1" hangingPunct="1">
              <a:spcBef>
                <a:spcPct val="0"/>
              </a:spcBef>
              <a:buFontTx/>
              <a:buNone/>
            </a:pPr>
            <a:r>
              <a:rPr lang="en-US" altLang="en-US" sz="1800" dirty="0"/>
              <a:t>Look up in Help:</a:t>
            </a:r>
          </a:p>
          <a:p>
            <a:pPr eaLnBrk="1" hangingPunct="1">
              <a:spcBef>
                <a:spcPct val="0"/>
              </a:spcBef>
              <a:buFontTx/>
              <a:buNone/>
            </a:pPr>
            <a:r>
              <a:rPr lang="en-US" altLang="en-US" sz="1800" b="0" dirty="0"/>
              <a:t>- list</a:t>
            </a:r>
          </a:p>
          <a:p>
            <a:pPr eaLnBrk="1" hangingPunct="1">
              <a:spcBef>
                <a:spcPct val="0"/>
              </a:spcBef>
              <a:buFontTx/>
              <a:buChar char="-"/>
            </a:pPr>
            <a:r>
              <a:rPr lang="en-US" altLang="en-US" sz="1800" b="0" dirty="0"/>
              <a:t> for loop</a:t>
            </a:r>
          </a:p>
          <a:p>
            <a:pPr eaLnBrk="1" hangingPunct="1">
              <a:spcBef>
                <a:spcPct val="0"/>
              </a:spcBef>
              <a:buFontTx/>
              <a:buChar char="-"/>
            </a:pPr>
            <a:r>
              <a:rPr lang="en-US" altLang="en-US" sz="1800" b="0" dirty="0"/>
              <a:t> </a:t>
            </a:r>
            <a:r>
              <a:rPr lang="en-US" altLang="en-US" sz="1800" b="0" dirty="0" err="1"/>
              <a:t>if..then..else</a:t>
            </a:r>
            <a:endParaRPr lang="en-US" altLang="en-US" sz="1800" b="0" dirty="0"/>
          </a:p>
        </p:txBody>
      </p:sp>
    </p:spTree>
    <p:extLst>
      <p:ext uri="{BB962C8B-B14F-4D97-AF65-F5344CB8AC3E}">
        <p14:creationId xmlns:p14="http://schemas.microsoft.com/office/powerpoint/2010/main" val="3446510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5368"/>
                                        </p:tgtEl>
                                      </p:cBhvr>
                                    </p:animEffect>
                                    <p:set>
                                      <p:cBhvr>
                                        <p:cTn id="7" dur="1" fill="hold">
                                          <p:stCondLst>
                                            <p:cond delay="499"/>
                                          </p:stCondLst>
                                        </p:cTn>
                                        <p:tgtEl>
                                          <p:spTgt spid="15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Control</a:t>
            </a:r>
            <a:endParaRPr lang="en-US" dirty="0"/>
          </a:p>
        </p:txBody>
      </p:sp>
      <p:sp>
        <p:nvSpPr>
          <p:cNvPr id="3" name="Content Placeholder 2"/>
          <p:cNvSpPr>
            <a:spLocks noGrp="1"/>
          </p:cNvSpPr>
          <p:nvPr>
            <p:ph idx="1"/>
          </p:nvPr>
        </p:nvSpPr>
        <p:spPr/>
        <p:txBody>
          <a:bodyPr/>
          <a:lstStyle/>
          <a:p>
            <a:pPr lvl="1"/>
            <a:r>
              <a:rPr lang="en-US" sz="4000" dirty="0" smtClean="0">
                <a:latin typeface="Courier New" panose="02070309020205020404" pitchFamily="49" charset="0"/>
                <a:cs typeface="Courier New" panose="02070309020205020404" pitchFamily="49" charset="0"/>
              </a:rPr>
              <a:t>if</a:t>
            </a:r>
          </a:p>
          <a:p>
            <a:pPr lvl="1"/>
            <a:r>
              <a:rPr lang="en-US" sz="4000" dirty="0">
                <a:latin typeface="Courier New" panose="02070309020205020404" pitchFamily="49" charset="0"/>
                <a:cs typeface="Courier New" panose="02070309020205020404" pitchFamily="49" charset="0"/>
              </a:rPr>
              <a:t>w</a:t>
            </a:r>
            <a:r>
              <a:rPr lang="en-US" sz="4000" dirty="0" smtClean="0">
                <a:latin typeface="Courier New" panose="02070309020205020404" pitchFamily="49" charset="0"/>
                <a:cs typeface="Courier New" panose="02070309020205020404" pitchFamily="49" charset="0"/>
              </a:rPr>
              <a:t>hile</a:t>
            </a:r>
          </a:p>
          <a:p>
            <a:pPr lvl="1"/>
            <a:r>
              <a:rPr lang="en-US" sz="4000" dirty="0">
                <a:latin typeface="Courier New" panose="02070309020205020404" pitchFamily="49" charset="0"/>
                <a:cs typeface="Courier New" panose="02070309020205020404" pitchFamily="49" charset="0"/>
              </a:rPr>
              <a:t>f</a:t>
            </a:r>
            <a:r>
              <a:rPr lang="en-US" sz="4000" dirty="0" smtClean="0">
                <a:latin typeface="Courier New" panose="02070309020205020404" pitchFamily="49" charset="0"/>
                <a:cs typeface="Courier New" panose="02070309020205020404" pitchFamily="49" charset="0"/>
              </a:rPr>
              <a:t>or</a:t>
            </a:r>
            <a:endParaRPr lang="en-US" sz="4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8659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Quiz - Temperature program</a:t>
            </a:r>
          </a:p>
        </p:txBody>
      </p:sp>
      <p:pic>
        <p:nvPicPr>
          <p:cNvPr id="14341" name="Picture 2" descr="http://www.albireo.ch/temperatureconverter/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775619"/>
            <a:ext cx="2343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 descr="http://www.albireo.ch/temperatureconverter/f.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1775619"/>
            <a:ext cx="23637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6"/>
          <p:cNvSpPr txBox="1">
            <a:spLocks noChangeArrowheads="1"/>
          </p:cNvSpPr>
          <p:nvPr/>
        </p:nvSpPr>
        <p:spPr bwMode="auto">
          <a:xfrm>
            <a:off x="2362200" y="3962400"/>
            <a:ext cx="57599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200" dirty="0"/>
              <a:t>Now use the input statement</a:t>
            </a:r>
          </a:p>
        </p:txBody>
      </p:sp>
    </p:spTree>
    <p:extLst>
      <p:ext uri="{BB962C8B-B14F-4D97-AF65-F5344CB8AC3E}">
        <p14:creationId xmlns:p14="http://schemas.microsoft.com/office/powerpoint/2010/main" val="1443974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modules (packages)</a:t>
            </a:r>
            <a:endParaRPr lang="en-US" dirty="0"/>
          </a:p>
        </p:txBody>
      </p:sp>
      <p:sp>
        <p:nvSpPr>
          <p:cNvPr id="3" name="Content Placeholder 2"/>
          <p:cNvSpPr>
            <a:spLocks noGrp="1"/>
          </p:cNvSpPr>
          <p:nvPr>
            <p:ph idx="1"/>
          </p:nvPr>
        </p:nvSpPr>
        <p:spPr>
          <a:xfrm>
            <a:off x="1084218" y="1600201"/>
            <a:ext cx="9328602" cy="4525963"/>
          </a:xfrm>
        </p:spPr>
        <p:txBody>
          <a:bodyPr/>
          <a:lstStyle/>
          <a:p>
            <a:r>
              <a:rPr lang="en-US" b="1" dirty="0"/>
              <a:t>A module is a file containing Python definitions and statements. </a:t>
            </a:r>
            <a:endParaRPr lang="en-US" b="1" dirty="0" smtClean="0"/>
          </a:p>
          <a:p>
            <a:pPr marL="0" indent="0">
              <a:buNone/>
            </a:pPr>
            <a:r>
              <a:rPr lang="en-US" dirty="0">
                <a:latin typeface="Courier New" panose="02070309020205020404" pitchFamily="49" charset="0"/>
                <a:cs typeface="Courier New" panose="02070309020205020404" pitchFamily="49" charset="0"/>
              </a:rPr>
              <a:t>import </a:t>
            </a:r>
            <a:r>
              <a:rPr lang="en-US" dirty="0" smtClean="0">
                <a:latin typeface="Courier New" panose="02070309020205020404" pitchFamily="49" charset="0"/>
                <a:cs typeface="Courier New" panose="02070309020205020404" pitchFamily="49" charset="0"/>
              </a:rPr>
              <a:t>math</a:t>
            </a:r>
          </a:p>
          <a:p>
            <a:pPr marL="0" indent="0">
              <a:buNone/>
            </a:pPr>
            <a:r>
              <a:rPr lang="en-US" dirty="0" err="1">
                <a:latin typeface="Courier New" panose="02070309020205020404" pitchFamily="49" charset="0"/>
                <a:cs typeface="Courier New" panose="02070309020205020404" pitchFamily="49" charset="0"/>
              </a:rPr>
              <a:t>math.cos</a:t>
            </a:r>
            <a:r>
              <a:rPr lang="en-US" dirty="0">
                <a:latin typeface="Courier New" panose="02070309020205020404" pitchFamily="49" charset="0"/>
                <a:cs typeface="Courier New" panose="02070309020205020404" pitchFamily="49" charset="0"/>
              </a:rPr>
              <a:t>(34</a:t>
            </a:r>
            <a:r>
              <a:rPr lang="en-US" dirty="0" smtClean="0">
                <a:latin typeface="Courier New" panose="02070309020205020404" pitchFamily="49" charset="0"/>
                <a:cs typeface="Courier New" panose="02070309020205020404" pitchFamily="49" charset="0"/>
              </a:rPr>
              <a:t>)</a:t>
            </a:r>
          </a:p>
          <a:p>
            <a:r>
              <a:rPr lang="en-US" b="1" dirty="0" smtClean="0"/>
              <a:t>There are many, many “standard” modules built in Python by </a:t>
            </a:r>
            <a:r>
              <a:rPr lang="en-US" b="1" dirty="0" smtClean="0">
                <a:hlinkClick r:id="rId3"/>
              </a:rPr>
              <a:t>default</a:t>
            </a:r>
            <a:endParaRPr lang="en-US" b="1" dirty="0"/>
          </a:p>
          <a:p>
            <a:r>
              <a:rPr lang="en-US" b="1" dirty="0" smtClean="0"/>
              <a:t>There are many, many, </a:t>
            </a:r>
            <a:r>
              <a:rPr lang="en-US" sz="3600" b="1" dirty="0"/>
              <a:t>many</a:t>
            </a:r>
            <a:r>
              <a:rPr lang="en-US" b="1" dirty="0" smtClean="0"/>
              <a:t>, </a:t>
            </a:r>
            <a:r>
              <a:rPr lang="en-US" sz="3600" b="1" dirty="0"/>
              <a:t>MANY</a:t>
            </a:r>
            <a:r>
              <a:rPr lang="en-US" b="1" dirty="0" smtClean="0"/>
              <a:t> other packages you can install</a:t>
            </a: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7691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modules</a:t>
            </a:r>
            <a:endParaRPr lang="en-US" dirty="0"/>
          </a:p>
        </p:txBody>
      </p:sp>
      <p:sp>
        <p:nvSpPr>
          <p:cNvPr id="3" name="Content Placeholder 2"/>
          <p:cNvSpPr>
            <a:spLocks noGrp="1"/>
          </p:cNvSpPr>
          <p:nvPr>
            <p:ph idx="1"/>
          </p:nvPr>
        </p:nvSpPr>
        <p:spPr/>
        <p:txBody>
          <a:bodyPr/>
          <a:lstStyle/>
          <a:p>
            <a:r>
              <a:rPr lang="en-US" b="1" dirty="0" smtClean="0">
                <a:hlinkClick r:id="rId3"/>
              </a:rPr>
              <a:t>Modules for Python 2.7</a:t>
            </a:r>
            <a:endParaRPr lang="en-US" b="1" dirty="0" smtClean="0"/>
          </a:p>
          <a:p>
            <a:pPr lvl="1"/>
            <a:r>
              <a:rPr lang="en-US" dirty="0" smtClean="0">
                <a:latin typeface="Courier New" panose="02070309020205020404" pitchFamily="49" charset="0"/>
                <a:cs typeface="Courier New" panose="02070309020205020404" pitchFamily="49" charset="0"/>
              </a:rPr>
              <a:t>time</a:t>
            </a:r>
          </a:p>
          <a:p>
            <a:pPr lvl="1"/>
            <a:r>
              <a:rPr lang="en-US" dirty="0" smtClean="0">
                <a:latin typeface="Courier New" panose="02070309020205020404" pitchFamily="49" charset="0"/>
                <a:cs typeface="Courier New" panose="02070309020205020404" pitchFamily="49" charset="0"/>
              </a:rPr>
              <a:t>math</a:t>
            </a:r>
          </a:p>
          <a:p>
            <a:pPr lvl="1"/>
            <a:r>
              <a:rPr lang="en-US" dirty="0" err="1" smtClean="0">
                <a:latin typeface="Courier New" panose="02070309020205020404" pitchFamily="49" charset="0"/>
                <a:cs typeface="Courier New" panose="02070309020205020404" pitchFamily="49" charset="0"/>
              </a:rPr>
              <a:t>HTMLParser</a:t>
            </a:r>
            <a:endParaRPr lang="en-US" dirty="0" smtClean="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u</a:t>
            </a:r>
            <a:r>
              <a:rPr lang="en-US" dirty="0" err="1" smtClean="0">
                <a:latin typeface="Courier New" panose="02070309020205020404" pitchFamily="49" charset="0"/>
                <a:cs typeface="Courier New" panose="02070309020205020404" pitchFamily="49" charset="0"/>
              </a:rPr>
              <a:t>rllib</a:t>
            </a:r>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sqlite3</a:t>
            </a:r>
          </a:p>
          <a:p>
            <a:endParaRPr lang="en-US" dirty="0"/>
          </a:p>
        </p:txBody>
      </p:sp>
    </p:spTree>
    <p:extLst>
      <p:ext uri="{BB962C8B-B14F-4D97-AF65-F5344CB8AC3E}">
        <p14:creationId xmlns:p14="http://schemas.microsoft.com/office/powerpoint/2010/main" val="814159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 Example (not spatial, yet)</a:t>
            </a:r>
            <a:endParaRPr lang="en-US" dirty="0"/>
          </a:p>
        </p:txBody>
      </p:sp>
      <p:sp>
        <p:nvSpPr>
          <p:cNvPr id="6" name="Content Placeholder 5"/>
          <p:cNvSpPr>
            <a:spLocks noGrp="1"/>
          </p:cNvSpPr>
          <p:nvPr>
            <p:ph idx="1"/>
          </p:nvPr>
        </p:nvSpPr>
        <p:spPr>
          <a:xfrm>
            <a:off x="2662030" y="4359415"/>
            <a:ext cx="7696200" cy="1308101"/>
          </a:xfrm>
        </p:spPr>
        <p:txBody>
          <a:bodyPr/>
          <a:lstStyle/>
          <a:p>
            <a:r>
              <a:rPr lang="en-US" b="1" dirty="0" smtClean="0"/>
              <a:t>Find the average ASMT value for each </a:t>
            </a:r>
            <a:r>
              <a:rPr lang="en-US" b="1" dirty="0" err="1" smtClean="0"/>
              <a:t>Propclass</a:t>
            </a:r>
            <a:r>
              <a:rPr lang="en-US" b="1" dirty="0" smtClean="0"/>
              <a:t> in parcels</a:t>
            </a:r>
            <a:endParaRPr lang="en-US" b="1" dirty="0"/>
          </a:p>
        </p:txBody>
      </p:sp>
      <p:sp>
        <p:nvSpPr>
          <p:cNvPr id="4" name="Rectangle 3"/>
          <p:cNvSpPr/>
          <p:nvPr/>
        </p:nvSpPr>
        <p:spPr>
          <a:xfrm>
            <a:off x="645584" y="1574559"/>
            <a:ext cx="10406744" cy="1754326"/>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import </a:t>
            </a:r>
            <a:r>
              <a:rPr lang="en-US" b="1" dirty="0" smtClean="0">
                <a:latin typeface="Courier New" panose="02070309020205020404" pitchFamily="49" charset="0"/>
                <a:cs typeface="Courier New" panose="02070309020205020404" pitchFamily="49" charset="0"/>
              </a:rPr>
              <a:t>sqlite3</a:t>
            </a:r>
          </a:p>
          <a:p>
            <a:r>
              <a:rPr lang="en-US" b="1" dirty="0">
                <a:latin typeface="Courier New" panose="02070309020205020404" pitchFamily="49" charset="0"/>
                <a:cs typeface="Courier New" panose="02070309020205020404" pitchFamily="49" charset="0"/>
              </a:rPr>
              <a:t>conn = </a:t>
            </a:r>
            <a:r>
              <a:rPr lang="en-US" b="1" dirty="0" smtClean="0">
                <a:latin typeface="Courier New" panose="02070309020205020404" pitchFamily="49" charset="0"/>
                <a:cs typeface="Courier New" panose="02070309020205020404" pitchFamily="49" charset="0"/>
              </a:rPr>
              <a:t>sqlite3.Connection</a:t>
            </a:r>
            <a:r>
              <a:rPr lang="en-US" b="1" dirty="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:/training/python/</a:t>
            </a:r>
            <a:r>
              <a:rPr lang="en-US" b="1" dirty="0" err="1" smtClean="0">
                <a:latin typeface="Courier New" panose="02070309020205020404" pitchFamily="49" charset="0"/>
                <a:cs typeface="Courier New" panose="02070309020205020404" pitchFamily="49" charset="0"/>
              </a:rPr>
              <a:t>tompkins.sqlite</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answer = </a:t>
            </a:r>
            <a:r>
              <a:rPr lang="en-US" b="1" dirty="0" err="1">
                <a:latin typeface="Courier New" panose="02070309020205020404" pitchFamily="49" charset="0"/>
                <a:cs typeface="Courier New" panose="02070309020205020404" pitchFamily="49" charset="0"/>
              </a:rPr>
              <a:t>conn.execute</a:t>
            </a:r>
            <a:r>
              <a:rPr lang="en-US" b="1" dirty="0">
                <a:latin typeface="Courier New" panose="02070309020205020404" pitchFamily="49" charset="0"/>
                <a:cs typeface="Courier New" panose="02070309020205020404" pitchFamily="49" charset="0"/>
              </a:rPr>
              <a:t>('SELECT * FROM parcels LIMIT 3</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row in answer:</a:t>
            </a:r>
          </a:p>
          <a:p>
            <a:r>
              <a:rPr lang="en-US" b="1" dirty="0">
                <a:latin typeface="Courier New" panose="02070309020205020404" pitchFamily="49" charset="0"/>
                <a:cs typeface="Courier New" panose="02070309020205020404" pitchFamily="49" charset="0"/>
              </a:rPr>
              <a:t>	print row</a:t>
            </a:r>
          </a:p>
          <a:p>
            <a:endParaRPr lang="en-US" b="1" dirty="0">
              <a:latin typeface="Courier New" panose="02070309020205020404" pitchFamily="49" charset="0"/>
              <a:cs typeface="Courier New" panose="02070309020205020404" pitchFamily="49" charset="0"/>
            </a:endParaRPr>
          </a:p>
        </p:txBody>
      </p:sp>
      <p:sp>
        <p:nvSpPr>
          <p:cNvPr id="5" name="Title 1"/>
          <p:cNvSpPr txBox="1">
            <a:spLocks/>
          </p:cNvSpPr>
          <p:nvPr/>
        </p:nvSpPr>
        <p:spPr bwMode="auto">
          <a:xfrm>
            <a:off x="2662030" y="3216415"/>
            <a:ext cx="7924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a:solidFill>
                  <a:srgbClr val="800000"/>
                </a:solidFill>
                <a:latin typeface="+mj-lt"/>
                <a:ea typeface="+mj-ea"/>
                <a:cs typeface="+mj-cs"/>
              </a:defRPr>
            </a:lvl1pPr>
            <a:lvl2pPr algn="l" rtl="0" fontAlgn="base">
              <a:spcBef>
                <a:spcPct val="0"/>
              </a:spcBef>
              <a:spcAft>
                <a:spcPct val="0"/>
              </a:spcAft>
              <a:defRPr sz="4400" b="1">
                <a:solidFill>
                  <a:srgbClr val="800000"/>
                </a:solidFill>
                <a:latin typeface="Arial" charset="0"/>
              </a:defRPr>
            </a:lvl2pPr>
            <a:lvl3pPr algn="l" rtl="0" fontAlgn="base">
              <a:spcBef>
                <a:spcPct val="0"/>
              </a:spcBef>
              <a:spcAft>
                <a:spcPct val="0"/>
              </a:spcAft>
              <a:defRPr sz="4400" b="1">
                <a:solidFill>
                  <a:srgbClr val="800000"/>
                </a:solidFill>
                <a:latin typeface="Arial" charset="0"/>
              </a:defRPr>
            </a:lvl3pPr>
            <a:lvl4pPr algn="l" rtl="0" fontAlgn="base">
              <a:spcBef>
                <a:spcPct val="0"/>
              </a:spcBef>
              <a:spcAft>
                <a:spcPct val="0"/>
              </a:spcAft>
              <a:defRPr sz="4400" b="1">
                <a:solidFill>
                  <a:srgbClr val="800000"/>
                </a:solidFill>
                <a:latin typeface="Arial" charset="0"/>
              </a:defRPr>
            </a:lvl4pPr>
            <a:lvl5pPr algn="l" rtl="0" fontAlgn="base">
              <a:spcBef>
                <a:spcPct val="0"/>
              </a:spcBef>
              <a:spcAft>
                <a:spcPct val="0"/>
              </a:spcAft>
              <a:defRPr sz="4400" b="1">
                <a:solidFill>
                  <a:srgbClr val="800000"/>
                </a:solidFill>
                <a:latin typeface="Arial" charset="0"/>
              </a:defRPr>
            </a:lvl5pPr>
            <a:lvl6pPr marL="457200" algn="l" rtl="0" fontAlgn="base">
              <a:spcBef>
                <a:spcPct val="0"/>
              </a:spcBef>
              <a:spcAft>
                <a:spcPct val="0"/>
              </a:spcAft>
              <a:defRPr sz="4400" b="1">
                <a:solidFill>
                  <a:srgbClr val="800000"/>
                </a:solidFill>
                <a:latin typeface="Arial" charset="0"/>
              </a:defRPr>
            </a:lvl6pPr>
            <a:lvl7pPr marL="914400" algn="l" rtl="0" fontAlgn="base">
              <a:spcBef>
                <a:spcPct val="0"/>
              </a:spcBef>
              <a:spcAft>
                <a:spcPct val="0"/>
              </a:spcAft>
              <a:defRPr sz="4400" b="1">
                <a:solidFill>
                  <a:srgbClr val="800000"/>
                </a:solidFill>
                <a:latin typeface="Arial" charset="0"/>
              </a:defRPr>
            </a:lvl7pPr>
            <a:lvl8pPr marL="1371600" algn="l" rtl="0" fontAlgn="base">
              <a:spcBef>
                <a:spcPct val="0"/>
              </a:spcBef>
              <a:spcAft>
                <a:spcPct val="0"/>
              </a:spcAft>
              <a:defRPr sz="4400" b="1">
                <a:solidFill>
                  <a:srgbClr val="800000"/>
                </a:solidFill>
                <a:latin typeface="Arial" charset="0"/>
              </a:defRPr>
            </a:lvl8pPr>
            <a:lvl9pPr marL="1828800" algn="l" rtl="0" fontAlgn="base">
              <a:spcBef>
                <a:spcPct val="0"/>
              </a:spcBef>
              <a:spcAft>
                <a:spcPct val="0"/>
              </a:spcAft>
              <a:defRPr sz="4400" b="1">
                <a:solidFill>
                  <a:srgbClr val="800000"/>
                </a:solidFill>
                <a:latin typeface="Arial" charset="0"/>
              </a:defRPr>
            </a:lvl9pPr>
          </a:lstStyle>
          <a:p>
            <a:pPr eaLnBrk="1" hangingPunct="1"/>
            <a:r>
              <a:rPr lang="en-US" kern="0" dirty="0"/>
              <a:t>Quiz</a:t>
            </a:r>
          </a:p>
        </p:txBody>
      </p:sp>
    </p:spTree>
    <p:extLst>
      <p:ext uri="{BB962C8B-B14F-4D97-AF65-F5344CB8AC3E}">
        <p14:creationId xmlns:p14="http://schemas.microsoft.com/office/powerpoint/2010/main" val="1020580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76200"/>
            <a:ext cx="9448800" cy="1143000"/>
          </a:xfrm>
        </p:spPr>
        <p:txBody>
          <a:bodyPr/>
          <a:lstStyle/>
          <a:p>
            <a:pPr eaLnBrk="1" hangingPunct="1"/>
            <a:r>
              <a:rPr lang="en-US" altLang="en-US" sz="4800" b="1" dirty="0"/>
              <a:t>Course Goals</a:t>
            </a:r>
          </a:p>
        </p:txBody>
      </p:sp>
      <p:sp>
        <p:nvSpPr>
          <p:cNvPr id="15363" name="Rectangle 3"/>
          <p:cNvSpPr>
            <a:spLocks noGrp="1" noChangeArrowheads="1"/>
          </p:cNvSpPr>
          <p:nvPr>
            <p:ph idx="1"/>
          </p:nvPr>
        </p:nvSpPr>
        <p:spPr>
          <a:xfrm>
            <a:off x="762000" y="893715"/>
            <a:ext cx="9144000" cy="4038600"/>
          </a:xfrm>
        </p:spPr>
        <p:txBody>
          <a:bodyPr>
            <a:noAutofit/>
          </a:bodyPr>
          <a:lstStyle/>
          <a:p>
            <a:pPr marL="0" indent="0">
              <a:spcAft>
                <a:spcPct val="75000"/>
              </a:spcAft>
              <a:buNone/>
            </a:pPr>
            <a:r>
              <a:rPr lang="en-US" altLang="en-US" sz="4400" b="1" dirty="0"/>
              <a:t>At the end of this course, you will:</a:t>
            </a:r>
          </a:p>
          <a:p>
            <a:pPr lvl="1" eaLnBrk="1" hangingPunct="1">
              <a:spcBef>
                <a:spcPct val="0"/>
              </a:spcBef>
            </a:pPr>
            <a:r>
              <a:rPr lang="en-US" altLang="en-US" sz="3200" b="1" dirty="0"/>
              <a:t>Understand what </a:t>
            </a:r>
            <a:r>
              <a:rPr lang="en-US" altLang="en-US" sz="3200" b="1" dirty="0" smtClean="0"/>
              <a:t>Python is</a:t>
            </a:r>
            <a:r>
              <a:rPr lang="en-US" altLang="en-US" sz="3200" b="1" dirty="0"/>
              <a:t>.	</a:t>
            </a:r>
          </a:p>
          <a:p>
            <a:pPr lvl="1" eaLnBrk="1" hangingPunct="1">
              <a:spcBef>
                <a:spcPct val="0"/>
              </a:spcBef>
            </a:pPr>
            <a:r>
              <a:rPr lang="en-US" altLang="en-US" sz="3200" b="1" dirty="0"/>
              <a:t>Learn how to </a:t>
            </a:r>
            <a:r>
              <a:rPr lang="en-US" altLang="en-US" sz="3200" b="1" dirty="0" smtClean="0"/>
              <a:t>use Python to write scripts for automating geographic data. </a:t>
            </a:r>
            <a:endParaRPr lang="en-US" altLang="en-US" sz="3200" b="1" dirty="0"/>
          </a:p>
          <a:p>
            <a:pPr lvl="1" eaLnBrk="1" hangingPunct="1">
              <a:spcBef>
                <a:spcPct val="0"/>
              </a:spcBef>
            </a:pPr>
            <a:r>
              <a:rPr lang="en-US" altLang="en-US" sz="3200" b="1" dirty="0" smtClean="0"/>
              <a:t>Learn how to use Python packages to add additional functionality to your Python code.</a:t>
            </a:r>
            <a:endParaRPr lang="en-US" altLang="en-US" sz="3200" b="1" dirty="0"/>
          </a:p>
        </p:txBody>
      </p:sp>
    </p:spTree>
    <p:extLst>
      <p:ext uri="{BB962C8B-B14F-4D97-AF65-F5344CB8AC3E}">
        <p14:creationId xmlns:p14="http://schemas.microsoft.com/office/powerpoint/2010/main" val="244329276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7305" y="883964"/>
            <a:ext cx="10571747" cy="4708981"/>
          </a:xfrm>
          <a:prstGeom prst="rect">
            <a:avLst/>
          </a:prstGeom>
        </p:spPr>
        <p:txBody>
          <a:bodyPr wrap="square">
            <a:spAutoFit/>
          </a:bodyPr>
          <a:lstStyle/>
          <a:p>
            <a:r>
              <a:rPr lang="en-US" sz="2000" b="1" dirty="0">
                <a:solidFill>
                  <a:srgbClr val="FFFF00"/>
                </a:solidFill>
                <a:latin typeface="Courier New" panose="02070309020205020404" pitchFamily="49" charset="0"/>
                <a:cs typeface="Courier New" panose="02070309020205020404" pitchFamily="49" charset="0"/>
              </a:rPr>
              <a:t>i</a:t>
            </a:r>
            <a:r>
              <a:rPr lang="en-US" sz="2000" b="1" dirty="0" smtClean="0">
                <a:solidFill>
                  <a:srgbClr val="FFFF00"/>
                </a:solidFill>
                <a:latin typeface="Courier New" panose="02070309020205020404" pitchFamily="49" charset="0"/>
                <a:cs typeface="Courier New" panose="02070309020205020404" pitchFamily="49" charset="0"/>
              </a:rPr>
              <a:t>mport </a:t>
            </a:r>
            <a:r>
              <a:rPr lang="en-US" sz="2000" b="1" dirty="0" err="1" smtClean="0">
                <a:solidFill>
                  <a:srgbClr val="FFFF00"/>
                </a:solidFill>
                <a:latin typeface="Courier New" panose="02070309020205020404" pitchFamily="49" charset="0"/>
                <a:cs typeface="Courier New" panose="02070309020205020404" pitchFamily="49" charset="0"/>
              </a:rPr>
              <a:t>os</a:t>
            </a:r>
            <a:endParaRPr lang="en-US" sz="2000" b="1" dirty="0" smtClean="0">
              <a:solidFill>
                <a:srgbClr val="FFFF00"/>
              </a:solidFill>
              <a:latin typeface="Courier New" panose="02070309020205020404" pitchFamily="49" charset="0"/>
              <a:cs typeface="Courier New" panose="02070309020205020404" pitchFamily="49" charset="0"/>
            </a:endParaRPr>
          </a:p>
          <a:p>
            <a:r>
              <a:rPr lang="en-US" sz="2000" b="1" dirty="0" err="1" smtClean="0">
                <a:solidFill>
                  <a:srgbClr val="FFFF00"/>
                </a:solidFill>
                <a:latin typeface="Courier New" panose="02070309020205020404" pitchFamily="49" charset="0"/>
                <a:cs typeface="Courier New" panose="02070309020205020404" pitchFamily="49" charset="0"/>
              </a:rPr>
              <a:t>os.chdir</a:t>
            </a:r>
            <a:r>
              <a:rPr lang="en-US" sz="2000" b="1" dirty="0">
                <a:solidFill>
                  <a:srgbClr val="FFFF00"/>
                </a:solidFill>
                <a:latin typeface="Courier New" panose="02070309020205020404" pitchFamily="49" charset="0"/>
                <a:cs typeface="Courier New" panose="02070309020205020404" pitchFamily="49" charset="0"/>
              </a:rPr>
              <a:t>("c:/program files/</a:t>
            </a:r>
            <a:r>
              <a:rPr lang="en-US" sz="2000" b="1" dirty="0" err="1">
                <a:solidFill>
                  <a:srgbClr val="FFFF00"/>
                </a:solidFill>
                <a:latin typeface="Courier New" panose="02070309020205020404" pitchFamily="49" charset="0"/>
                <a:cs typeface="Courier New" panose="02070309020205020404" pitchFamily="49" charset="0"/>
              </a:rPr>
              <a:t>qgis</a:t>
            </a:r>
            <a:r>
              <a:rPr lang="en-US" sz="2000" b="1" dirty="0">
                <a:solidFill>
                  <a:srgbClr val="FFFF00"/>
                </a:solidFill>
                <a:latin typeface="Courier New" panose="02070309020205020404" pitchFamily="49" charset="0"/>
                <a:cs typeface="Courier New" panose="02070309020205020404" pitchFamily="49" charset="0"/>
              </a:rPr>
              <a:t> 3.8/bin</a:t>
            </a:r>
            <a:r>
              <a:rPr lang="en-US" sz="2000" b="1" dirty="0" smtClean="0">
                <a:solidFill>
                  <a:srgbClr val="FFFF00"/>
                </a:solidFill>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import </a:t>
            </a:r>
            <a:r>
              <a:rPr lang="en-US" sz="2000" b="1" dirty="0">
                <a:latin typeface="Courier New" panose="02070309020205020404" pitchFamily="49" charset="0"/>
                <a:cs typeface="Courier New" panose="02070309020205020404" pitchFamily="49" charset="0"/>
              </a:rPr>
              <a:t>sqlite3</a:t>
            </a:r>
          </a:p>
          <a:p>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pkey</a:t>
            </a:r>
            <a:r>
              <a:rPr lang="en-US" sz="2000" b="1" dirty="0">
                <a:latin typeface="Courier New" panose="02070309020205020404" pitchFamily="49" charset="0"/>
                <a:cs typeface="Courier New" panose="02070309020205020404" pitchFamily="49" charset="0"/>
              </a:rPr>
              <a:t> = input('enter your parcel key: ')</a:t>
            </a:r>
          </a:p>
          <a:p>
            <a:r>
              <a:rPr lang="en-US" sz="2000" b="1" dirty="0">
                <a:latin typeface="Courier New" panose="02070309020205020404" pitchFamily="49" charset="0"/>
                <a:cs typeface="Courier New" panose="02070309020205020404" pitchFamily="49" charset="0"/>
              </a:rPr>
              <a:t>conn = sqlite3.Connection('c:/training/python/</a:t>
            </a:r>
            <a:r>
              <a:rPr lang="en-US" sz="2000" b="1" dirty="0" err="1">
                <a:latin typeface="Courier New" panose="02070309020205020404" pitchFamily="49" charset="0"/>
                <a:cs typeface="Courier New" panose="02070309020205020404" pitchFamily="49" charset="0"/>
              </a:rPr>
              <a:t>tompkins.sqlite</a:t>
            </a:r>
            <a:r>
              <a:rPr lang="en-US" sz="2000" b="1" dirty="0">
                <a:latin typeface="Courier New" panose="02070309020205020404" pitchFamily="49" charset="0"/>
                <a:cs typeface="Courier New" panose="02070309020205020404" pitchFamily="49" charset="0"/>
              </a:rPr>
              <a:t>')</a:t>
            </a:r>
          </a:p>
          <a:p>
            <a:r>
              <a:rPr lang="en-US" sz="2000" b="1" dirty="0" err="1">
                <a:latin typeface="Courier New" panose="02070309020205020404" pitchFamily="49" charset="0"/>
                <a:cs typeface="Courier New" panose="02070309020205020404" pitchFamily="49" charset="0"/>
              </a:rPr>
              <a:t>conn.enable_load_extension</a:t>
            </a:r>
            <a:r>
              <a:rPr lang="en-US" sz="2000" b="1" dirty="0">
                <a:latin typeface="Courier New" panose="02070309020205020404" pitchFamily="49" charset="0"/>
                <a:cs typeface="Courier New" panose="02070309020205020404" pitchFamily="49" charset="0"/>
              </a:rPr>
              <a:t>(True)</a:t>
            </a:r>
          </a:p>
          <a:p>
            <a:r>
              <a:rPr lang="en-US" sz="2000" b="1" dirty="0" err="1">
                <a:latin typeface="Courier New" panose="02070309020205020404" pitchFamily="49" charset="0"/>
                <a:cs typeface="Courier New" panose="02070309020205020404" pitchFamily="49" charset="0"/>
              </a:rPr>
              <a:t>conn.execute</a:t>
            </a:r>
            <a:r>
              <a:rPr lang="en-US" sz="2000" b="1" dirty="0">
                <a:latin typeface="Courier New" panose="02070309020205020404" pitchFamily="49" charset="0"/>
                <a:cs typeface="Courier New" panose="02070309020205020404" pitchFamily="49" charset="0"/>
              </a:rPr>
              <a:t>('SELECT </a:t>
            </a:r>
            <a:r>
              <a:rPr lang="en-US" sz="2000" b="1" dirty="0" err="1">
                <a:latin typeface="Courier New" panose="02070309020205020404" pitchFamily="49" charset="0"/>
                <a:cs typeface="Courier New" panose="02070309020205020404" pitchFamily="49" charset="0"/>
              </a:rPr>
              <a:t>load_extension</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mod_spatialite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answer = </a:t>
            </a:r>
            <a:r>
              <a:rPr lang="en-US" sz="2000" b="1" dirty="0" err="1">
                <a:latin typeface="Courier New" panose="02070309020205020404" pitchFamily="49" charset="0"/>
                <a:cs typeface="Courier New" panose="02070309020205020404" pitchFamily="49" charset="0"/>
              </a:rPr>
              <a:t>conn.execute</a:t>
            </a:r>
            <a:r>
              <a:rPr lang="en-US" sz="2000" b="1" dirty="0">
                <a:latin typeface="Courier New" panose="02070309020205020404" pitchFamily="49" charset="0"/>
                <a:cs typeface="Courier New" panose="02070309020205020404" pitchFamily="49" charset="0"/>
              </a:rPr>
              <a:t>('''SELECT sum(</a:t>
            </a:r>
            <a:r>
              <a:rPr lang="en-US" sz="2000" b="1" dirty="0" err="1">
                <a:latin typeface="Courier New" panose="02070309020205020404" pitchFamily="49" charset="0"/>
                <a:cs typeface="Courier New" panose="02070309020205020404" pitchFamily="49" charset="0"/>
              </a:rPr>
              <a:t>asmt</a:t>
            </a:r>
            <a:r>
              <a:rPr lang="en-US" sz="2000" b="1" dirty="0">
                <a:latin typeface="Courier New" panose="02070309020205020404" pitchFamily="49" charset="0"/>
                <a:cs typeface="Courier New" panose="02070309020205020404" pitchFamily="49" charset="0"/>
              </a:rPr>
              <a:t>) AS </a:t>
            </a:r>
            <a:r>
              <a:rPr lang="en-US" sz="2000" b="1" dirty="0" err="1">
                <a:latin typeface="Courier New" panose="02070309020205020404" pitchFamily="49" charset="0"/>
                <a:cs typeface="Courier New" panose="02070309020205020404" pitchFamily="49" charset="0"/>
              </a:rPr>
              <a:t>sumasmt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propclass</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FROM parcels, </a:t>
            </a:r>
            <a:r>
              <a:rPr lang="en-US" sz="2000" b="1" dirty="0" err="1">
                <a:latin typeface="Courier New" panose="02070309020205020404" pitchFamily="49" charset="0"/>
                <a:cs typeface="Courier New" panose="02070309020205020404" pitchFamily="49" charset="0"/>
              </a:rPr>
              <a:t>floodzones</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WHERE </a:t>
            </a:r>
            <a:r>
              <a:rPr lang="en-US" sz="2000" b="1" dirty="0" err="1">
                <a:latin typeface="Courier New" panose="02070309020205020404" pitchFamily="49" charset="0"/>
                <a:cs typeface="Courier New" panose="02070309020205020404" pitchFamily="49" charset="0"/>
              </a:rPr>
              <a:t>ST_Intersects</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parcels.geometry,floodzones.geom</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GROUP BY </a:t>
            </a:r>
            <a:r>
              <a:rPr lang="en-US" sz="2000" b="1" dirty="0" err="1">
                <a:latin typeface="Courier New" panose="02070309020205020404" pitchFamily="49" charset="0"/>
                <a:cs typeface="Courier New" panose="02070309020205020404" pitchFamily="49" charset="0"/>
              </a:rPr>
              <a:t>propclass</a:t>
            </a:r>
            <a:r>
              <a:rPr lang="en-US" sz="2000" b="1" dirty="0">
                <a:latin typeface="Courier New" panose="02070309020205020404" pitchFamily="49" charset="0"/>
                <a:cs typeface="Courier New" panose="02070309020205020404" pitchFamily="49" charset="0"/>
              </a:rPr>
              <a:t> ORDER BY </a:t>
            </a:r>
            <a:r>
              <a:rPr lang="en-US" sz="2000" b="1" dirty="0" err="1">
                <a:latin typeface="Courier New" panose="02070309020205020404" pitchFamily="49" charset="0"/>
                <a:cs typeface="Courier New" panose="02070309020205020404" pitchFamily="49" charset="0"/>
              </a:rPr>
              <a:t>sumasmt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for row in answer:</a:t>
            </a:r>
          </a:p>
          <a:p>
            <a:r>
              <a:rPr lang="en-US" sz="2000" b="1" dirty="0">
                <a:latin typeface="Courier New" panose="02070309020205020404" pitchFamily="49" charset="0"/>
                <a:cs typeface="Courier New" panose="02070309020205020404" pitchFamily="49" charset="0"/>
              </a:rPr>
              <a:t>	print( "Property Class ",row[1], " $", row[0])</a:t>
            </a:r>
          </a:p>
        </p:txBody>
      </p:sp>
    </p:spTree>
    <p:extLst>
      <p:ext uri="{BB962C8B-B14F-4D97-AF65-F5344CB8AC3E}">
        <p14:creationId xmlns:p14="http://schemas.microsoft.com/office/powerpoint/2010/main" val="3304696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338" y="879682"/>
            <a:ext cx="12336378" cy="5632311"/>
          </a:xfrm>
          <a:prstGeom prst="rect">
            <a:avLst/>
          </a:prstGeom>
        </p:spPr>
        <p:txBody>
          <a:bodyPr wrap="square">
            <a:spAutoFit/>
          </a:bodyPr>
          <a:lstStyle/>
          <a:p>
            <a:r>
              <a:rPr lang="en-US" sz="2000" b="1" dirty="0">
                <a:solidFill>
                  <a:srgbClr val="FFFF00"/>
                </a:solidFill>
                <a:latin typeface="Courier New" panose="02070309020205020404" pitchFamily="49" charset="0"/>
                <a:cs typeface="Courier New" panose="02070309020205020404" pitchFamily="49" charset="0"/>
              </a:rPr>
              <a:t>import </a:t>
            </a:r>
            <a:r>
              <a:rPr lang="en-US" sz="2000" b="1" dirty="0" err="1">
                <a:solidFill>
                  <a:srgbClr val="FFFF00"/>
                </a:solidFill>
                <a:latin typeface="Courier New" panose="02070309020205020404" pitchFamily="49" charset="0"/>
                <a:cs typeface="Courier New" panose="02070309020205020404" pitchFamily="49" charset="0"/>
              </a:rPr>
              <a:t>os</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err="1">
                <a:solidFill>
                  <a:srgbClr val="FFFF00"/>
                </a:solidFill>
                <a:latin typeface="Courier New" panose="02070309020205020404" pitchFamily="49" charset="0"/>
                <a:cs typeface="Courier New" panose="02070309020205020404" pitchFamily="49" charset="0"/>
              </a:rPr>
              <a:t>os.chdir</a:t>
            </a:r>
            <a:r>
              <a:rPr lang="en-US" sz="2000" b="1" dirty="0">
                <a:solidFill>
                  <a:srgbClr val="FFFF00"/>
                </a:solidFill>
                <a:latin typeface="Courier New" panose="02070309020205020404" pitchFamily="49" charset="0"/>
                <a:cs typeface="Courier New" panose="02070309020205020404" pitchFamily="49" charset="0"/>
              </a:rPr>
              <a:t>("c:/program files/</a:t>
            </a:r>
            <a:r>
              <a:rPr lang="en-US" sz="2000" b="1" dirty="0" err="1">
                <a:solidFill>
                  <a:srgbClr val="FFFF00"/>
                </a:solidFill>
                <a:latin typeface="Courier New" panose="02070309020205020404" pitchFamily="49" charset="0"/>
                <a:cs typeface="Courier New" panose="02070309020205020404" pitchFamily="49" charset="0"/>
              </a:rPr>
              <a:t>qgis</a:t>
            </a:r>
            <a:r>
              <a:rPr lang="en-US" sz="2000" b="1" dirty="0">
                <a:solidFill>
                  <a:srgbClr val="FFFF00"/>
                </a:solidFill>
                <a:latin typeface="Courier New" panose="02070309020205020404" pitchFamily="49" charset="0"/>
                <a:cs typeface="Courier New" panose="02070309020205020404" pitchFamily="49" charset="0"/>
              </a:rPr>
              <a:t> 3.8/bin")</a:t>
            </a:r>
          </a:p>
          <a:p>
            <a:r>
              <a:rPr lang="en-US" sz="2000" b="1" dirty="0" smtClean="0">
                <a:latin typeface="Courier New" panose="02070309020205020404" pitchFamily="49" charset="0"/>
                <a:cs typeface="Courier New" panose="02070309020205020404" pitchFamily="49" charset="0"/>
              </a:rPr>
              <a:t>import </a:t>
            </a:r>
            <a:r>
              <a:rPr lang="en-US" sz="2000" b="1" dirty="0">
                <a:latin typeface="Courier New" panose="02070309020205020404" pitchFamily="49" charset="0"/>
                <a:cs typeface="Courier New" panose="02070309020205020404" pitchFamily="49" charset="0"/>
              </a:rPr>
              <a:t>sqlite3</a:t>
            </a:r>
          </a:p>
          <a:p>
            <a:r>
              <a:rPr lang="en-US" sz="2000" b="1" dirty="0" err="1">
                <a:latin typeface="Courier New" panose="02070309020205020404" pitchFamily="49" charset="0"/>
                <a:cs typeface="Courier New" panose="02070309020205020404" pitchFamily="49" charset="0"/>
              </a:rPr>
              <a:t>pkey</a:t>
            </a:r>
            <a:r>
              <a:rPr lang="en-US" sz="2000" b="1" dirty="0">
                <a:latin typeface="Courier New" panose="02070309020205020404" pitchFamily="49" charset="0"/>
                <a:cs typeface="Courier New" panose="02070309020205020404" pitchFamily="49" charset="0"/>
              </a:rPr>
              <a:t> = input('enter your parcel key: ')</a:t>
            </a:r>
          </a:p>
          <a:p>
            <a:r>
              <a:rPr lang="en-US" sz="2000" b="1" dirty="0">
                <a:latin typeface="Courier New" panose="02070309020205020404" pitchFamily="49" charset="0"/>
                <a:cs typeface="Courier New" panose="02070309020205020404" pitchFamily="49" charset="0"/>
              </a:rPr>
              <a:t>conn = sqlite3.Connection('c:/training/python/</a:t>
            </a:r>
            <a:r>
              <a:rPr lang="en-US" sz="2000" b="1" dirty="0" err="1">
                <a:latin typeface="Courier New" panose="02070309020205020404" pitchFamily="49" charset="0"/>
                <a:cs typeface="Courier New" panose="02070309020205020404" pitchFamily="49" charset="0"/>
              </a:rPr>
              <a:t>tompkins.sqlite</a:t>
            </a:r>
            <a:r>
              <a:rPr lang="en-US" sz="2000" b="1" dirty="0">
                <a:latin typeface="Courier New" panose="02070309020205020404" pitchFamily="49" charset="0"/>
                <a:cs typeface="Courier New" panose="02070309020205020404" pitchFamily="49" charset="0"/>
              </a:rPr>
              <a:t>')</a:t>
            </a:r>
          </a:p>
          <a:p>
            <a:r>
              <a:rPr lang="en-US" sz="2000" b="1" dirty="0" err="1">
                <a:latin typeface="Courier New" panose="02070309020205020404" pitchFamily="49" charset="0"/>
                <a:cs typeface="Courier New" panose="02070309020205020404" pitchFamily="49" charset="0"/>
              </a:rPr>
              <a:t>conn.enable_load_extension</a:t>
            </a:r>
            <a:r>
              <a:rPr lang="en-US" sz="2000" b="1" dirty="0">
                <a:latin typeface="Courier New" panose="02070309020205020404" pitchFamily="49" charset="0"/>
                <a:cs typeface="Courier New" panose="02070309020205020404" pitchFamily="49" charset="0"/>
              </a:rPr>
              <a:t>(True)</a:t>
            </a:r>
          </a:p>
          <a:p>
            <a:r>
              <a:rPr lang="en-US" sz="2000" b="1" dirty="0" err="1">
                <a:latin typeface="Courier New" panose="02070309020205020404" pitchFamily="49" charset="0"/>
                <a:cs typeface="Courier New" panose="02070309020205020404" pitchFamily="49" charset="0"/>
              </a:rPr>
              <a:t>conn.execute</a:t>
            </a:r>
            <a:r>
              <a:rPr lang="en-US" sz="2000" b="1" dirty="0">
                <a:latin typeface="Courier New" panose="02070309020205020404" pitchFamily="49" charset="0"/>
                <a:cs typeface="Courier New" panose="02070309020205020404" pitchFamily="49" charset="0"/>
              </a:rPr>
              <a:t>('SELECT </a:t>
            </a:r>
            <a:r>
              <a:rPr lang="en-US" sz="2000" b="1" dirty="0" err="1">
                <a:latin typeface="Courier New" panose="02070309020205020404" pitchFamily="49" charset="0"/>
                <a:cs typeface="Courier New" panose="02070309020205020404" pitchFamily="49" charset="0"/>
              </a:rPr>
              <a:t>load_extension</a:t>
            </a:r>
            <a:r>
              <a:rPr lang="en-US" sz="2000" b="1" dirty="0">
                <a:latin typeface="Courier New" panose="02070309020205020404" pitchFamily="49" charset="0"/>
                <a:cs typeface="Courier New" panose="02070309020205020404" pitchFamily="49" charset="0"/>
              </a:rPr>
              <a:t>("c:/program files/QGIS 3.8/bin/</a:t>
            </a:r>
            <a:r>
              <a:rPr lang="en-US" sz="2000" b="1" dirty="0" err="1">
                <a:latin typeface="Courier New" panose="02070309020205020404" pitchFamily="49" charset="0"/>
                <a:cs typeface="Courier New" panose="02070309020205020404" pitchFamily="49" charset="0"/>
              </a:rPr>
              <a:t>mod_spatialite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answer = </a:t>
            </a:r>
            <a:r>
              <a:rPr lang="en-US" sz="2000" b="1" dirty="0" err="1">
                <a:latin typeface="Courier New" panose="02070309020205020404" pitchFamily="49" charset="0"/>
                <a:cs typeface="Courier New" panose="02070309020205020404" pitchFamily="49" charset="0"/>
              </a:rPr>
              <a:t>conn.execute</a:t>
            </a:r>
            <a:r>
              <a:rPr lang="en-US" sz="2000" b="1" dirty="0">
                <a:latin typeface="Courier New" panose="02070309020205020404" pitchFamily="49" charset="0"/>
                <a:cs typeface="Courier New" panose="02070309020205020404" pitchFamily="49" charset="0"/>
              </a:rPr>
              <a:t>('''SELECT min(</a:t>
            </a:r>
            <a:r>
              <a:rPr lang="en-US" sz="2000" b="1" dirty="0" err="1">
                <a:latin typeface="Courier New" panose="02070309020205020404" pitchFamily="49" charset="0"/>
                <a:cs typeface="Courier New" panose="02070309020205020404" pitchFamily="49" charset="0"/>
              </a:rPr>
              <a:t>st_distance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parcels.geometry,floodzones.geom</a:t>
            </a:r>
            <a:r>
              <a:rPr lang="en-US" sz="2000" b="1" dirty="0">
                <a:latin typeface="Courier New" panose="02070309020205020404" pitchFamily="49" charset="0"/>
                <a:cs typeface="Courier New" panose="02070309020205020404" pitchFamily="49" charset="0"/>
              </a:rPr>
              <a:t>)) as </a:t>
            </a:r>
            <a:r>
              <a:rPr lang="en-US" sz="2000" b="1" dirty="0" err="1">
                <a:latin typeface="Courier New" panose="02070309020205020404" pitchFamily="49" charset="0"/>
                <a:cs typeface="Courier New" panose="02070309020205020404" pitchFamily="49" charset="0"/>
              </a:rPr>
              <a:t>dist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FROM parcels, </a:t>
            </a:r>
            <a:r>
              <a:rPr lang="en-US" sz="2000" b="1" dirty="0" err="1">
                <a:latin typeface="Courier New" panose="02070309020205020404" pitchFamily="49" charset="0"/>
                <a:cs typeface="Courier New" panose="02070309020205020404" pitchFamily="49" charset="0"/>
              </a:rPr>
              <a:t>floodzones</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WHERE </a:t>
            </a:r>
            <a:r>
              <a:rPr lang="en-US" sz="2000" b="1" dirty="0" err="1">
                <a:latin typeface="Courier New" panose="02070309020205020404" pitchFamily="49" charset="0"/>
                <a:cs typeface="Courier New" panose="02070309020205020404" pitchFamily="49" charset="0"/>
              </a:rPr>
              <a:t>parcels.parcelkey</a:t>
            </a:r>
            <a:r>
              <a:rPr lang="en-US" sz="2000" b="1" dirty="0">
                <a:latin typeface="Courier New" panose="02070309020205020404" pitchFamily="49" charset="0"/>
                <a:cs typeface="Courier New" panose="02070309020205020404" pitchFamily="49" charset="0"/>
              </a:rPr>
              <a:t> = ''' + '\'' + </a:t>
            </a:r>
            <a:r>
              <a:rPr lang="en-US" sz="2000" b="1" dirty="0" err="1">
                <a:latin typeface="Courier New" panose="02070309020205020404" pitchFamily="49" charset="0"/>
                <a:cs typeface="Courier New" panose="02070309020205020404" pitchFamily="49" charset="0"/>
              </a:rPr>
              <a:t>pkey</a:t>
            </a:r>
            <a:r>
              <a:rPr lang="en-US" sz="2000" b="1" dirty="0">
                <a:latin typeface="Courier New" panose="02070309020205020404" pitchFamily="49" charset="0"/>
                <a:cs typeface="Courier New" panose="02070309020205020404" pitchFamily="49" charset="0"/>
              </a:rPr>
              <a:t> + '\'')</a:t>
            </a:r>
          </a:p>
          <a:p>
            <a:r>
              <a:rPr lang="en-US" sz="2000" b="1" dirty="0">
                <a:latin typeface="Courier New" panose="02070309020205020404" pitchFamily="49" charset="0"/>
                <a:cs typeface="Courier New" panose="02070309020205020404" pitchFamily="49" charset="0"/>
              </a:rPr>
              <a:t>for row in answer:</a:t>
            </a:r>
          </a:p>
          <a:p>
            <a:r>
              <a:rPr lang="en-US" sz="2000" b="1" dirty="0">
                <a:latin typeface="Courier New" panose="02070309020205020404" pitchFamily="49" charset="0"/>
                <a:cs typeface="Courier New" panose="02070309020205020404" pitchFamily="49" charset="0"/>
              </a:rPr>
              <a:t>    if row[0] == 0.0:</a:t>
            </a:r>
          </a:p>
          <a:p>
            <a:r>
              <a:rPr lang="en-US" sz="2000" b="1" dirty="0">
                <a:latin typeface="Courier New" panose="02070309020205020404" pitchFamily="49" charset="0"/>
                <a:cs typeface="Courier New" panose="02070309020205020404" pitchFamily="49" charset="0"/>
              </a:rPr>
              <a:t>        print('parcel intersects the </a:t>
            </a:r>
            <a:r>
              <a:rPr lang="en-US" sz="2000" b="1" dirty="0" err="1">
                <a:latin typeface="Courier New" panose="02070309020205020404" pitchFamily="49" charset="0"/>
                <a:cs typeface="Courier New" panose="02070309020205020404" pitchFamily="49" charset="0"/>
              </a:rPr>
              <a:t>floodzone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else:</a:t>
            </a:r>
          </a:p>
          <a:p>
            <a:r>
              <a:rPr lang="en-US" sz="2000" b="1" dirty="0">
                <a:latin typeface="Courier New" panose="02070309020205020404" pitchFamily="49" charset="0"/>
                <a:cs typeface="Courier New" panose="02070309020205020404" pitchFamily="49" charset="0"/>
              </a:rPr>
              <a:t>        print(row[0])</a:t>
            </a:r>
          </a:p>
        </p:txBody>
      </p:sp>
    </p:spTree>
    <p:extLst>
      <p:ext uri="{BB962C8B-B14F-4D97-AF65-F5344CB8AC3E}">
        <p14:creationId xmlns:p14="http://schemas.microsoft.com/office/powerpoint/2010/main" val="3339001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 – the magic of Python</a:t>
            </a:r>
            <a:endParaRPr lang="en-US" dirty="0"/>
          </a:p>
        </p:txBody>
      </p:sp>
      <p:sp>
        <p:nvSpPr>
          <p:cNvPr id="3" name="Content Placeholder 2"/>
          <p:cNvSpPr>
            <a:spLocks noGrp="1"/>
          </p:cNvSpPr>
          <p:nvPr>
            <p:ph idx="1"/>
          </p:nvPr>
        </p:nvSpPr>
        <p:spPr/>
        <p:txBody>
          <a:bodyPr/>
          <a:lstStyle/>
          <a:p>
            <a:r>
              <a:rPr lang="en-US" dirty="0" smtClean="0"/>
              <a:t>Run pip to install third party modules:</a:t>
            </a:r>
          </a:p>
          <a:p>
            <a:pPr marL="0" indent="0">
              <a:buNone/>
            </a:pPr>
            <a:r>
              <a:rPr lang="en-US" dirty="0" smtClean="0">
                <a:latin typeface="Courier New" panose="02070309020205020404" pitchFamily="49" charset="0"/>
                <a:cs typeface="Courier New" panose="02070309020205020404" pitchFamily="49" charset="0"/>
              </a:rPr>
              <a:t>pip install </a:t>
            </a:r>
            <a:r>
              <a:rPr lang="en-US" dirty="0" err="1" smtClean="0">
                <a:latin typeface="Courier New" panose="02070309020205020404" pitchFamily="49" charset="0"/>
                <a:cs typeface="Courier New" panose="02070309020205020404" pitchFamily="49" charset="0"/>
              </a:rPr>
              <a:t>numpy</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pip install </a:t>
            </a:r>
            <a:r>
              <a:rPr lang="en-US" dirty="0" err="1" smtClean="0">
                <a:latin typeface="Courier New" panose="02070309020205020404" pitchFamily="49" charset="0"/>
                <a:cs typeface="Courier New" panose="02070309020205020404" pitchFamily="49" charset="0"/>
              </a:rPr>
              <a:t>googlemaps</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ip install </a:t>
            </a:r>
            <a:r>
              <a:rPr lang="en-US" dirty="0" err="1" smtClean="0">
                <a:latin typeface="Courier New" panose="02070309020205020404" pitchFamily="49" charset="0"/>
                <a:cs typeface="Courier New" panose="02070309020205020404" pitchFamily="49" charset="0"/>
              </a:rPr>
              <a:t>pygal</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ip install geocoder</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5897881" y="4151236"/>
            <a:ext cx="4994031" cy="1569660"/>
          </a:xfrm>
          <a:prstGeom prst="rect">
            <a:avLst/>
          </a:prstGeom>
          <a:solidFill>
            <a:srgbClr val="FFFFCC"/>
          </a:solidFill>
          <a:ln>
            <a:solidFill>
              <a:schemeClr val="tx1"/>
            </a:solidFill>
          </a:ln>
          <a:effectLst/>
        </p:spPr>
        <p:txBody>
          <a:bodyPr wrap="square" rtlCol="0">
            <a:spAutoFit/>
          </a:bodyPr>
          <a:lstStyle/>
          <a:p>
            <a:pPr algn="just"/>
            <a:r>
              <a:rPr lang="en-US" sz="1600" b="1" dirty="0">
                <a:solidFill>
                  <a:schemeClr val="bg1"/>
                </a:solidFill>
              </a:rPr>
              <a:t>pip</a:t>
            </a:r>
            <a:r>
              <a:rPr lang="en-US" sz="1600" dirty="0">
                <a:solidFill>
                  <a:schemeClr val="bg1"/>
                </a:solidFill>
              </a:rPr>
              <a:t> is a package management system used to install and manage software packages written in </a:t>
            </a:r>
            <a:r>
              <a:rPr lang="en-US" sz="1600" b="1" dirty="0">
                <a:solidFill>
                  <a:schemeClr val="bg1"/>
                </a:solidFill>
              </a:rPr>
              <a:t>Python</a:t>
            </a:r>
            <a:r>
              <a:rPr lang="en-US" sz="1600" dirty="0">
                <a:solidFill>
                  <a:schemeClr val="bg1"/>
                </a:solidFill>
              </a:rPr>
              <a:t>. Many packages can be found in the </a:t>
            </a:r>
            <a:r>
              <a:rPr lang="en-US" sz="1600" b="1" dirty="0">
                <a:solidFill>
                  <a:schemeClr val="bg1"/>
                </a:solidFill>
              </a:rPr>
              <a:t>Python</a:t>
            </a:r>
            <a:r>
              <a:rPr lang="en-US" sz="1600" dirty="0">
                <a:solidFill>
                  <a:schemeClr val="bg1"/>
                </a:solidFill>
              </a:rPr>
              <a:t> Package Index (</a:t>
            </a:r>
            <a:r>
              <a:rPr lang="en-US" sz="1600" dirty="0" err="1">
                <a:solidFill>
                  <a:schemeClr val="bg1"/>
                </a:solidFill>
              </a:rPr>
              <a:t>PyPI</a:t>
            </a:r>
            <a:r>
              <a:rPr lang="en-US" sz="1600" dirty="0">
                <a:solidFill>
                  <a:schemeClr val="bg1"/>
                </a:solidFill>
              </a:rPr>
              <a:t>). </a:t>
            </a:r>
            <a:r>
              <a:rPr lang="en-US" sz="1600" b="1" dirty="0">
                <a:solidFill>
                  <a:schemeClr val="bg1"/>
                </a:solidFill>
              </a:rPr>
              <a:t>Python</a:t>
            </a:r>
            <a:r>
              <a:rPr lang="en-US" sz="1600" dirty="0">
                <a:solidFill>
                  <a:schemeClr val="bg1"/>
                </a:solidFill>
              </a:rPr>
              <a:t> 2.7.9 and later (on the python2 series), and </a:t>
            </a:r>
            <a:r>
              <a:rPr lang="en-US" sz="1600" b="1" dirty="0">
                <a:solidFill>
                  <a:schemeClr val="bg1"/>
                </a:solidFill>
              </a:rPr>
              <a:t>Python</a:t>
            </a:r>
            <a:r>
              <a:rPr lang="en-US" sz="1600" dirty="0">
                <a:solidFill>
                  <a:schemeClr val="bg1"/>
                </a:solidFill>
              </a:rPr>
              <a:t> 3.4 and later include </a:t>
            </a:r>
            <a:r>
              <a:rPr lang="en-US" sz="1600" b="1" dirty="0">
                <a:solidFill>
                  <a:schemeClr val="bg1"/>
                </a:solidFill>
              </a:rPr>
              <a:t>pip</a:t>
            </a:r>
            <a:r>
              <a:rPr lang="en-US" sz="1600" dirty="0">
                <a:solidFill>
                  <a:schemeClr val="bg1"/>
                </a:solidFill>
              </a:rPr>
              <a:t> (pip3 for </a:t>
            </a:r>
            <a:r>
              <a:rPr lang="en-US" sz="1600" b="1" dirty="0">
                <a:solidFill>
                  <a:schemeClr val="bg1"/>
                </a:solidFill>
              </a:rPr>
              <a:t>Python</a:t>
            </a:r>
            <a:r>
              <a:rPr lang="en-US" sz="1600" dirty="0">
                <a:solidFill>
                  <a:schemeClr val="bg1"/>
                </a:solidFill>
              </a:rPr>
              <a:t> 3) by default.</a:t>
            </a:r>
          </a:p>
        </p:txBody>
      </p:sp>
    </p:spTree>
    <p:extLst>
      <p:ext uri="{BB962C8B-B14F-4D97-AF65-F5344CB8AC3E}">
        <p14:creationId xmlns:p14="http://schemas.microsoft.com/office/powerpoint/2010/main" val="153721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external function for linear algebra</a:t>
            </a:r>
            <a:endParaRPr lang="en-US" dirty="0"/>
          </a:p>
        </p:txBody>
      </p:sp>
      <p:sp>
        <p:nvSpPr>
          <p:cNvPr id="4" name="Rectangle 3"/>
          <p:cNvSpPr/>
          <p:nvPr/>
        </p:nvSpPr>
        <p:spPr>
          <a:xfrm>
            <a:off x="6641432" y="2152381"/>
            <a:ext cx="4908884" cy="3139321"/>
          </a:xfrm>
          <a:prstGeom prst="rect">
            <a:avLst/>
          </a:prstGeom>
          <a:solidFill>
            <a:srgbClr val="000000"/>
          </a:solidFill>
          <a:effectLst>
            <a:outerShdw blurRad="50800" dist="38100" dir="2700000" algn="tl" rotWithShape="0">
              <a:prstClr val="black">
                <a:alpha val="40000"/>
              </a:prstClr>
            </a:outerShdw>
          </a:effectLst>
        </p:spPr>
        <p:txBody>
          <a:bodyPr wrap="square">
            <a:spAutoFit/>
          </a:bodyPr>
          <a:lstStyle/>
          <a:p>
            <a:r>
              <a:rPr lang="en-US" b="1" dirty="0" smtClean="0">
                <a:latin typeface="Arial" panose="020B0604020202020204" pitchFamily="34" charset="0"/>
                <a:cs typeface="Arial" panose="020B0604020202020204" pitchFamily="34" charset="0"/>
              </a:rPr>
              <a:t>Ols.py </a:t>
            </a: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ols_function</a:t>
            </a:r>
            <a:r>
              <a:rPr lang="en-US" dirty="0">
                <a:latin typeface="Courier New" panose="02070309020205020404" pitchFamily="49" charset="0"/>
                <a:cs typeface="Courier New" panose="02070309020205020404" pitchFamily="49" charset="0"/>
              </a:rPr>
              <a:t>(A,L):</a:t>
            </a:r>
          </a:p>
          <a:p>
            <a:r>
              <a:rPr lang="en-US" dirty="0">
                <a:latin typeface="Courier New" panose="02070309020205020404" pitchFamily="49" charset="0"/>
                <a:cs typeface="Courier New" panose="02070309020205020404" pitchFamily="49" charset="0"/>
              </a:rPr>
              <a:t>    AT =  </a:t>
            </a:r>
            <a:r>
              <a:rPr lang="en-US" dirty="0" err="1">
                <a:latin typeface="Courier New" panose="02070309020205020404" pitchFamily="49" charset="0"/>
                <a:cs typeface="Courier New" panose="02070309020205020404" pitchFamily="49" charset="0"/>
              </a:rPr>
              <a:t>numpy.transpose</a:t>
            </a:r>
            <a:r>
              <a:rPr lang="en-US" dirty="0">
                <a:latin typeface="Courier New" panose="02070309020205020404" pitchFamily="49" charset="0"/>
                <a:cs typeface="Courier New" panose="02070309020205020404" pitchFamily="49" charset="0"/>
              </a:rPr>
              <a:t>(A)</a:t>
            </a:r>
          </a:p>
          <a:p>
            <a:r>
              <a:rPr lang="en-US" dirty="0">
                <a:latin typeface="Courier New" panose="02070309020205020404" pitchFamily="49" charset="0"/>
                <a:cs typeface="Courier New" panose="02070309020205020404" pitchFamily="49" charset="0"/>
              </a:rPr>
              <a:t>    ATA = </a:t>
            </a:r>
            <a:r>
              <a:rPr lang="en-US" dirty="0" err="1">
                <a:latin typeface="Courier New" panose="02070309020205020404" pitchFamily="49" charset="0"/>
                <a:cs typeface="Courier New" panose="02070309020205020404" pitchFamily="49" charset="0"/>
              </a:rPr>
              <a:t>numpy.matmul</a:t>
            </a:r>
            <a:r>
              <a:rPr lang="en-US" dirty="0">
                <a:latin typeface="Courier New" panose="02070309020205020404" pitchFamily="49" charset="0"/>
                <a:cs typeface="Courier New" panose="02070309020205020404" pitchFamily="49" charset="0"/>
              </a:rPr>
              <a:t>(AT,A)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ATAi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numpy.linalg.inv</a:t>
            </a:r>
            <a:r>
              <a:rPr lang="en-US" dirty="0">
                <a:latin typeface="Courier New" panose="02070309020205020404" pitchFamily="49" charset="0"/>
                <a:cs typeface="Courier New" panose="02070309020205020404" pitchFamily="49" charset="0"/>
              </a:rPr>
              <a:t>(ATA)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ATAiAT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numpy.matmul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ATAi,AT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numpy.matmul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ATAiAT,L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ols</a:t>
            </a:r>
            <a:endParaRPr lang="en-US" dirty="0">
              <a:latin typeface="Courier New" panose="02070309020205020404" pitchFamily="49" charset="0"/>
              <a:cs typeface="Courier New" panose="02070309020205020404" pitchFamily="49" charset="0"/>
            </a:endParaRPr>
          </a:p>
        </p:txBody>
      </p:sp>
      <p:sp>
        <p:nvSpPr>
          <p:cNvPr id="5" name="Rectangle 4"/>
          <p:cNvSpPr/>
          <p:nvPr/>
        </p:nvSpPr>
        <p:spPr>
          <a:xfrm>
            <a:off x="240632" y="2152381"/>
            <a:ext cx="6047874" cy="2308324"/>
          </a:xfrm>
          <a:prstGeom prst="rect">
            <a:avLst/>
          </a:prstGeom>
          <a:solidFill>
            <a:srgbClr val="000000"/>
          </a:solidFill>
          <a:effectLst>
            <a:outerShdw blurRad="50800" dist="38100" dir="2700000" algn="tl" rotWithShape="0">
              <a:prstClr val="black">
                <a:alpha val="40000"/>
              </a:prstClr>
            </a:outerShdw>
          </a:effectLst>
        </p:spPr>
        <p:txBody>
          <a:bodyPr wrap="square">
            <a:spAutoFit/>
          </a:bodyPr>
          <a:lstStyle/>
          <a:p>
            <a:r>
              <a:rPr lang="en-US" b="1" dirty="0" smtClean="0">
                <a:latin typeface="Arial" panose="020B0604020202020204" pitchFamily="34" charset="0"/>
                <a:cs typeface="Arial" panose="020B0604020202020204" pitchFamily="34" charset="0"/>
              </a:rPr>
              <a:t>Pycall.py</a:t>
            </a: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pyclass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ols_function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numpy</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numpy.array</a:t>
            </a:r>
            <a:r>
              <a:rPr lang="en-US" dirty="0">
                <a:latin typeface="Courier New" panose="02070309020205020404" pitchFamily="49" charset="0"/>
                <a:cs typeface="Courier New" panose="02070309020205020404" pitchFamily="49" charset="0"/>
              </a:rPr>
              <a:t>([[1,2,3],[4,5,6],[7,8,9]])</a:t>
            </a:r>
          </a:p>
          <a:p>
            <a:r>
              <a:rPr lang="en-US" dirty="0">
                <a:latin typeface="Courier New" panose="02070309020205020404" pitchFamily="49" charset="0"/>
                <a:cs typeface="Courier New" panose="02070309020205020404" pitchFamily="49" charset="0"/>
              </a:rPr>
              <a:t>L = </a:t>
            </a:r>
            <a:r>
              <a:rPr lang="en-US" dirty="0" err="1">
                <a:latin typeface="Courier New" panose="02070309020205020404" pitchFamily="49" charset="0"/>
                <a:cs typeface="Courier New" panose="02070309020205020404" pitchFamily="49" charset="0"/>
              </a:rPr>
              <a:t>numpy.array</a:t>
            </a:r>
            <a:r>
              <a:rPr lang="en-US" dirty="0">
                <a:latin typeface="Courier New" panose="02070309020205020404" pitchFamily="49" charset="0"/>
                <a:cs typeface="Courier New" panose="02070309020205020404" pitchFamily="49" charset="0"/>
              </a:rPr>
              <a:t>([[3],[2],[1]])</a:t>
            </a:r>
          </a:p>
          <a:p>
            <a:r>
              <a:rPr lang="en-US" dirty="0" err="1">
                <a:latin typeface="Courier New" panose="02070309020205020404" pitchFamily="49" charset="0"/>
                <a:cs typeface="Courier New" panose="02070309020205020404" pitchFamily="49" charset="0"/>
              </a:rPr>
              <a:t>myresult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ols_function</a:t>
            </a:r>
            <a:r>
              <a:rPr lang="en-US" dirty="0">
                <a:latin typeface="Courier New" panose="02070309020205020404" pitchFamily="49" charset="0"/>
                <a:cs typeface="Courier New" panose="02070309020205020404" pitchFamily="49" charset="0"/>
              </a:rPr>
              <a:t>(A,L)</a:t>
            </a:r>
          </a:p>
          <a:p>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myresult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71272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PostGIS</a:t>
            </a:r>
            <a:endParaRPr lang="en-US" dirty="0"/>
          </a:p>
        </p:txBody>
      </p:sp>
      <p:sp>
        <p:nvSpPr>
          <p:cNvPr id="4" name="Rectangle 3"/>
          <p:cNvSpPr/>
          <p:nvPr/>
        </p:nvSpPr>
        <p:spPr>
          <a:xfrm>
            <a:off x="3178060" y="248195"/>
            <a:ext cx="8369505" cy="3293209"/>
          </a:xfrm>
          <a:prstGeom prst="rect">
            <a:avLst/>
          </a:prstGeom>
          <a:solidFill>
            <a:srgbClr val="FFFFCC"/>
          </a:solidFill>
          <a:ln>
            <a:solidFill>
              <a:schemeClr val="tx1"/>
            </a:solidFill>
          </a:ln>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import psycopg2</a:t>
            </a:r>
          </a:p>
          <a:p>
            <a:r>
              <a:rPr lang="en-US" sz="1600" b="1" dirty="0">
                <a:solidFill>
                  <a:schemeClr val="bg1"/>
                </a:solidFill>
                <a:latin typeface="Courier New" panose="02070309020205020404" pitchFamily="49" charset="0"/>
                <a:cs typeface="Courier New" panose="02070309020205020404" pitchFamily="49" charset="0"/>
              </a:rPr>
              <a:t>conn = psycopg2.connect(</a:t>
            </a:r>
            <a:r>
              <a:rPr lang="en-US" sz="1600" b="1" dirty="0" err="1">
                <a:solidFill>
                  <a:schemeClr val="bg1"/>
                </a:solidFill>
                <a:latin typeface="Courier New" panose="02070309020205020404" pitchFamily="49" charset="0"/>
                <a:cs typeface="Courier New" panose="02070309020205020404" pitchFamily="49" charset="0"/>
              </a:rPr>
              <a:t>dbname</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chemeClr val="bg1"/>
                </a:solidFill>
                <a:latin typeface="Courier New" panose="02070309020205020404" pitchFamily="49" charset="0"/>
                <a:cs typeface="Courier New" panose="02070309020205020404" pitchFamily="49" charset="0"/>
              </a:rPr>
              <a:t>tompkins</a:t>
            </a:r>
            <a:r>
              <a:rPr lang="en-US" sz="1600" b="1" dirty="0">
                <a:solidFill>
                  <a:schemeClr val="bg1"/>
                </a:solidFill>
                <a:latin typeface="Courier New" panose="02070309020205020404" pitchFamily="49" charset="0"/>
                <a:cs typeface="Courier New" panose="02070309020205020404" pitchFamily="49" charset="0"/>
              </a:rPr>
              <a:t>',host='127.0.0.1',user='</a:t>
            </a:r>
            <a:r>
              <a:rPr lang="en-US" sz="1600" b="1" dirty="0" err="1">
                <a:solidFill>
                  <a:schemeClr val="bg1"/>
                </a:solidFill>
                <a:latin typeface="Courier New" panose="02070309020205020404" pitchFamily="49" charset="0"/>
                <a:cs typeface="Courier New" panose="02070309020205020404" pitchFamily="49" charset="0"/>
              </a:rPr>
              <a:t>postgres</a:t>
            </a:r>
            <a:r>
              <a:rPr lang="en-US" sz="1600" b="1" dirty="0">
                <a:solidFill>
                  <a:schemeClr val="bg1"/>
                </a:solidFill>
                <a:latin typeface="Courier New" panose="02070309020205020404" pitchFamily="49" charset="0"/>
                <a:cs typeface="Courier New" panose="02070309020205020404" pitchFamily="49" charset="0"/>
              </a:rPr>
              <a:t>',password='</a:t>
            </a:r>
            <a:r>
              <a:rPr lang="en-US" sz="1600" b="1" dirty="0" err="1">
                <a:solidFill>
                  <a:schemeClr val="bg1"/>
                </a:solidFill>
                <a:latin typeface="Courier New" panose="02070309020205020404" pitchFamily="49" charset="0"/>
                <a:cs typeface="Courier New" panose="02070309020205020404" pitchFamily="49" charset="0"/>
              </a:rPr>
              <a:t>postgres</a:t>
            </a:r>
            <a:r>
              <a:rPr lang="en-US" sz="1600" b="1" dirty="0">
                <a:solidFill>
                  <a:schemeClr val="bg1"/>
                </a:solidFill>
                <a:latin typeface="Courier New" panose="02070309020205020404" pitchFamily="49" charset="0"/>
                <a:cs typeface="Courier New" panose="02070309020205020404" pitchFamily="49" charset="0"/>
              </a:rPr>
              <a:t>', port=5433)</a:t>
            </a:r>
          </a:p>
          <a:p>
            <a:r>
              <a:rPr lang="en-US" sz="1600" b="1" dirty="0">
                <a:solidFill>
                  <a:schemeClr val="bg1"/>
                </a:solidFill>
                <a:latin typeface="Courier New" panose="02070309020205020404" pitchFamily="49" charset="0"/>
                <a:cs typeface="Courier New" panose="02070309020205020404" pitchFamily="49" charset="0"/>
              </a:rPr>
              <a:t>cur = </a:t>
            </a:r>
            <a:r>
              <a:rPr lang="en-US" sz="1600" b="1" dirty="0" err="1">
                <a:solidFill>
                  <a:schemeClr val="bg1"/>
                </a:solidFill>
                <a:latin typeface="Courier New" panose="02070309020205020404" pitchFamily="49" charset="0"/>
                <a:cs typeface="Courier New" panose="02070309020205020404" pitchFamily="49" charset="0"/>
              </a:rPr>
              <a:t>conn.cursor</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err="1">
                <a:solidFill>
                  <a:schemeClr val="bg1"/>
                </a:solidFill>
                <a:latin typeface="Courier New" panose="02070309020205020404" pitchFamily="49" charset="0"/>
                <a:cs typeface="Courier New" panose="02070309020205020404" pitchFamily="49" charset="0"/>
              </a:rPr>
              <a:t>thesql</a:t>
            </a:r>
            <a:r>
              <a:rPr lang="en-US" sz="1600" b="1" dirty="0">
                <a:solidFill>
                  <a:schemeClr val="bg1"/>
                </a:solidFill>
                <a:latin typeface="Courier New" panose="02070309020205020404" pitchFamily="49" charset="0"/>
                <a:cs typeface="Courier New" panose="02070309020205020404" pitchFamily="49" charset="0"/>
              </a:rPr>
              <a:t> = ('''SELECT </a:t>
            </a:r>
            <a:r>
              <a:rPr lang="en-US" sz="1600" b="1" dirty="0" err="1">
                <a:solidFill>
                  <a:schemeClr val="bg1"/>
                </a:solidFill>
                <a:latin typeface="Courier New" panose="02070309020205020404" pitchFamily="49" charset="0"/>
                <a:cs typeface="Courier New" panose="02070309020205020404" pitchFamily="49" charset="0"/>
              </a:rPr>
              <a:t>tcparcel.parcelkey</a:t>
            </a:r>
            <a:r>
              <a:rPr lang="en-US" sz="1600" b="1" dirty="0">
                <a:solidFill>
                  <a:schemeClr val="bg1"/>
                </a:solidFill>
                <a:latin typeface="Courier New" panose="02070309020205020404" pitchFamily="49" charset="0"/>
                <a:cs typeface="Courier New" panose="02070309020205020404" pitchFamily="49" charset="0"/>
              </a:rPr>
              <a:t>, zone </a:t>
            </a:r>
          </a:p>
          <a:p>
            <a:r>
              <a:rPr lang="en-US" sz="1600" b="1" dirty="0">
                <a:solidFill>
                  <a:schemeClr val="bg1"/>
                </a:solidFill>
                <a:latin typeface="Courier New" panose="02070309020205020404" pitchFamily="49" charset="0"/>
                <a:cs typeface="Courier New" panose="02070309020205020404" pitchFamily="49" charset="0"/>
              </a:rPr>
              <a:t>          FROM </a:t>
            </a:r>
            <a:r>
              <a:rPr lang="en-US" sz="1600" b="1" dirty="0" err="1">
                <a:solidFill>
                  <a:schemeClr val="bg1"/>
                </a:solidFill>
                <a:latin typeface="Courier New" panose="02070309020205020404" pitchFamily="49" charset="0"/>
                <a:cs typeface="Courier New" panose="02070309020205020404" pitchFamily="49" charset="0"/>
              </a:rPr>
              <a:t>floodzones</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tcparcel</a:t>
            </a:r>
            <a:r>
              <a:rPr lang="en-US" sz="1600" b="1" dirty="0">
                <a:solidFill>
                  <a:schemeClr val="bg1"/>
                </a:solidFill>
                <a:latin typeface="Courier New" panose="02070309020205020404" pitchFamily="49" charset="0"/>
                <a:cs typeface="Courier New" panose="02070309020205020404" pitchFamily="49" charset="0"/>
              </a:rPr>
              <a:t> </a:t>
            </a:r>
          </a:p>
          <a:p>
            <a:r>
              <a:rPr lang="en-US" sz="1600" b="1" dirty="0">
                <a:solidFill>
                  <a:schemeClr val="bg1"/>
                </a:solidFill>
                <a:latin typeface="Courier New" panose="02070309020205020404" pitchFamily="49" charset="0"/>
                <a:cs typeface="Courier New" panose="02070309020205020404" pitchFamily="49" charset="0"/>
              </a:rPr>
              <a:t>          WHERE </a:t>
            </a:r>
            <a:r>
              <a:rPr lang="en-US" sz="1600" b="1" dirty="0" err="1">
                <a:solidFill>
                  <a:schemeClr val="bg1"/>
                </a:solidFill>
                <a:latin typeface="Courier New" panose="02070309020205020404" pitchFamily="49" charset="0"/>
                <a:cs typeface="Courier New" panose="02070309020205020404" pitchFamily="49" charset="0"/>
              </a:rPr>
              <a:t>ST_Intersects</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tcparcel.geom,floodzones.geom</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err="1">
                <a:solidFill>
                  <a:schemeClr val="bg1"/>
                </a:solidFill>
                <a:latin typeface="Courier New" panose="02070309020205020404" pitchFamily="49" charset="0"/>
                <a:cs typeface="Courier New" panose="02070309020205020404" pitchFamily="49" charset="0"/>
              </a:rPr>
              <a:t>cur.execute</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thesql</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err="1">
                <a:solidFill>
                  <a:schemeClr val="bg1"/>
                </a:solidFill>
                <a:latin typeface="Courier New" panose="02070309020205020404" pitchFamily="49" charset="0"/>
                <a:cs typeface="Courier New" panose="02070309020205020404" pitchFamily="49" charset="0"/>
              </a:rPr>
              <a:t>theresult</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chemeClr val="bg1"/>
                </a:solidFill>
                <a:latin typeface="Courier New" panose="02070309020205020404" pitchFamily="49" charset="0"/>
                <a:cs typeface="Courier New" panose="02070309020205020404" pitchFamily="49" charset="0"/>
              </a:rPr>
              <a:t>cur.fetchall</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a:solidFill>
                  <a:schemeClr val="bg1"/>
                </a:solidFill>
                <a:latin typeface="Courier New" panose="02070309020205020404" pitchFamily="49" charset="0"/>
                <a:cs typeface="Courier New" panose="02070309020205020404" pitchFamily="49" charset="0"/>
              </a:rPr>
              <a:t>for j in </a:t>
            </a:r>
            <a:r>
              <a:rPr lang="en-US" sz="1600" b="1" dirty="0" err="1">
                <a:solidFill>
                  <a:schemeClr val="bg1"/>
                </a:solidFill>
                <a:latin typeface="Courier New" panose="02070309020205020404" pitchFamily="49" charset="0"/>
                <a:cs typeface="Courier New" panose="02070309020205020404" pitchFamily="49" charset="0"/>
              </a:rPr>
              <a:t>theresult</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a:solidFill>
                  <a:schemeClr val="bg1"/>
                </a:solidFill>
                <a:latin typeface="Courier New" panose="02070309020205020404" pitchFamily="49" charset="0"/>
                <a:cs typeface="Courier New" panose="02070309020205020404" pitchFamily="49" charset="0"/>
              </a:rPr>
              <a:t>    print ('Park ' + j[0] + 'Intersects parcel ' + j[1])</a:t>
            </a:r>
          </a:p>
          <a:p>
            <a:endParaRPr lang="en-US" sz="1600" b="1" dirty="0">
              <a:solidFill>
                <a:schemeClr val="bg1"/>
              </a:solidFill>
              <a:latin typeface="Courier New" panose="02070309020205020404" pitchFamily="49" charset="0"/>
              <a:cs typeface="Courier New" panose="02070309020205020404" pitchFamily="49" charset="0"/>
            </a:endParaRPr>
          </a:p>
        </p:txBody>
      </p:sp>
      <p:sp>
        <p:nvSpPr>
          <p:cNvPr id="3" name="Rectangle 2"/>
          <p:cNvSpPr/>
          <p:nvPr/>
        </p:nvSpPr>
        <p:spPr>
          <a:xfrm>
            <a:off x="3191123" y="3642642"/>
            <a:ext cx="8356441" cy="3139321"/>
          </a:xfrm>
          <a:prstGeom prst="rect">
            <a:avLst/>
          </a:prstGeom>
          <a:solidFill>
            <a:srgbClr val="FFFFCC"/>
          </a:solidFill>
        </p:spPr>
        <p:txBody>
          <a:bodyPr wrap="square">
            <a:spAutoFit/>
          </a:bodyPr>
          <a:lstStyle/>
          <a:p>
            <a:r>
              <a:rPr lang="en-US" b="1" dirty="0">
                <a:solidFill>
                  <a:schemeClr val="bg1"/>
                </a:solidFill>
                <a:latin typeface="Courier New" panose="02070309020205020404" pitchFamily="49" charset="0"/>
                <a:cs typeface="Courier New" panose="02070309020205020404" pitchFamily="49" charset="0"/>
              </a:rPr>
              <a:t>import psycopg2</a:t>
            </a:r>
          </a:p>
          <a:p>
            <a:r>
              <a:rPr lang="en-US" b="1" dirty="0">
                <a:solidFill>
                  <a:schemeClr val="bg1"/>
                </a:solidFill>
                <a:latin typeface="Courier New" panose="02070309020205020404" pitchFamily="49" charset="0"/>
                <a:cs typeface="Courier New" panose="02070309020205020404" pitchFamily="49" charset="0"/>
              </a:rPr>
              <a:t>conn = psycopg2.connect(</a:t>
            </a:r>
            <a:r>
              <a:rPr lang="en-US" b="1" dirty="0" err="1">
                <a:solidFill>
                  <a:schemeClr val="bg1"/>
                </a:solidFill>
                <a:latin typeface="Courier New" panose="02070309020205020404" pitchFamily="49" charset="0"/>
                <a:cs typeface="Courier New" panose="02070309020205020404" pitchFamily="49" charset="0"/>
              </a:rPr>
              <a:t>dbname</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tompkins</a:t>
            </a:r>
            <a:r>
              <a:rPr lang="en-US" b="1" dirty="0">
                <a:solidFill>
                  <a:schemeClr val="bg1"/>
                </a:solidFill>
                <a:latin typeface="Courier New" panose="02070309020205020404" pitchFamily="49" charset="0"/>
                <a:cs typeface="Courier New" panose="02070309020205020404" pitchFamily="49" charset="0"/>
              </a:rPr>
              <a:t>',host='127.0.0.1',user='</a:t>
            </a:r>
            <a:r>
              <a:rPr lang="en-US" b="1" dirty="0" err="1">
                <a:solidFill>
                  <a:schemeClr val="bg1"/>
                </a:solidFill>
                <a:latin typeface="Courier New" panose="02070309020205020404" pitchFamily="49" charset="0"/>
                <a:cs typeface="Courier New" panose="02070309020205020404" pitchFamily="49" charset="0"/>
              </a:rPr>
              <a:t>postgres</a:t>
            </a:r>
            <a:r>
              <a:rPr lang="en-US" b="1" dirty="0">
                <a:solidFill>
                  <a:schemeClr val="bg1"/>
                </a:solidFill>
                <a:latin typeface="Courier New" panose="02070309020205020404" pitchFamily="49" charset="0"/>
                <a:cs typeface="Courier New" panose="02070309020205020404" pitchFamily="49" charset="0"/>
              </a:rPr>
              <a:t>',password='</a:t>
            </a:r>
            <a:r>
              <a:rPr lang="en-US" b="1" dirty="0" err="1">
                <a:solidFill>
                  <a:schemeClr val="bg1"/>
                </a:solidFill>
                <a:latin typeface="Courier New" panose="02070309020205020404" pitchFamily="49" charset="0"/>
                <a:cs typeface="Courier New" panose="02070309020205020404" pitchFamily="49" charset="0"/>
              </a:rPr>
              <a:t>postgres</a:t>
            </a:r>
            <a:r>
              <a:rPr lang="en-US" b="1" dirty="0">
                <a:solidFill>
                  <a:schemeClr val="bg1"/>
                </a:solidFill>
                <a:latin typeface="Courier New" panose="02070309020205020404" pitchFamily="49" charset="0"/>
                <a:cs typeface="Courier New" panose="02070309020205020404" pitchFamily="49" charset="0"/>
              </a:rPr>
              <a:t>', port=5433)</a:t>
            </a:r>
          </a:p>
          <a:p>
            <a:r>
              <a:rPr lang="en-US" b="1" dirty="0">
                <a:solidFill>
                  <a:schemeClr val="bg1"/>
                </a:solidFill>
                <a:latin typeface="Courier New" panose="02070309020205020404" pitchFamily="49" charset="0"/>
                <a:cs typeface="Courier New" panose="02070309020205020404" pitchFamily="49" charset="0"/>
              </a:rPr>
              <a:t>cur = </a:t>
            </a:r>
            <a:r>
              <a:rPr lang="en-US" b="1" dirty="0" err="1">
                <a:solidFill>
                  <a:schemeClr val="bg1"/>
                </a:solidFill>
                <a:latin typeface="Courier New" panose="02070309020205020404" pitchFamily="49" charset="0"/>
                <a:cs typeface="Courier New" panose="02070309020205020404" pitchFamily="49" charset="0"/>
              </a:rPr>
              <a:t>conn.cursor</a:t>
            </a:r>
            <a:r>
              <a:rPr lang="en-US" b="1" dirty="0">
                <a:solidFill>
                  <a:schemeClr val="bg1"/>
                </a:solidFill>
                <a:latin typeface="Courier New" panose="02070309020205020404" pitchFamily="49" charset="0"/>
                <a:cs typeface="Courier New" panose="02070309020205020404" pitchFamily="49" charset="0"/>
              </a:rPr>
              <a:t>()</a:t>
            </a:r>
          </a:p>
          <a:p>
            <a:r>
              <a:rPr lang="en-US" b="1" dirty="0" err="1">
                <a:solidFill>
                  <a:schemeClr val="bg1"/>
                </a:solidFill>
                <a:latin typeface="Courier New" panose="02070309020205020404" pitchFamily="49" charset="0"/>
                <a:cs typeface="Courier New" panose="02070309020205020404" pitchFamily="49" charset="0"/>
              </a:rPr>
              <a:t>thesql</a:t>
            </a:r>
            <a:r>
              <a:rPr lang="en-US" b="1" dirty="0">
                <a:solidFill>
                  <a:schemeClr val="bg1"/>
                </a:solidFill>
                <a:latin typeface="Courier New" panose="02070309020205020404" pitchFamily="49" charset="0"/>
                <a:cs typeface="Courier New" panose="02070309020205020404" pitchFamily="49" charset="0"/>
              </a:rPr>
              <a:t> = input('enter </a:t>
            </a:r>
            <a:r>
              <a:rPr lang="en-US" b="1" dirty="0" err="1">
                <a:solidFill>
                  <a:schemeClr val="bg1"/>
                </a:solidFill>
                <a:latin typeface="Courier New" panose="02070309020205020404" pitchFamily="49" charset="0"/>
                <a:cs typeface="Courier New" panose="02070309020205020404" pitchFamily="49" charset="0"/>
              </a:rPr>
              <a:t>sql</a:t>
            </a:r>
            <a:r>
              <a:rPr lang="en-US" b="1" dirty="0">
                <a:solidFill>
                  <a:schemeClr val="bg1"/>
                </a:solidFill>
                <a:latin typeface="Courier New" panose="02070309020205020404" pitchFamily="49" charset="0"/>
                <a:cs typeface="Courier New" panose="02070309020205020404" pitchFamily="49" charset="0"/>
              </a:rPr>
              <a:t>: ')</a:t>
            </a:r>
          </a:p>
          <a:p>
            <a:r>
              <a:rPr lang="en-US" b="1" dirty="0">
                <a:solidFill>
                  <a:schemeClr val="bg1"/>
                </a:solidFill>
                <a:latin typeface="Courier New" panose="02070309020205020404" pitchFamily="49" charset="0"/>
                <a:cs typeface="Courier New" panose="02070309020205020404" pitchFamily="49" charset="0"/>
              </a:rPr>
              <a:t>print (</a:t>
            </a:r>
            <a:r>
              <a:rPr lang="en-US" b="1" dirty="0" err="1">
                <a:solidFill>
                  <a:schemeClr val="bg1"/>
                </a:solidFill>
                <a:latin typeface="Courier New" panose="02070309020205020404" pitchFamily="49" charset="0"/>
                <a:cs typeface="Courier New" panose="02070309020205020404" pitchFamily="49" charset="0"/>
              </a:rPr>
              <a:t>thesql</a:t>
            </a:r>
            <a:r>
              <a:rPr lang="en-US" b="1" dirty="0">
                <a:solidFill>
                  <a:schemeClr val="bg1"/>
                </a:solidFill>
                <a:latin typeface="Courier New" panose="02070309020205020404" pitchFamily="49" charset="0"/>
                <a:cs typeface="Courier New" panose="02070309020205020404" pitchFamily="49" charset="0"/>
              </a:rPr>
              <a:t>)</a:t>
            </a:r>
          </a:p>
          <a:p>
            <a:r>
              <a:rPr lang="en-US" b="1" dirty="0" err="1">
                <a:solidFill>
                  <a:schemeClr val="bg1"/>
                </a:solidFill>
                <a:latin typeface="Courier New" panose="02070309020205020404" pitchFamily="49" charset="0"/>
                <a:cs typeface="Courier New" panose="02070309020205020404" pitchFamily="49" charset="0"/>
              </a:rPr>
              <a:t>cur.execute</a:t>
            </a:r>
            <a:r>
              <a:rPr lang="en-US" b="1" dirty="0">
                <a:solidFill>
                  <a:schemeClr val="bg1"/>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thesql</a:t>
            </a:r>
            <a:r>
              <a:rPr lang="en-US" b="1" dirty="0">
                <a:solidFill>
                  <a:schemeClr val="bg1"/>
                </a:solidFill>
                <a:latin typeface="Courier New" panose="02070309020205020404" pitchFamily="49" charset="0"/>
                <a:cs typeface="Courier New" panose="02070309020205020404" pitchFamily="49" charset="0"/>
              </a:rPr>
              <a:t>)</a:t>
            </a:r>
          </a:p>
          <a:p>
            <a:r>
              <a:rPr lang="en-US" b="1" dirty="0" err="1">
                <a:solidFill>
                  <a:schemeClr val="bg1"/>
                </a:solidFill>
                <a:latin typeface="Courier New" panose="02070309020205020404" pitchFamily="49" charset="0"/>
                <a:cs typeface="Courier New" panose="02070309020205020404" pitchFamily="49" charset="0"/>
              </a:rPr>
              <a:t>theresult</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cur.fetchall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for j in </a:t>
            </a:r>
            <a:r>
              <a:rPr lang="en-US" b="1" dirty="0" err="1">
                <a:solidFill>
                  <a:schemeClr val="bg1"/>
                </a:solidFill>
                <a:latin typeface="Courier New" panose="02070309020205020404" pitchFamily="49" charset="0"/>
                <a:cs typeface="Courier New" panose="02070309020205020404" pitchFamily="49" charset="0"/>
              </a:rPr>
              <a:t>theresult</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print(j)</a:t>
            </a:r>
          </a:p>
        </p:txBody>
      </p:sp>
    </p:spTree>
    <p:extLst>
      <p:ext uri="{BB962C8B-B14F-4D97-AF65-F5344CB8AC3E}">
        <p14:creationId xmlns:p14="http://schemas.microsoft.com/office/powerpoint/2010/main" val="1993768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Microsoft Excel</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081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and dirty Excel</a:t>
            </a:r>
            <a:endParaRPr lang="en-US" dirty="0"/>
          </a:p>
        </p:txBody>
      </p:sp>
      <p:sp>
        <p:nvSpPr>
          <p:cNvPr id="3" name="Content Placeholder 2"/>
          <p:cNvSpPr>
            <a:spLocks noGrp="1"/>
          </p:cNvSpPr>
          <p:nvPr>
            <p:ph idx="1"/>
          </p:nvPr>
        </p:nvSpPr>
        <p:spPr>
          <a:xfrm>
            <a:off x="782425" y="2353316"/>
            <a:ext cx="10010266" cy="3104444"/>
          </a:xfrm>
        </p:spPr>
        <p:txBody>
          <a:bodyPr/>
          <a:lstStyle/>
          <a:p>
            <a:pPr marL="0" indent="0">
              <a:buNone/>
            </a:pPr>
            <a:r>
              <a:rPr lang="en-US" sz="2000" dirty="0">
                <a:latin typeface="Courier New" panose="02070309020205020404" pitchFamily="49" charset="0"/>
                <a:cs typeface="Courier New" panose="02070309020205020404" pitchFamily="49" charset="0"/>
              </a:rPr>
              <a:t>import win32com.client</a:t>
            </a:r>
          </a:p>
          <a:p>
            <a:pPr marL="0" indent="0">
              <a:buNone/>
            </a:pPr>
            <a:r>
              <a:rPr lang="en-US" sz="2000" dirty="0">
                <a:latin typeface="Courier New" panose="02070309020205020404" pitchFamily="49" charset="0"/>
                <a:cs typeface="Courier New" panose="02070309020205020404" pitchFamily="49" charset="0"/>
              </a:rPr>
              <a:t>excel = win32com.client.Dispatch("</a:t>
            </a:r>
            <a:r>
              <a:rPr lang="en-US" sz="2000" dirty="0" err="1">
                <a:latin typeface="Courier New" panose="02070309020205020404" pitchFamily="49" charset="0"/>
                <a:cs typeface="Courier New" panose="02070309020205020404" pitchFamily="49" charset="0"/>
              </a:rPr>
              <a:t>Excel.Application</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mylist</a:t>
            </a:r>
            <a:r>
              <a:rPr lang="en-US" sz="2000" dirty="0">
                <a:latin typeface="Courier New" panose="02070309020205020404" pitchFamily="49" charset="0"/>
                <a:cs typeface="Courier New" panose="02070309020205020404" pitchFamily="49" charset="0"/>
              </a:rPr>
              <a:t> = [10,20,30,40,50,60,70,80,90]</a:t>
            </a:r>
          </a:p>
          <a:p>
            <a:pPr marL="0" indent="0">
              <a:buNone/>
            </a:pPr>
            <a:r>
              <a:rPr lang="en-US" sz="2000" dirty="0" err="1">
                <a:latin typeface="Courier New" panose="02070309020205020404" pitchFamily="49" charset="0"/>
                <a:cs typeface="Courier New" panose="02070309020205020404" pitchFamily="49" charset="0"/>
              </a:rPr>
              <a:t>myAvg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excel.WorksheetFunction.Average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mylist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myAvg</a:t>
            </a:r>
            <a:r>
              <a:rPr lang="en-US" sz="2000" dirty="0">
                <a:latin typeface="Courier New" panose="02070309020205020404" pitchFamily="49" charset="0"/>
                <a:cs typeface="Courier New" panose="02070309020205020404" pitchFamily="49" charset="0"/>
              </a:rPr>
              <a:t>)</a:t>
            </a:r>
          </a:p>
        </p:txBody>
      </p:sp>
      <p:sp>
        <p:nvSpPr>
          <p:cNvPr id="4" name="Rectangle 3"/>
          <p:cNvSpPr/>
          <p:nvPr/>
        </p:nvSpPr>
        <p:spPr>
          <a:xfrm>
            <a:off x="867266" y="1417638"/>
            <a:ext cx="5540583" cy="523220"/>
          </a:xfrm>
          <a:prstGeom prst="rect">
            <a:avLst/>
          </a:prstGeom>
        </p:spPr>
        <p:txBody>
          <a:bodyPr wrap="square">
            <a:spAutoFit/>
          </a:bodyPr>
          <a:lstStyle/>
          <a:p>
            <a:r>
              <a:rPr lang="en-US" sz="2800" b="1" i="1" dirty="0">
                <a:solidFill>
                  <a:srgbClr val="FF0000"/>
                </a:solidFill>
              </a:rPr>
              <a:t>pip install pypiwin32</a:t>
            </a:r>
          </a:p>
        </p:txBody>
      </p:sp>
    </p:spTree>
    <p:extLst>
      <p:ext uri="{BB962C8B-B14F-4D97-AF65-F5344CB8AC3E}">
        <p14:creationId xmlns:p14="http://schemas.microsoft.com/office/powerpoint/2010/main" val="3681742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Excel</a:t>
            </a:r>
            <a:endParaRPr lang="en-US" dirty="0"/>
          </a:p>
        </p:txBody>
      </p:sp>
      <p:sp>
        <p:nvSpPr>
          <p:cNvPr id="6" name="Rectangle 5"/>
          <p:cNvSpPr/>
          <p:nvPr/>
        </p:nvSpPr>
        <p:spPr>
          <a:xfrm>
            <a:off x="68072" y="1240512"/>
            <a:ext cx="12075805" cy="4832092"/>
          </a:xfrm>
          <a:prstGeom prst="rect">
            <a:avLst/>
          </a:prstGeom>
          <a:solidFill>
            <a:srgbClr val="FFFFCC"/>
          </a:solidFill>
          <a:effectLst>
            <a:outerShdw blurRad="50800" dist="38100" dir="2700000" algn="tl" rotWithShape="0">
              <a:prstClr val="black">
                <a:alpha val="40000"/>
              </a:prstClr>
            </a:outerShdw>
          </a:effectLst>
        </p:spPr>
        <p:txBody>
          <a:bodyPr wrap="square">
            <a:spAutoFit/>
          </a:bodyPr>
          <a:lstStyle/>
          <a:p>
            <a:r>
              <a:rPr lang="en-US" sz="1400" b="1" dirty="0">
                <a:solidFill>
                  <a:schemeClr val="bg1"/>
                </a:solidFill>
                <a:latin typeface="Courier New" panose="02070309020205020404" pitchFamily="49" charset="0"/>
                <a:cs typeface="Courier New" panose="02070309020205020404" pitchFamily="49" charset="0"/>
              </a:rPr>
              <a:t>import psycopg2, win32com.client, </a:t>
            </a:r>
            <a:r>
              <a:rPr lang="en-US" sz="1400" b="1" dirty="0" err="1">
                <a:solidFill>
                  <a:schemeClr val="bg1"/>
                </a:solidFill>
                <a:latin typeface="Courier New" panose="02070309020205020404" pitchFamily="49" charset="0"/>
                <a:cs typeface="Courier New" panose="02070309020205020404" pitchFamily="49" charset="0"/>
              </a:rPr>
              <a:t>numpy</a:t>
            </a:r>
            <a:r>
              <a:rPr lang="en-US" sz="1400" b="1" dirty="0">
                <a:solidFill>
                  <a:schemeClr val="bg1"/>
                </a:solidFill>
                <a:latin typeface="Courier New" panose="02070309020205020404" pitchFamily="49" charset="0"/>
                <a:cs typeface="Courier New" panose="02070309020205020404" pitchFamily="49" charset="0"/>
              </a:rPr>
              <a:t> as np</a:t>
            </a:r>
          </a:p>
          <a:p>
            <a:r>
              <a:rPr lang="en-US" sz="1400" b="1" dirty="0">
                <a:solidFill>
                  <a:schemeClr val="bg1"/>
                </a:solidFill>
                <a:latin typeface="Courier New" panose="02070309020205020404" pitchFamily="49" charset="0"/>
                <a:cs typeface="Courier New" panose="02070309020205020404" pitchFamily="49" charset="0"/>
              </a:rPr>
              <a:t>conn = psycopg2.connect(</a:t>
            </a:r>
            <a:r>
              <a:rPr lang="en-US" sz="1400" b="1" dirty="0" err="1">
                <a:solidFill>
                  <a:schemeClr val="bg1"/>
                </a:solidFill>
                <a:latin typeface="Courier New" panose="02070309020205020404" pitchFamily="49" charset="0"/>
                <a:cs typeface="Courier New" panose="02070309020205020404" pitchFamily="49" charset="0"/>
              </a:rPr>
              <a:t>dbname</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tompkins</a:t>
            </a:r>
            <a:r>
              <a:rPr lang="en-US" sz="1400" b="1" dirty="0">
                <a:solidFill>
                  <a:schemeClr val="bg1"/>
                </a:solidFill>
                <a:latin typeface="Courier New" panose="02070309020205020404" pitchFamily="49" charset="0"/>
                <a:cs typeface="Courier New" panose="02070309020205020404" pitchFamily="49" charset="0"/>
              </a:rPr>
              <a:t>',host='127.0.0.1',user='</a:t>
            </a:r>
            <a:r>
              <a:rPr lang="en-US" sz="1400" b="1" dirty="0" err="1">
                <a:solidFill>
                  <a:schemeClr val="bg1"/>
                </a:solidFill>
                <a:latin typeface="Courier New" panose="02070309020205020404" pitchFamily="49" charset="0"/>
                <a:cs typeface="Courier New" panose="02070309020205020404" pitchFamily="49" charset="0"/>
              </a:rPr>
              <a:t>postgres</a:t>
            </a:r>
            <a:r>
              <a:rPr lang="en-US" sz="1400" b="1" dirty="0">
                <a:solidFill>
                  <a:schemeClr val="bg1"/>
                </a:solidFill>
                <a:latin typeface="Courier New" panose="02070309020205020404" pitchFamily="49" charset="0"/>
                <a:cs typeface="Courier New" panose="02070309020205020404" pitchFamily="49" charset="0"/>
              </a:rPr>
              <a:t>',password='</a:t>
            </a:r>
            <a:r>
              <a:rPr lang="en-US" sz="1400" b="1" dirty="0" err="1">
                <a:solidFill>
                  <a:schemeClr val="bg1"/>
                </a:solidFill>
                <a:latin typeface="Courier New" panose="02070309020205020404" pitchFamily="49" charset="0"/>
                <a:cs typeface="Courier New" panose="02070309020205020404" pitchFamily="49" charset="0"/>
              </a:rPr>
              <a:t>postgres</a:t>
            </a:r>
            <a:r>
              <a:rPr lang="en-US" sz="1400" b="1" dirty="0">
                <a:solidFill>
                  <a:schemeClr val="bg1"/>
                </a:solidFill>
                <a:latin typeface="Courier New" panose="02070309020205020404" pitchFamily="49" charset="0"/>
                <a:cs typeface="Courier New" panose="02070309020205020404" pitchFamily="49" charset="0"/>
              </a:rPr>
              <a:t>', port='5433')</a:t>
            </a:r>
          </a:p>
          <a:p>
            <a:r>
              <a:rPr lang="en-US" sz="1400" b="1" dirty="0">
                <a:solidFill>
                  <a:schemeClr val="bg1"/>
                </a:solidFill>
                <a:latin typeface="Courier New" panose="02070309020205020404" pitchFamily="49" charset="0"/>
                <a:cs typeface="Courier New" panose="02070309020205020404" pitchFamily="49" charset="0"/>
              </a:rPr>
              <a:t>excel = win32com.client.Dispatch("</a:t>
            </a:r>
            <a:r>
              <a:rPr lang="en-US" sz="1400" b="1" dirty="0" err="1">
                <a:solidFill>
                  <a:schemeClr val="bg1"/>
                </a:solidFill>
                <a:latin typeface="Courier New" panose="02070309020205020404" pitchFamily="49" charset="0"/>
                <a:cs typeface="Courier New" panose="02070309020205020404" pitchFamily="49" charset="0"/>
              </a:rPr>
              <a:t>Excel.Application</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cur = </a:t>
            </a:r>
            <a:r>
              <a:rPr lang="en-US" sz="1400" b="1" dirty="0" err="1">
                <a:solidFill>
                  <a:schemeClr val="bg1"/>
                </a:solidFill>
                <a:latin typeface="Courier New" panose="02070309020205020404" pitchFamily="49" charset="0"/>
                <a:cs typeface="Courier New" panose="02070309020205020404" pitchFamily="49" charset="0"/>
              </a:rPr>
              <a:t>conn.cursor</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 = ('SELECT </a:t>
            </a:r>
            <a:r>
              <a:rPr lang="en-US" sz="1400" b="1" dirty="0" err="1">
                <a:solidFill>
                  <a:schemeClr val="bg1"/>
                </a:solidFill>
                <a:latin typeface="Courier New" panose="02070309020205020404" pitchFamily="49" charset="0"/>
                <a:cs typeface="Courier New" panose="02070309020205020404" pitchFamily="49" charset="0"/>
              </a:rPr>
              <a:t>asmt</a:t>
            </a:r>
            <a:r>
              <a:rPr lang="en-US" sz="1400" b="1" dirty="0">
                <a:solidFill>
                  <a:schemeClr val="bg1"/>
                </a:solidFill>
                <a:latin typeface="Courier New" panose="02070309020205020404" pitchFamily="49" charset="0"/>
                <a:cs typeface="Courier New" panose="02070309020205020404" pitchFamily="49" charset="0"/>
              </a:rPr>
              <a:t> FROM </a:t>
            </a:r>
            <a:r>
              <a:rPr lang="en-US" sz="1400" b="1" dirty="0" err="1">
                <a:solidFill>
                  <a:schemeClr val="bg1"/>
                </a:solidFill>
                <a:latin typeface="Courier New" panose="02070309020205020404" pitchFamily="49" charset="0"/>
                <a:cs typeface="Courier New" panose="02070309020205020404" pitchFamily="49" charset="0"/>
              </a:rPr>
              <a:t>tcparcel</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cur.execute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cur.fetchall</a:t>
            </a:r>
            <a:r>
              <a:rPr lang="en-US" sz="1400" b="1" dirty="0">
                <a:solidFill>
                  <a:schemeClr val="bg1"/>
                </a:solidFill>
                <a:latin typeface="Courier New" panose="02070309020205020404" pitchFamily="49" charset="0"/>
                <a:cs typeface="Courier New" panose="02070309020205020404" pitchFamily="49" charset="0"/>
              </a:rPr>
              <a:t>()</a:t>
            </a: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 Here we will issue an Excel function to determine the standard deviation from the</a:t>
            </a:r>
          </a:p>
          <a:p>
            <a:r>
              <a:rPr lang="en-US" sz="1400" b="1" dirty="0">
                <a:solidFill>
                  <a:schemeClr val="bg1"/>
                </a:solidFill>
                <a:latin typeface="Courier New" panose="02070309020205020404" pitchFamily="49" charset="0"/>
                <a:cs typeface="Courier New" panose="02070309020205020404" pitchFamily="49" charset="0"/>
              </a:rPr>
              <a:t># selected values</a:t>
            </a:r>
          </a:p>
          <a:p>
            <a:r>
              <a:rPr lang="en-US" sz="1400" b="1" dirty="0" err="1">
                <a:solidFill>
                  <a:schemeClr val="bg1"/>
                </a:solidFill>
                <a:latin typeface="Courier New" panose="02070309020205020404" pitchFamily="49" charset="0"/>
                <a:cs typeface="Courier New" panose="02070309020205020404" pitchFamily="49" charset="0"/>
              </a:rPr>
              <a:t>thestdev</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excel.WorksheetFunction.StDev</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print ('The Standard Deviation is: '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thestdev</a:t>
            </a:r>
            <a:r>
              <a:rPr lang="en-US" sz="1400" b="1" dirty="0">
                <a:solidFill>
                  <a:schemeClr val="bg1"/>
                </a:solidFill>
                <a:latin typeface="Courier New" panose="02070309020205020404" pitchFamily="49" charset="0"/>
                <a:cs typeface="Courier New" panose="02070309020205020404" pitchFamily="49" charset="0"/>
              </a:rPr>
              <a:t>))</a:t>
            </a: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 Now we will add the confidence interval, as calculated by Excel</a:t>
            </a:r>
          </a:p>
          <a:p>
            <a:r>
              <a:rPr lang="en-US" sz="1400" b="1" dirty="0" err="1">
                <a:solidFill>
                  <a:schemeClr val="bg1"/>
                </a:solidFill>
                <a:latin typeface="Courier New" panose="02070309020205020404" pitchFamily="49" charset="0"/>
                <a:cs typeface="Courier New" panose="02070309020205020404" pitchFamily="49" charset="0"/>
              </a:rPr>
              <a:t>conf</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excel.WorksheetFunction.Confidence</a:t>
            </a:r>
            <a:r>
              <a:rPr lang="en-US" sz="1400" b="1" dirty="0">
                <a:solidFill>
                  <a:schemeClr val="bg1"/>
                </a:solidFill>
                <a:latin typeface="Courier New" panose="02070309020205020404" pitchFamily="49" charset="0"/>
                <a:cs typeface="Courier New" panose="02070309020205020404" pitchFamily="49" charset="0"/>
              </a:rPr>
              <a:t>(.45,thestdev,len(</a:t>
            </a:r>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a:t>
            </a: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print ('Average: '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np.average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 + ' Confidence Interval: '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conf</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print(' ')</a:t>
            </a:r>
          </a:p>
          <a:p>
            <a:r>
              <a:rPr lang="en-US" sz="1400" b="1" dirty="0">
                <a:solidFill>
                  <a:schemeClr val="bg1"/>
                </a:solidFill>
                <a:latin typeface="Courier New" panose="02070309020205020404" pitchFamily="49" charset="0"/>
                <a:cs typeface="Courier New" panose="02070309020205020404" pitchFamily="49" charset="0"/>
              </a:rPr>
              <a:t>print (' ')</a:t>
            </a:r>
          </a:p>
          <a:p>
            <a:r>
              <a:rPr lang="en-US" sz="1400" b="1" dirty="0">
                <a:solidFill>
                  <a:schemeClr val="bg1"/>
                </a:solidFill>
                <a:latin typeface="Courier New" panose="02070309020205020404" pitchFamily="49" charset="0"/>
                <a:cs typeface="Courier New" panose="02070309020205020404" pitchFamily="49" charset="0"/>
              </a:rPr>
              <a:t>print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np.average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conf</a:t>
            </a:r>
            <a:r>
              <a:rPr lang="en-US" sz="1400" b="1" dirty="0">
                <a:solidFill>
                  <a:schemeClr val="bg1"/>
                </a:solidFill>
                <a:latin typeface="Courier New" panose="02070309020205020404" pitchFamily="49" charset="0"/>
                <a:cs typeface="Courier New" panose="02070309020205020404" pitchFamily="49" charset="0"/>
              </a:rPr>
              <a:t>) + '      '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np.average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 + '    '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np.average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theresult</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conf</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conn.close</a:t>
            </a:r>
            <a:r>
              <a:rPr lang="en-US" sz="14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041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Now for the spatial stuff</a:t>
            </a:r>
            <a:endParaRPr lang="en-US" dirty="0"/>
          </a:p>
        </p:txBody>
      </p:sp>
      <p:sp>
        <p:nvSpPr>
          <p:cNvPr id="5" name="Subtitle 4"/>
          <p:cNvSpPr>
            <a:spLocks noGrp="1"/>
          </p:cNvSpPr>
          <p:nvPr>
            <p:ph type="subTitle" idx="1"/>
          </p:nvPr>
        </p:nvSpPr>
        <p:spPr>
          <a:xfrm>
            <a:off x="1275185" y="1913709"/>
            <a:ext cx="8585200" cy="1752600"/>
          </a:xfrm>
        </p:spPr>
        <p:txBody>
          <a:bodyPr/>
          <a:lstStyle/>
          <a:p>
            <a:pPr algn="l"/>
            <a:r>
              <a:rPr lang="en-US" sz="2400" b="1" dirty="0"/>
              <a:t>Geocoding: geocoder, </a:t>
            </a:r>
            <a:r>
              <a:rPr lang="en-US" sz="2400" b="1" dirty="0" err="1"/>
              <a:t>censusgeocoder</a:t>
            </a:r>
            <a:r>
              <a:rPr lang="en-US" sz="2400" b="1" dirty="0"/>
              <a:t>, Google</a:t>
            </a:r>
          </a:p>
          <a:p>
            <a:pPr algn="l"/>
            <a:r>
              <a:rPr lang="en-US" sz="2400" b="1" dirty="0"/>
              <a:t>Spatial operations: </a:t>
            </a:r>
            <a:r>
              <a:rPr lang="en-US" sz="2400" b="1" dirty="0" err="1"/>
              <a:t>postgis</a:t>
            </a:r>
            <a:endParaRPr lang="en-US" sz="2400" b="1" dirty="0"/>
          </a:p>
          <a:p>
            <a:pPr algn="l"/>
            <a:r>
              <a:rPr lang="en-US" sz="2400" b="1" dirty="0"/>
              <a:t>Spatial database: </a:t>
            </a:r>
            <a:r>
              <a:rPr lang="en-US" sz="2400" b="1" dirty="0" err="1"/>
              <a:t>postgres</a:t>
            </a:r>
            <a:endParaRPr lang="en-US" sz="2400" b="1" dirty="0"/>
          </a:p>
          <a:p>
            <a:pPr algn="l"/>
            <a:endParaRPr lang="en-US" sz="2400" b="1" dirty="0"/>
          </a:p>
        </p:txBody>
      </p:sp>
    </p:spTree>
    <p:extLst>
      <p:ext uri="{BB962C8B-B14F-4D97-AF65-F5344CB8AC3E}">
        <p14:creationId xmlns:p14="http://schemas.microsoft.com/office/powerpoint/2010/main" val="1297655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83239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762" y="1267097"/>
            <a:ext cx="8825659" cy="1002219"/>
          </a:xfrm>
        </p:spPr>
        <p:txBody>
          <a:bodyPr/>
          <a:lstStyle/>
          <a:p>
            <a:r>
              <a:rPr lang="en-US" dirty="0" smtClean="0"/>
              <a:t>Part I: Loading our software and data</a:t>
            </a:r>
            <a:endParaRPr lang="en-US" dirty="0"/>
          </a:p>
        </p:txBody>
      </p:sp>
    </p:spTree>
    <p:extLst>
      <p:ext uri="{BB962C8B-B14F-4D97-AF65-F5344CB8AC3E}">
        <p14:creationId xmlns:p14="http://schemas.microsoft.com/office/powerpoint/2010/main" val="3804490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44" y="339898"/>
            <a:ext cx="9404349" cy="1400175"/>
          </a:xfrm>
        </p:spPr>
        <p:txBody>
          <a:bodyPr/>
          <a:lstStyle/>
          <a:p>
            <a:r>
              <a:rPr lang="en-US" dirty="0" smtClean="0"/>
              <a:t>Geocoding</a:t>
            </a:r>
            <a:endParaRPr lang="en-US" dirty="0"/>
          </a:p>
        </p:txBody>
      </p:sp>
      <p:sp>
        <p:nvSpPr>
          <p:cNvPr id="4" name="Rectangle 3"/>
          <p:cNvSpPr/>
          <p:nvPr/>
        </p:nvSpPr>
        <p:spPr>
          <a:xfrm>
            <a:off x="575244" y="1195752"/>
            <a:ext cx="11410428" cy="5078313"/>
          </a:xfrm>
          <a:prstGeom prst="rect">
            <a:avLst/>
          </a:prstGeom>
          <a:solidFill>
            <a:srgbClr val="FFFFCC"/>
          </a:solidFill>
          <a:ln>
            <a:solidFill>
              <a:schemeClr val="tx1"/>
            </a:solidFill>
          </a:ln>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from </a:t>
            </a:r>
            <a:r>
              <a:rPr lang="en-US" dirty="0" err="1">
                <a:solidFill>
                  <a:schemeClr val="bg1"/>
                </a:solidFill>
                <a:latin typeface="Courier New" panose="02070309020205020404" pitchFamily="49" charset="0"/>
                <a:cs typeface="Courier New" panose="02070309020205020404" pitchFamily="49" charset="0"/>
              </a:rPr>
              <a:t>googleapi</a:t>
            </a:r>
            <a:r>
              <a:rPr lang="en-US" dirty="0">
                <a:solidFill>
                  <a:schemeClr val="bg1"/>
                </a:solidFill>
                <a:latin typeface="Courier New" panose="02070309020205020404" pitchFamily="49" charset="0"/>
                <a:cs typeface="Courier New" panose="02070309020205020404" pitchFamily="49" charset="0"/>
              </a:rPr>
              <a:t> import </a:t>
            </a:r>
            <a:r>
              <a:rPr lang="en-US" dirty="0" err="1">
                <a:solidFill>
                  <a:schemeClr val="bg1"/>
                </a:solidFill>
                <a:latin typeface="Courier New" panose="02070309020205020404" pitchFamily="49" charset="0"/>
                <a:cs typeface="Courier New" panose="02070309020205020404" pitchFamily="49" charset="0"/>
              </a:rPr>
              <a:t>googleapikey</a:t>
            </a:r>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requests.packages.urllib3.disable_warnings()</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import geocoder</a:t>
            </a:r>
          </a:p>
          <a:p>
            <a:r>
              <a:rPr lang="en-US" dirty="0" err="1">
                <a:solidFill>
                  <a:schemeClr val="bg1"/>
                </a:solidFill>
                <a:latin typeface="Courier New" panose="02070309020205020404" pitchFamily="49" charset="0"/>
                <a:cs typeface="Courier New" panose="02070309020205020404" pitchFamily="49" charset="0"/>
              </a:rPr>
              <a:t>apikey</a:t>
            </a:r>
            <a:r>
              <a:rPr lang="en-US" dirty="0">
                <a:solidFill>
                  <a:schemeClr val="bg1"/>
                </a:solidFill>
                <a:latin typeface="Courier New" panose="02070309020205020404" pitchFamily="49" charset="0"/>
                <a:cs typeface="Courier New" panose="02070309020205020404" pitchFamily="49" charset="0"/>
              </a:rPr>
              <a:t> = </a:t>
            </a:r>
            <a:r>
              <a:rPr lang="en-US" dirty="0" err="1">
                <a:solidFill>
                  <a:schemeClr val="bg1"/>
                </a:solidFill>
                <a:latin typeface="Courier New" panose="02070309020205020404" pitchFamily="49" charset="0"/>
                <a:cs typeface="Courier New" panose="02070309020205020404" pitchFamily="49" charset="0"/>
              </a:rPr>
              <a:t>googleapikey</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f =  open('c:/training/python/</a:t>
            </a:r>
            <a:r>
              <a:rPr lang="en-US" dirty="0" err="1">
                <a:solidFill>
                  <a:schemeClr val="bg1"/>
                </a:solidFill>
                <a:latin typeface="Courier New" panose="02070309020205020404" pitchFamily="49" charset="0"/>
                <a:cs typeface="Courier New" panose="02070309020205020404" pitchFamily="49" charset="0"/>
              </a:rPr>
              <a:t>addresses.csv','r</a:t>
            </a:r>
            <a:r>
              <a:rPr lang="en-US" dirty="0">
                <a:solidFill>
                  <a:schemeClr val="bg1"/>
                </a:solidFill>
                <a:latin typeface="Courier New" panose="02070309020205020404" pitchFamily="49" charset="0"/>
                <a:cs typeface="Courier New" panose="02070309020205020404" pitchFamily="49" charset="0"/>
              </a:rPr>
              <a:t>')</a:t>
            </a:r>
          </a:p>
          <a:p>
            <a:r>
              <a:rPr lang="en-US" dirty="0" err="1">
                <a:solidFill>
                  <a:schemeClr val="bg1"/>
                </a:solidFill>
                <a:latin typeface="Courier New" panose="02070309020205020404" pitchFamily="49" charset="0"/>
                <a:cs typeface="Courier New" panose="02070309020205020404" pitchFamily="49" charset="0"/>
              </a:rPr>
              <a:t>googleout</a:t>
            </a:r>
            <a:r>
              <a:rPr lang="en-US" dirty="0">
                <a:solidFill>
                  <a:schemeClr val="bg1"/>
                </a:solidFill>
                <a:latin typeface="Courier New" panose="02070309020205020404" pitchFamily="49" charset="0"/>
                <a:cs typeface="Courier New" panose="02070309020205020404" pitchFamily="49" charset="0"/>
              </a:rPr>
              <a:t> = open('c:/temp/</a:t>
            </a:r>
            <a:r>
              <a:rPr lang="en-US" dirty="0" err="1">
                <a:solidFill>
                  <a:schemeClr val="bg1"/>
                </a:solidFill>
                <a:latin typeface="Courier New" panose="02070309020205020404" pitchFamily="49" charset="0"/>
                <a:cs typeface="Courier New" panose="02070309020205020404" pitchFamily="49" charset="0"/>
              </a:rPr>
              <a:t>googleoutaddress.csv','w</a:t>
            </a:r>
            <a:r>
              <a:rPr lang="en-US" dirty="0">
                <a:solidFill>
                  <a:schemeClr val="bg1"/>
                </a:solidFill>
                <a:latin typeface="Courier New" panose="02070309020205020404" pitchFamily="49" charset="0"/>
                <a:cs typeface="Courier New" panose="02070309020205020404" pitchFamily="49" charset="0"/>
              </a:rPr>
              <a:t>')</a:t>
            </a:r>
          </a:p>
          <a:p>
            <a:r>
              <a:rPr lang="en-US" dirty="0" err="1">
                <a:solidFill>
                  <a:schemeClr val="bg1"/>
                </a:solidFill>
                <a:latin typeface="Courier New" panose="02070309020205020404" pitchFamily="49" charset="0"/>
                <a:cs typeface="Courier New" panose="02070309020205020404" pitchFamily="49" charset="0"/>
              </a:rPr>
              <a:t>googleout.write</a:t>
            </a:r>
            <a:r>
              <a:rPr lang="en-US" dirty="0">
                <a:solidFill>
                  <a:schemeClr val="bg1"/>
                </a:solidFill>
                <a:latin typeface="Courier New" panose="02070309020205020404" pitchFamily="49" charset="0"/>
                <a:cs typeface="Courier New" panose="02070309020205020404" pitchFamily="49" charset="0"/>
              </a:rPr>
              <a:t>("\"address\",\"</a:t>
            </a:r>
            <a:r>
              <a:rPr lang="en-US" dirty="0" err="1">
                <a:solidFill>
                  <a:schemeClr val="bg1"/>
                </a:solidFill>
                <a:latin typeface="Courier New" panose="02070309020205020404" pitchFamily="49" charset="0"/>
                <a:cs typeface="Courier New" panose="02070309020205020404" pitchFamily="49" charset="0"/>
              </a:rPr>
              <a:t>lon</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lat</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matchcode</a:t>
            </a:r>
            <a:r>
              <a:rPr lang="en-US" dirty="0">
                <a:solidFill>
                  <a:schemeClr val="bg1"/>
                </a:solidFill>
                <a:latin typeface="Courier New" panose="02070309020205020404" pitchFamily="49" charset="0"/>
                <a:cs typeface="Courier New" panose="02070309020205020404" pitchFamily="49" charset="0"/>
              </a:rPr>
              <a:t>\" \n")</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for line in f:</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gc</a:t>
            </a:r>
            <a:r>
              <a:rPr lang="en-US" dirty="0">
                <a:solidFill>
                  <a:schemeClr val="bg1"/>
                </a:solidFill>
                <a:latin typeface="Courier New" panose="02070309020205020404" pitchFamily="49" charset="0"/>
                <a:cs typeface="Courier New" panose="02070309020205020404" pitchFamily="49" charset="0"/>
              </a:rPr>
              <a:t> = </a:t>
            </a:r>
            <a:r>
              <a:rPr lang="en-US" dirty="0" err="1">
                <a:solidFill>
                  <a:schemeClr val="bg1"/>
                </a:solidFill>
                <a:latin typeface="Courier New" panose="02070309020205020404" pitchFamily="49" charset="0"/>
                <a:cs typeface="Courier New" panose="02070309020205020404" pitchFamily="49" charset="0"/>
              </a:rPr>
              <a:t>geocoder.google</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line,key</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apikey</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googleout.write</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gc.address.replace</a:t>
            </a:r>
            <a:r>
              <a:rPr lang="en-US" dirty="0">
                <a:solidFill>
                  <a:schemeClr val="bg1"/>
                </a:solidFill>
                <a:latin typeface="Courier New" panose="02070309020205020404" pitchFamily="49" charset="0"/>
                <a:cs typeface="Courier New" panose="02070309020205020404" pitchFamily="49" charset="0"/>
              </a:rPr>
              <a:t>(',','') + ' , ' + </a:t>
            </a:r>
            <a:r>
              <a:rPr lang="en-US" dirty="0" err="1">
                <a:solidFill>
                  <a:schemeClr val="bg1"/>
                </a:solidFill>
                <a:latin typeface="Courier New" panose="02070309020205020404" pitchFamily="49" charset="0"/>
                <a:cs typeface="Courier New" panose="02070309020205020404" pitchFamily="49" charset="0"/>
              </a:rPr>
              <a:t>str</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gc.lng</a:t>
            </a:r>
            <a:r>
              <a:rPr lang="en-US" dirty="0">
                <a:solidFill>
                  <a:schemeClr val="bg1"/>
                </a:solidFill>
                <a:latin typeface="Courier New" panose="02070309020205020404" pitchFamily="49" charset="0"/>
                <a:cs typeface="Courier New" panose="02070309020205020404" pitchFamily="49" charset="0"/>
              </a:rPr>
              <a:t>) + ',' + </a:t>
            </a:r>
            <a:r>
              <a:rPr lang="en-US" dirty="0" err="1">
                <a:solidFill>
                  <a:schemeClr val="bg1"/>
                </a:solidFill>
                <a:latin typeface="Courier New" panose="02070309020205020404" pitchFamily="49" charset="0"/>
                <a:cs typeface="Courier New" panose="02070309020205020404" pitchFamily="49" charset="0"/>
              </a:rPr>
              <a:t>str</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gc.lat</a:t>
            </a:r>
            <a:r>
              <a:rPr lang="en-US" dirty="0">
                <a:solidFill>
                  <a:schemeClr val="bg1"/>
                </a:solidFill>
                <a:latin typeface="Courier New" panose="02070309020205020404" pitchFamily="49" charset="0"/>
                <a:cs typeface="Courier New" panose="02070309020205020404" pitchFamily="49" charset="0"/>
              </a:rPr>
              <a:t>) + ',' + </a:t>
            </a:r>
            <a:r>
              <a:rPr lang="en-US" dirty="0" err="1">
                <a:solidFill>
                  <a:schemeClr val="bg1"/>
                </a:solidFill>
                <a:latin typeface="Courier New" panose="02070309020205020404" pitchFamily="49" charset="0"/>
                <a:cs typeface="Courier New" panose="02070309020205020404" pitchFamily="49" charset="0"/>
              </a:rPr>
              <a:t>gc.accuracy</a:t>
            </a:r>
            <a:r>
              <a:rPr lang="en-US" dirty="0">
                <a:solidFill>
                  <a:schemeClr val="bg1"/>
                </a:solidFill>
                <a:latin typeface="Courier New" panose="02070309020205020404" pitchFamily="49" charset="0"/>
                <a:cs typeface="Courier New" panose="02070309020205020404" pitchFamily="49" charset="0"/>
              </a:rPr>
              <a:t> + '\n')</a:t>
            </a:r>
          </a:p>
          <a:p>
            <a:r>
              <a:rPr lang="en-US" dirty="0">
                <a:solidFill>
                  <a:schemeClr val="bg1"/>
                </a:solidFill>
                <a:latin typeface="Courier New" panose="02070309020205020404" pitchFamily="49" charset="0"/>
                <a:cs typeface="Courier New" panose="02070309020205020404" pitchFamily="49" charset="0"/>
              </a:rPr>
              <a:t>    print (line," has an accuracy of ", </a:t>
            </a:r>
            <a:r>
              <a:rPr lang="en-US" dirty="0" err="1">
                <a:solidFill>
                  <a:schemeClr val="bg1"/>
                </a:solidFill>
                <a:latin typeface="Courier New" panose="02070309020205020404" pitchFamily="49" charset="0"/>
                <a:cs typeface="Courier New" panose="02070309020205020404" pitchFamily="49" charset="0"/>
              </a:rPr>
              <a:t>gc.accuracy</a:t>
            </a:r>
            <a:r>
              <a:rPr lang="en-US" dirty="0">
                <a:solidFill>
                  <a:schemeClr val="bg1"/>
                </a:solidFill>
                <a:latin typeface="Courier New" panose="02070309020205020404" pitchFamily="49" charset="0"/>
                <a:cs typeface="Courier New" panose="02070309020205020404" pitchFamily="49" charset="0"/>
              </a:rPr>
              <a:t>)</a:t>
            </a:r>
          </a:p>
          <a:p>
            <a:r>
              <a:rPr lang="en-US" dirty="0" err="1">
                <a:solidFill>
                  <a:schemeClr val="bg1"/>
                </a:solidFill>
                <a:latin typeface="Courier New" panose="02070309020205020404" pitchFamily="49" charset="0"/>
                <a:cs typeface="Courier New" panose="02070309020205020404" pitchFamily="49" charset="0"/>
              </a:rPr>
              <a:t>googleout.close</a:t>
            </a:r>
            <a:r>
              <a:rPr lang="en-US" dirty="0">
                <a:solidFill>
                  <a:schemeClr val="bg1"/>
                </a:solidFill>
                <a:latin typeface="Courier New" panose="02070309020205020404" pitchFamily="49" charset="0"/>
                <a:cs typeface="Courier New" panose="02070309020205020404" pitchFamily="49" charset="0"/>
              </a:rPr>
              <a:t>()</a:t>
            </a:r>
          </a:p>
          <a:p>
            <a:r>
              <a:rPr lang="en-US" dirty="0" err="1">
                <a:solidFill>
                  <a:schemeClr val="bg1"/>
                </a:solidFill>
                <a:latin typeface="Courier New" panose="02070309020205020404" pitchFamily="49" charset="0"/>
                <a:cs typeface="Courier New" panose="02070309020205020404" pitchFamily="49" charset="0"/>
              </a:rPr>
              <a:t>f.close</a:t>
            </a:r>
            <a:r>
              <a:rPr lang="en-US" dirty="0" smtClean="0">
                <a:solidFill>
                  <a:schemeClr val="bg1"/>
                </a:solidFill>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312144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9244"/>
            <a:ext cx="9820977" cy="1143000"/>
          </a:xfrm>
        </p:spPr>
        <p:txBody>
          <a:bodyPr/>
          <a:lstStyle/>
          <a:p>
            <a:r>
              <a:rPr lang="en-US" dirty="0" smtClean="0"/>
              <a:t>Geocoding</a:t>
            </a:r>
            <a:endParaRPr lang="en-US" dirty="0"/>
          </a:p>
        </p:txBody>
      </p:sp>
      <p:sp>
        <p:nvSpPr>
          <p:cNvPr id="4" name="Rectangle 3"/>
          <p:cNvSpPr/>
          <p:nvPr/>
        </p:nvSpPr>
        <p:spPr>
          <a:xfrm>
            <a:off x="365761" y="1182244"/>
            <a:ext cx="11535507" cy="4278094"/>
          </a:xfrm>
          <a:prstGeom prst="rect">
            <a:avLst/>
          </a:prstGeom>
          <a:solidFill>
            <a:srgbClr val="FFFFCC"/>
          </a:solidFill>
          <a:ln>
            <a:solidFill>
              <a:schemeClr val="tx1"/>
            </a:solidFill>
          </a:ln>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import </a:t>
            </a:r>
            <a:r>
              <a:rPr lang="en-US" sz="1600" b="1" dirty="0" err="1">
                <a:solidFill>
                  <a:schemeClr val="bg1"/>
                </a:solidFill>
                <a:latin typeface="Courier New" panose="02070309020205020404" pitchFamily="49" charset="0"/>
                <a:cs typeface="Courier New" panose="02070309020205020404" pitchFamily="49" charset="0"/>
              </a:rPr>
              <a:t>censusgeocode</a:t>
            </a:r>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cg = </a:t>
            </a:r>
            <a:r>
              <a:rPr lang="en-US" sz="1600" b="1" dirty="0" err="1">
                <a:solidFill>
                  <a:schemeClr val="bg1"/>
                </a:solidFill>
                <a:latin typeface="Courier New" panose="02070309020205020404" pitchFamily="49" charset="0"/>
                <a:cs typeface="Courier New" panose="02070309020205020404" pitchFamily="49" charset="0"/>
              </a:rPr>
              <a:t>censusgeocode.CensusGeocode</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err="1">
                <a:solidFill>
                  <a:schemeClr val="bg1"/>
                </a:solidFill>
                <a:latin typeface="Courier New" panose="02070309020205020404" pitchFamily="49" charset="0"/>
                <a:cs typeface="Courier New" panose="02070309020205020404" pitchFamily="49" charset="0"/>
              </a:rPr>
              <a:t>census_gc</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chemeClr val="bg1"/>
                </a:solidFill>
                <a:latin typeface="Courier New" panose="02070309020205020404" pitchFamily="49" charset="0"/>
                <a:cs typeface="Courier New" panose="02070309020205020404" pitchFamily="49" charset="0"/>
              </a:rPr>
              <a:t>cg.onelineaddress</a:t>
            </a:r>
            <a:r>
              <a:rPr lang="en-US" sz="1600" b="1" dirty="0">
                <a:solidFill>
                  <a:schemeClr val="bg1"/>
                </a:solidFill>
                <a:latin typeface="Courier New" panose="02070309020205020404" pitchFamily="49" charset="0"/>
                <a:cs typeface="Courier New" panose="02070309020205020404" pitchFamily="49" charset="0"/>
              </a:rPr>
              <a:t>('16 Bush Lane Ithaca NY')</a:t>
            </a:r>
          </a:p>
          <a:p>
            <a:r>
              <a:rPr lang="en-US" sz="1600" b="1" dirty="0" smtClean="0">
                <a:solidFill>
                  <a:schemeClr val="bg1"/>
                </a:solidFill>
                <a:latin typeface="Courier New" panose="02070309020205020404" pitchFamily="49" charset="0"/>
                <a:cs typeface="Courier New" panose="02070309020205020404" pitchFamily="49" charset="0"/>
              </a:rPr>
              <a:t>Print( </a:t>
            </a:r>
            <a:r>
              <a:rPr lang="en-US" sz="1600" b="1" dirty="0" err="1" smtClean="0">
                <a:solidFill>
                  <a:schemeClr val="bg1"/>
                </a:solidFill>
                <a:latin typeface="Courier New" panose="02070309020205020404" pitchFamily="49" charset="0"/>
                <a:cs typeface="Courier New" panose="02070309020205020404" pitchFamily="49" charset="0"/>
              </a:rPr>
              <a:t>census_gc</a:t>
            </a:r>
            <a:r>
              <a:rPr lang="en-US" sz="1600" b="1" dirty="0" smtClean="0">
                <a:solidFill>
                  <a:schemeClr val="bg1"/>
                </a:solidFill>
                <a:latin typeface="Courier New" panose="02070309020205020404" pitchFamily="49" charset="0"/>
                <a:cs typeface="Courier New" panose="02070309020205020404" pitchFamily="49" charset="0"/>
              </a:rPr>
              <a:t>)</a:t>
            </a:r>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import </a:t>
            </a:r>
            <a:r>
              <a:rPr lang="en-US" sz="1600" b="1" dirty="0" err="1">
                <a:solidFill>
                  <a:schemeClr val="bg1"/>
                </a:solidFill>
                <a:latin typeface="Courier New" panose="02070309020205020404" pitchFamily="49" charset="0"/>
                <a:cs typeface="Courier New" panose="02070309020205020404" pitchFamily="49" charset="0"/>
              </a:rPr>
              <a:t>censusgeocode</a:t>
            </a:r>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cg = </a:t>
            </a:r>
            <a:r>
              <a:rPr lang="en-US" sz="1600" b="1" dirty="0" err="1">
                <a:solidFill>
                  <a:schemeClr val="bg1"/>
                </a:solidFill>
                <a:latin typeface="Courier New" panose="02070309020205020404" pitchFamily="49" charset="0"/>
                <a:cs typeface="Courier New" panose="02070309020205020404" pitchFamily="49" charset="0"/>
              </a:rPr>
              <a:t>censusgeocode.CensusGeocode</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a:solidFill>
                  <a:schemeClr val="bg1"/>
                </a:solidFill>
                <a:latin typeface="Courier New" panose="02070309020205020404" pitchFamily="49" charset="0"/>
                <a:cs typeface="Courier New" panose="02070309020205020404" pitchFamily="49" charset="0"/>
              </a:rPr>
              <a:t>f = open('c:/training/python/addresses.csv', 'r')</a:t>
            </a:r>
          </a:p>
          <a:p>
            <a:r>
              <a:rPr lang="en-US" sz="1600" b="1" dirty="0">
                <a:solidFill>
                  <a:schemeClr val="bg1"/>
                </a:solidFill>
                <a:latin typeface="Courier New" panose="02070309020205020404" pitchFamily="49" charset="0"/>
                <a:cs typeface="Courier New" panose="02070309020205020404" pitchFamily="49" charset="0"/>
              </a:rPr>
              <a:t>out = open('c:/temp/outaddress1.csv','w')</a:t>
            </a:r>
          </a:p>
          <a:p>
            <a:r>
              <a:rPr lang="en-US" sz="1600" b="1" dirty="0" err="1">
                <a:solidFill>
                  <a:schemeClr val="bg1"/>
                </a:solidFill>
                <a:latin typeface="Courier New" panose="02070309020205020404" pitchFamily="49" charset="0"/>
                <a:cs typeface="Courier New" panose="02070309020205020404" pitchFamily="49" charset="0"/>
              </a:rPr>
              <a:t>out.write</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addr</a:t>
            </a:r>
            <a:r>
              <a:rPr lang="en-US" sz="1600" b="1" dirty="0">
                <a:solidFill>
                  <a:schemeClr val="bg1"/>
                </a:solidFill>
                <a:latin typeface="Courier New" panose="02070309020205020404" pitchFamily="49" charset="0"/>
                <a:cs typeface="Courier New" panose="02070309020205020404" pitchFamily="49" charset="0"/>
              </a:rPr>
              <a:t>, longitude, latitude, accuracy '+'\n')</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for line in f:</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census_gc</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chemeClr val="bg1"/>
                </a:solidFill>
                <a:latin typeface="Courier New" panose="02070309020205020404" pitchFamily="49" charset="0"/>
                <a:cs typeface="Courier New" panose="02070309020205020404" pitchFamily="49" charset="0"/>
              </a:rPr>
              <a:t>cg.onelineaddress</a:t>
            </a:r>
            <a:r>
              <a:rPr lang="en-US" sz="1600" b="1" dirty="0">
                <a:solidFill>
                  <a:schemeClr val="bg1"/>
                </a:solidFill>
                <a:latin typeface="Courier New" panose="02070309020205020404" pitchFamily="49" charset="0"/>
                <a:cs typeface="Courier New" panose="02070309020205020404" pitchFamily="49" charset="0"/>
              </a:rPr>
              <a:t>(line)</a:t>
            </a:r>
          </a:p>
          <a:p>
            <a:r>
              <a:rPr lang="en-US" sz="1600" b="1" dirty="0">
                <a:solidFill>
                  <a:schemeClr val="bg1"/>
                </a:solidFill>
                <a:latin typeface="Courier New" panose="02070309020205020404" pitchFamily="49" charset="0"/>
                <a:cs typeface="Courier New" panose="02070309020205020404" pitchFamily="49" charset="0"/>
              </a:rPr>
              <a:t>    if </a:t>
            </a:r>
            <a:r>
              <a:rPr lang="en-US" sz="1600" b="1" dirty="0" err="1">
                <a:solidFill>
                  <a:schemeClr val="bg1"/>
                </a:solidFill>
                <a:latin typeface="Courier New" panose="02070309020205020404" pitchFamily="49" charset="0"/>
                <a:cs typeface="Courier New" panose="02070309020205020404" pitchFamily="49" charset="0"/>
              </a:rPr>
              <a:t>len</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census_gc</a:t>
            </a:r>
            <a:r>
              <a:rPr lang="en-US" sz="1600" b="1" dirty="0">
                <a:solidFill>
                  <a:schemeClr val="bg1"/>
                </a:solidFill>
                <a:latin typeface="Courier New" panose="02070309020205020404" pitchFamily="49" charset="0"/>
                <a:cs typeface="Courier New" panose="02070309020205020404" pitchFamily="49" charset="0"/>
              </a:rPr>
              <a:t>) &gt; 0:</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out.write</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str</a:t>
            </a:r>
            <a:r>
              <a:rPr lang="en-US" sz="1600" b="1" dirty="0">
                <a:solidFill>
                  <a:schemeClr val="bg1"/>
                </a:solidFill>
                <a:latin typeface="Courier New" panose="02070309020205020404" pitchFamily="49" charset="0"/>
                <a:cs typeface="Courier New" panose="02070309020205020404" pitchFamily="49" charset="0"/>
              </a:rPr>
              <a:t>(line) + ',' + </a:t>
            </a:r>
            <a:r>
              <a:rPr lang="en-US" sz="1600" b="1" dirty="0" err="1">
                <a:solidFill>
                  <a:schemeClr val="bg1"/>
                </a:solidFill>
                <a:latin typeface="Courier New" panose="02070309020205020404" pitchFamily="49" charset="0"/>
                <a:cs typeface="Courier New" panose="02070309020205020404" pitchFamily="49" charset="0"/>
              </a:rPr>
              <a:t>str</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census_gc</a:t>
            </a:r>
            <a:r>
              <a:rPr lang="en-US" sz="1600" b="1" dirty="0">
                <a:solidFill>
                  <a:schemeClr val="bg1"/>
                </a:solidFill>
                <a:latin typeface="Courier New" panose="02070309020205020404" pitchFamily="49" charset="0"/>
                <a:cs typeface="Courier New" panose="02070309020205020404" pitchFamily="49" charset="0"/>
              </a:rPr>
              <a:t>[0]['coordinates']['x']) + ',' + </a:t>
            </a:r>
            <a:r>
              <a:rPr lang="en-US" sz="1600" b="1" dirty="0" err="1">
                <a:solidFill>
                  <a:schemeClr val="bg1"/>
                </a:solidFill>
                <a:latin typeface="Courier New" panose="02070309020205020404" pitchFamily="49" charset="0"/>
                <a:cs typeface="Courier New" panose="02070309020205020404" pitchFamily="49" charset="0"/>
              </a:rPr>
              <a:t>str</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census_gc</a:t>
            </a:r>
            <a:r>
              <a:rPr lang="en-US" sz="1600" b="1" dirty="0">
                <a:solidFill>
                  <a:schemeClr val="bg1"/>
                </a:solidFill>
                <a:latin typeface="Courier New" panose="02070309020205020404" pitchFamily="49" charset="0"/>
                <a:cs typeface="Courier New" panose="02070309020205020404" pitchFamily="49" charset="0"/>
              </a:rPr>
              <a:t>[0]['coordinates']['y'])+'\n')</a:t>
            </a:r>
          </a:p>
        </p:txBody>
      </p:sp>
    </p:spTree>
    <p:extLst>
      <p:ext uri="{BB962C8B-B14F-4D97-AF65-F5344CB8AC3E}">
        <p14:creationId xmlns:p14="http://schemas.microsoft.com/office/powerpoint/2010/main" val="14920234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296" y="80210"/>
            <a:ext cx="12015536" cy="6124754"/>
          </a:xfrm>
          <a:prstGeom prst="rect">
            <a:avLst/>
          </a:prstGeom>
          <a:solidFill>
            <a:srgbClr val="FFFFCC"/>
          </a:solidFill>
        </p:spPr>
        <p:txBody>
          <a:bodyPr wrap="square">
            <a:spAutoFit/>
          </a:bodyPr>
          <a:lstStyle/>
          <a:p>
            <a:r>
              <a:rPr lang="en-US" sz="1400" b="1" dirty="0">
                <a:solidFill>
                  <a:schemeClr val="bg1"/>
                </a:solidFill>
                <a:latin typeface="Courier New" panose="02070309020205020404" pitchFamily="49" charset="0"/>
                <a:cs typeface="Courier New" panose="02070309020205020404" pitchFamily="49" charset="0"/>
              </a:rPr>
              <a:t>import psycopg2, geocoder</a:t>
            </a:r>
          </a:p>
          <a:p>
            <a:r>
              <a:rPr lang="en-US" sz="1400" b="1" dirty="0">
                <a:solidFill>
                  <a:schemeClr val="bg1"/>
                </a:solidFill>
                <a:latin typeface="Courier New" panose="02070309020205020404" pitchFamily="49" charset="0"/>
                <a:cs typeface="Courier New" panose="02070309020205020404" pitchFamily="49" charset="0"/>
              </a:rPr>
              <a:t>from </a:t>
            </a:r>
            <a:r>
              <a:rPr lang="en-US" sz="1400" b="1" dirty="0" err="1">
                <a:solidFill>
                  <a:schemeClr val="bg1"/>
                </a:solidFill>
                <a:latin typeface="Courier New" panose="02070309020205020404" pitchFamily="49" charset="0"/>
                <a:cs typeface="Courier New" panose="02070309020205020404" pitchFamily="49" charset="0"/>
              </a:rPr>
              <a:t>googleapi</a:t>
            </a:r>
            <a:r>
              <a:rPr lang="en-US" sz="1400" b="1" dirty="0">
                <a:solidFill>
                  <a:schemeClr val="bg1"/>
                </a:solidFill>
                <a:latin typeface="Courier New" panose="02070309020205020404" pitchFamily="49" charset="0"/>
                <a:cs typeface="Courier New" panose="02070309020205020404" pitchFamily="49" charset="0"/>
              </a:rPr>
              <a:t> import </a:t>
            </a:r>
            <a:r>
              <a:rPr lang="en-US" sz="1400" b="1" dirty="0" err="1">
                <a:solidFill>
                  <a:schemeClr val="bg1"/>
                </a:solidFill>
                <a:latin typeface="Courier New" panose="02070309020205020404" pitchFamily="49" charset="0"/>
                <a:cs typeface="Courier New" panose="02070309020205020404" pitchFamily="49" charset="0"/>
              </a:rPr>
              <a:t>googleapikey</a:t>
            </a:r>
            <a:endParaRPr lang="en-US" sz="1400" b="1" dirty="0">
              <a:solidFill>
                <a:schemeClr val="bg1"/>
              </a:solidFill>
              <a:latin typeface="Courier New" panose="02070309020205020404" pitchFamily="49" charset="0"/>
              <a:cs typeface="Courier New" panose="02070309020205020404" pitchFamily="49" charset="0"/>
            </a:endParaRP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##requests.packages.urllib3.disable_warnings()</a:t>
            </a: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conn = psycopg2.connect(</a:t>
            </a:r>
            <a:r>
              <a:rPr lang="en-US" sz="1400" b="1" dirty="0" err="1">
                <a:solidFill>
                  <a:schemeClr val="bg1"/>
                </a:solidFill>
                <a:latin typeface="Courier New" panose="02070309020205020404" pitchFamily="49" charset="0"/>
                <a:cs typeface="Courier New" panose="02070309020205020404" pitchFamily="49" charset="0"/>
              </a:rPr>
              <a:t>dbname</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tompkins</a:t>
            </a:r>
            <a:r>
              <a:rPr lang="en-US" sz="1400" b="1" dirty="0">
                <a:solidFill>
                  <a:schemeClr val="bg1"/>
                </a:solidFill>
                <a:latin typeface="Courier New" panose="02070309020205020404" pitchFamily="49" charset="0"/>
                <a:cs typeface="Courier New" panose="02070309020205020404" pitchFamily="49" charset="0"/>
              </a:rPr>
              <a:t>',host='127.0.0.1',user='</a:t>
            </a:r>
            <a:r>
              <a:rPr lang="en-US" sz="1400" b="1" dirty="0" err="1">
                <a:solidFill>
                  <a:schemeClr val="bg1"/>
                </a:solidFill>
                <a:latin typeface="Courier New" panose="02070309020205020404" pitchFamily="49" charset="0"/>
                <a:cs typeface="Courier New" panose="02070309020205020404" pitchFamily="49" charset="0"/>
              </a:rPr>
              <a:t>postgres</a:t>
            </a:r>
            <a:r>
              <a:rPr lang="en-US" sz="1400" b="1" dirty="0">
                <a:solidFill>
                  <a:schemeClr val="bg1"/>
                </a:solidFill>
                <a:latin typeface="Courier New" panose="02070309020205020404" pitchFamily="49" charset="0"/>
                <a:cs typeface="Courier New" panose="02070309020205020404" pitchFamily="49" charset="0"/>
              </a:rPr>
              <a:t>',password='</a:t>
            </a:r>
            <a:r>
              <a:rPr lang="en-US" sz="1400" b="1" dirty="0" err="1">
                <a:solidFill>
                  <a:schemeClr val="bg1"/>
                </a:solidFill>
                <a:latin typeface="Courier New" panose="02070309020205020404" pitchFamily="49" charset="0"/>
                <a:cs typeface="Courier New" panose="02070309020205020404" pitchFamily="49" charset="0"/>
              </a:rPr>
              <a:t>postgres</a:t>
            </a:r>
            <a:r>
              <a:rPr lang="en-US" sz="1400" b="1" dirty="0">
                <a:solidFill>
                  <a:schemeClr val="bg1"/>
                </a:solidFill>
                <a:latin typeface="Courier New" panose="02070309020205020404" pitchFamily="49" charset="0"/>
                <a:cs typeface="Courier New" panose="02070309020205020404" pitchFamily="49" charset="0"/>
              </a:rPr>
              <a:t>', port=5433)</a:t>
            </a:r>
          </a:p>
          <a:p>
            <a:r>
              <a:rPr lang="en-US" sz="1400" b="1" dirty="0">
                <a:solidFill>
                  <a:schemeClr val="bg1"/>
                </a:solidFill>
                <a:latin typeface="Courier New" panose="02070309020205020404" pitchFamily="49" charset="0"/>
                <a:cs typeface="Courier New" panose="02070309020205020404" pitchFamily="49" charset="0"/>
              </a:rPr>
              <a:t>cur = </a:t>
            </a:r>
            <a:r>
              <a:rPr lang="en-US" sz="1400" b="1" dirty="0" err="1">
                <a:solidFill>
                  <a:schemeClr val="bg1"/>
                </a:solidFill>
                <a:latin typeface="Courier New" panose="02070309020205020404" pitchFamily="49" charset="0"/>
                <a:cs typeface="Courier New" panose="02070309020205020404" pitchFamily="49" charset="0"/>
              </a:rPr>
              <a:t>conn.cursor</a:t>
            </a:r>
            <a:r>
              <a:rPr lang="en-US" sz="1400" b="1" dirty="0">
                <a:solidFill>
                  <a:schemeClr val="bg1"/>
                </a:solidFill>
                <a:latin typeface="Courier New" panose="02070309020205020404" pitchFamily="49" charset="0"/>
                <a:cs typeface="Courier New" panose="02070309020205020404" pitchFamily="49" charset="0"/>
              </a:rPr>
              <a:t>()</a:t>
            </a:r>
          </a:p>
          <a:p>
            <a:endParaRPr lang="en-US" sz="1400" b="1" dirty="0">
              <a:solidFill>
                <a:schemeClr val="bg1"/>
              </a:solidFill>
              <a:latin typeface="Courier New" panose="02070309020205020404" pitchFamily="49" charset="0"/>
              <a:cs typeface="Courier New" panose="02070309020205020404" pitchFamily="49" charset="0"/>
            </a:endParaRP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err="1">
                <a:solidFill>
                  <a:schemeClr val="bg1"/>
                </a:solidFill>
                <a:latin typeface="Courier New" panose="02070309020205020404" pitchFamily="49" charset="0"/>
                <a:cs typeface="Courier New" panose="02070309020205020404" pitchFamily="49" charset="0"/>
              </a:rPr>
              <a:t>apikey</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googleapikey</a:t>
            </a:r>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f =  open('c:/training/python/</a:t>
            </a:r>
            <a:r>
              <a:rPr lang="en-US" sz="1400" b="1" dirty="0" err="1">
                <a:solidFill>
                  <a:schemeClr val="bg1"/>
                </a:solidFill>
                <a:latin typeface="Courier New" panose="02070309020205020404" pitchFamily="49" charset="0"/>
                <a:cs typeface="Courier New" panose="02070309020205020404" pitchFamily="49" charset="0"/>
              </a:rPr>
              <a:t>addresses.csv','r</a:t>
            </a:r>
            <a:r>
              <a:rPr lang="en-US" sz="1400" b="1" dirty="0">
                <a:solidFill>
                  <a:schemeClr val="bg1"/>
                </a:solidFill>
                <a:latin typeface="Courier New" panose="02070309020205020404" pitchFamily="49" charset="0"/>
                <a:cs typeface="Courier New" panose="02070309020205020404" pitchFamily="49" charset="0"/>
              </a:rPr>
              <a:t>')</a:t>
            </a: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 = 'DROP TABLE IF EXISTS </a:t>
            </a:r>
            <a:r>
              <a:rPr lang="en-US" sz="1400" b="1" dirty="0" err="1">
                <a:solidFill>
                  <a:schemeClr val="bg1"/>
                </a:solidFill>
                <a:latin typeface="Courier New" panose="02070309020205020404" pitchFamily="49" charset="0"/>
                <a:cs typeface="Courier New" panose="02070309020205020404" pitchFamily="49" charset="0"/>
              </a:rPr>
              <a:t>newpoints</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cur.execute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 = 'CREATE TABLE </a:t>
            </a:r>
            <a:r>
              <a:rPr lang="en-US" sz="1400" b="1" dirty="0" err="1">
                <a:solidFill>
                  <a:schemeClr val="bg1"/>
                </a:solidFill>
                <a:latin typeface="Courier New" panose="02070309020205020404" pitchFamily="49" charset="0"/>
                <a:cs typeface="Courier New" panose="02070309020205020404" pitchFamily="49" charset="0"/>
              </a:rPr>
              <a:t>newpoints</a:t>
            </a:r>
            <a:r>
              <a:rPr lang="en-US" sz="1400" b="1" dirty="0">
                <a:solidFill>
                  <a:schemeClr val="bg1"/>
                </a:solidFill>
                <a:latin typeface="Courier New" panose="02070309020205020404" pitchFamily="49" charset="0"/>
                <a:cs typeface="Courier New" panose="02070309020205020404" pitchFamily="49" charset="0"/>
              </a:rPr>
              <a:t> (id SERIAL PRIMARY KEY, address VARCHAR, </a:t>
            </a:r>
            <a:r>
              <a:rPr lang="en-US" sz="1400" b="1" dirty="0" err="1">
                <a:solidFill>
                  <a:schemeClr val="bg1"/>
                </a:solidFill>
                <a:latin typeface="Courier New" panose="02070309020205020404" pitchFamily="49" charset="0"/>
                <a:cs typeface="Courier New" panose="02070309020205020404" pitchFamily="49" charset="0"/>
              </a:rPr>
              <a:t>geom</a:t>
            </a:r>
            <a:r>
              <a:rPr lang="en-US" sz="1400" b="1" dirty="0">
                <a:solidFill>
                  <a:schemeClr val="bg1"/>
                </a:solidFill>
                <a:latin typeface="Courier New" panose="02070309020205020404" pitchFamily="49" charset="0"/>
                <a:cs typeface="Courier New" panose="02070309020205020404" pitchFamily="49" charset="0"/>
              </a:rPr>
              <a:t> geometry(point,4326))'</a:t>
            </a:r>
          </a:p>
          <a:p>
            <a:r>
              <a:rPr lang="en-US" sz="1400" b="1" dirty="0">
                <a:solidFill>
                  <a:schemeClr val="bg1"/>
                </a:solidFill>
                <a:latin typeface="Courier New" panose="02070309020205020404" pitchFamily="49" charset="0"/>
                <a:cs typeface="Courier New" panose="02070309020205020404" pitchFamily="49" charset="0"/>
              </a:rPr>
              <a:t>print( </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cur.execute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a:t>
            </a:r>
          </a:p>
          <a:p>
            <a:endParaRPr lang="en-US" sz="1400" b="1" dirty="0">
              <a:solidFill>
                <a:schemeClr val="bg1"/>
              </a:solidFill>
              <a:latin typeface="Courier New" panose="02070309020205020404" pitchFamily="49" charset="0"/>
              <a:cs typeface="Courier New" panose="02070309020205020404" pitchFamily="49" charset="0"/>
            </a:endParaRPr>
          </a:p>
          <a:p>
            <a:endParaRPr lang="en-US" sz="1400" b="1" dirty="0">
              <a:solidFill>
                <a:schemeClr val="bg1"/>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for line in f:</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gc</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geocoder.google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line,key</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apikey</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    if </a:t>
            </a:r>
            <a:r>
              <a:rPr lang="en-US" sz="1400" b="1" dirty="0" err="1">
                <a:solidFill>
                  <a:schemeClr val="bg1"/>
                </a:solidFill>
                <a:latin typeface="Courier New" panose="02070309020205020404" pitchFamily="49" charset="0"/>
                <a:cs typeface="Courier New" panose="02070309020205020404" pitchFamily="49" charset="0"/>
              </a:rPr>
              <a:t>gc.accuracy</a:t>
            </a:r>
            <a:r>
              <a:rPr lang="en-US" sz="1400" b="1" dirty="0">
                <a:solidFill>
                  <a:schemeClr val="bg1"/>
                </a:solidFill>
                <a:latin typeface="Courier New" panose="02070309020205020404" pitchFamily="49" charset="0"/>
                <a:cs typeface="Courier New" panose="02070309020205020404" pitchFamily="49" charset="0"/>
              </a:rPr>
              <a:t> == 'ROOFTOP':</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 = 'INSERT INTO </a:t>
            </a:r>
            <a:r>
              <a:rPr lang="en-US" sz="1400" b="1" dirty="0" err="1">
                <a:solidFill>
                  <a:schemeClr val="bg1"/>
                </a:solidFill>
                <a:latin typeface="Courier New" panose="02070309020205020404" pitchFamily="49" charset="0"/>
                <a:cs typeface="Courier New" panose="02070309020205020404" pitchFamily="49" charset="0"/>
              </a:rPr>
              <a:t>newpoints</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address,geom</a:t>
            </a:r>
            <a:r>
              <a:rPr lang="en-US" sz="1400" b="1" dirty="0">
                <a:solidFill>
                  <a:schemeClr val="bg1"/>
                </a:solidFill>
                <a:latin typeface="Courier New" panose="02070309020205020404" pitchFamily="49" charset="0"/>
                <a:cs typeface="Courier New" panose="02070309020205020404" pitchFamily="49" charset="0"/>
              </a:rPr>
              <a:t>) VALUES (\'' + </a:t>
            </a:r>
            <a:r>
              <a:rPr lang="en-US" sz="1400" b="1" dirty="0" err="1">
                <a:solidFill>
                  <a:schemeClr val="bg1"/>
                </a:solidFill>
                <a:latin typeface="Courier New" panose="02070309020205020404" pitchFamily="49" charset="0"/>
                <a:cs typeface="Courier New" panose="02070309020205020404" pitchFamily="49" charset="0"/>
              </a:rPr>
              <a:t>gc.location</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ST_SetSRID</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ST_Point</a:t>
            </a:r>
            <a:r>
              <a:rPr lang="en-US" sz="1400" b="1" dirty="0">
                <a:solidFill>
                  <a:schemeClr val="bg1"/>
                </a:solidFill>
                <a:latin typeface="Courier New" panose="02070309020205020404" pitchFamily="49" charset="0"/>
                <a:cs typeface="Courier New" panose="02070309020205020404" pitchFamily="49" charset="0"/>
              </a:rPr>
              <a:t>('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gc.lng</a:t>
            </a:r>
            <a:r>
              <a:rPr lang="en-US" sz="1400" b="1" dirty="0">
                <a:solidFill>
                  <a:schemeClr val="bg1"/>
                </a:solidFill>
                <a:latin typeface="Courier New" panose="02070309020205020404" pitchFamily="49" charset="0"/>
                <a:cs typeface="Courier New" panose="02070309020205020404" pitchFamily="49" charset="0"/>
              </a:rPr>
              <a:t>) + ',' + </a:t>
            </a:r>
            <a:r>
              <a:rPr lang="en-US" sz="1400" b="1" dirty="0" err="1">
                <a:solidFill>
                  <a:schemeClr val="bg1"/>
                </a:solidFill>
                <a:latin typeface="Courier New" panose="02070309020205020404" pitchFamily="49" charset="0"/>
                <a:cs typeface="Courier New" panose="02070309020205020404" pitchFamily="49" charset="0"/>
              </a:rPr>
              <a:t>str</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gc.lat</a:t>
            </a:r>
            <a:r>
              <a:rPr lang="en-US" sz="1400" b="1" dirty="0">
                <a:solidFill>
                  <a:schemeClr val="bg1"/>
                </a:solidFill>
                <a:latin typeface="Courier New" panose="02070309020205020404" pitchFamily="49" charset="0"/>
                <a:cs typeface="Courier New" panose="02070309020205020404" pitchFamily="49" charset="0"/>
              </a:rPr>
              <a:t>) + '),4326))'</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cur.execute</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        print(</a:t>
            </a:r>
            <a:r>
              <a:rPr lang="en-US" sz="1400" b="1" dirty="0" err="1">
                <a:solidFill>
                  <a:schemeClr val="bg1"/>
                </a:solidFill>
                <a:latin typeface="Courier New" panose="02070309020205020404" pitchFamily="49" charset="0"/>
                <a:cs typeface="Courier New" panose="02070309020205020404" pitchFamily="49" charset="0"/>
              </a:rPr>
              <a:t>thesql</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conn.commit</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f.close</a:t>
            </a:r>
            <a:r>
              <a:rPr lang="en-US" sz="14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990308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quiz</a:t>
            </a:r>
            <a:endParaRPr lang="en-US" dirty="0"/>
          </a:p>
        </p:txBody>
      </p:sp>
      <p:sp>
        <p:nvSpPr>
          <p:cNvPr id="3" name="Content Placeholder 2"/>
          <p:cNvSpPr>
            <a:spLocks noGrp="1"/>
          </p:cNvSpPr>
          <p:nvPr>
            <p:ph idx="1"/>
          </p:nvPr>
        </p:nvSpPr>
        <p:spPr/>
        <p:txBody>
          <a:bodyPr/>
          <a:lstStyle/>
          <a:p>
            <a:r>
              <a:rPr lang="en-US" dirty="0"/>
              <a:t>Create another list called </a:t>
            </a:r>
            <a:r>
              <a:rPr lang="en-US" dirty="0" err="1"/>
              <a:t>mylist</a:t>
            </a:r>
            <a:r>
              <a:rPr lang="en-US" dirty="0"/>
              <a:t> 2:</a:t>
            </a:r>
          </a:p>
          <a:p>
            <a:pPr marL="457200" lvl="1" indent="0">
              <a:buNone/>
            </a:pP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10,8,19,40,50,15,122,33,44]</a:t>
            </a:r>
            <a:endParaRPr lang="en-US" dirty="0"/>
          </a:p>
          <a:p>
            <a:r>
              <a:rPr lang="en-US" dirty="0" smtClean="0"/>
              <a:t>What is the standard deviation of the list?</a:t>
            </a:r>
          </a:p>
          <a:p>
            <a:r>
              <a:rPr lang="en-US" dirty="0" smtClean="0"/>
              <a:t>Create another list called </a:t>
            </a:r>
            <a:r>
              <a:rPr lang="en-US" dirty="0" err="1" smtClean="0"/>
              <a:t>mylist</a:t>
            </a:r>
            <a:r>
              <a:rPr lang="en-US" dirty="0" smtClean="0"/>
              <a:t> 2:</a:t>
            </a:r>
          </a:p>
          <a:p>
            <a:pPr marL="457200" lvl="1" indent="0">
              <a:buNone/>
            </a:pP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16,22,30,45,58,69,77,88,99]</a:t>
            </a:r>
            <a:endParaRPr lang="en-US" dirty="0" smtClean="0"/>
          </a:p>
          <a:p>
            <a:r>
              <a:rPr lang="en-US" dirty="0" smtClean="0"/>
              <a:t>What is the Pearson correlation coefficient?</a:t>
            </a:r>
            <a:endParaRPr lang="en-US" dirty="0"/>
          </a:p>
        </p:txBody>
      </p:sp>
    </p:spTree>
    <p:extLst>
      <p:ext uri="{BB962C8B-B14F-4D97-AF65-F5344CB8AC3E}">
        <p14:creationId xmlns:p14="http://schemas.microsoft.com/office/powerpoint/2010/main" val="1593112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3264" y="1518143"/>
            <a:ext cx="8825659" cy="3329581"/>
          </a:xfrm>
        </p:spPr>
        <p:txBody>
          <a:bodyPr/>
          <a:lstStyle/>
          <a:p>
            <a:r>
              <a:rPr lang="en-US" dirty="0" err="1" smtClean="0"/>
              <a:t>Arcpy</a:t>
            </a:r>
            <a:r>
              <a:rPr lang="en-US" dirty="0" smtClean="0"/>
              <a:t> Examples</a:t>
            </a:r>
            <a:endParaRPr lang="en-US" dirty="0"/>
          </a:p>
        </p:txBody>
      </p:sp>
    </p:spTree>
    <p:extLst>
      <p:ext uri="{BB962C8B-B14F-4D97-AF65-F5344CB8AC3E}">
        <p14:creationId xmlns:p14="http://schemas.microsoft.com/office/powerpoint/2010/main" val="36207624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Arcpy</a:t>
            </a:r>
            <a:r>
              <a:rPr lang="en-US" dirty="0" smtClean="0"/>
              <a:t> in ArcGIS</a:t>
            </a:r>
            <a:endParaRPr lang="en-US" dirty="0"/>
          </a:p>
        </p:txBody>
      </p:sp>
      <p:sp>
        <p:nvSpPr>
          <p:cNvPr id="3" name="Content Placeholder 2"/>
          <p:cNvSpPr>
            <a:spLocks noGrp="1"/>
          </p:cNvSpPr>
          <p:nvPr>
            <p:ph idx="1"/>
          </p:nvPr>
        </p:nvSpPr>
        <p:spPr>
          <a:xfrm>
            <a:off x="645584" y="1451653"/>
            <a:ext cx="9427029" cy="4525963"/>
          </a:xfrm>
        </p:spPr>
        <p:txBody>
          <a:bodyPr/>
          <a:lstStyle/>
          <a:p>
            <a:r>
              <a:rPr lang="en-US" sz="4000" b="1" dirty="0"/>
              <a:t>Fire up ArcMap</a:t>
            </a:r>
          </a:p>
          <a:p>
            <a:r>
              <a:rPr lang="en-US" sz="4000" b="1" dirty="0"/>
              <a:t>Click Python window</a:t>
            </a:r>
          </a:p>
          <a:p>
            <a:r>
              <a:rPr lang="en-US" sz="4000" b="1" dirty="0"/>
              <a:t>Start typing code</a:t>
            </a:r>
          </a:p>
          <a:p>
            <a:pPr lvl="1"/>
            <a:r>
              <a:rPr lang="en-US" sz="3600" b="1" dirty="0"/>
              <a:t>Look up help files – they are excellent!</a:t>
            </a:r>
          </a:p>
        </p:txBody>
      </p:sp>
    </p:spTree>
    <p:extLst>
      <p:ext uri="{BB962C8B-B14F-4D97-AF65-F5344CB8AC3E}">
        <p14:creationId xmlns:p14="http://schemas.microsoft.com/office/powerpoint/2010/main" val="508731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Things you do most of the time…</a:t>
            </a:r>
            <a:endParaRPr lang="en-US"/>
          </a:p>
        </p:txBody>
      </p:sp>
      <p:sp>
        <p:nvSpPr>
          <p:cNvPr id="3" name="Content Placeholder 2"/>
          <p:cNvSpPr>
            <a:spLocks noGrp="1"/>
          </p:cNvSpPr>
          <p:nvPr>
            <p:ph idx="1"/>
          </p:nvPr>
        </p:nvSpPr>
        <p:spPr>
          <a:xfrm>
            <a:off x="721784" y="1834079"/>
            <a:ext cx="10208813" cy="4195763"/>
          </a:xfrm>
        </p:spPr>
        <p:txBody>
          <a:bodyPr/>
          <a:lstStyle/>
          <a:p>
            <a:r>
              <a:rPr lang="en-US" sz="3600" smtClean="0"/>
              <a:t>Load layers</a:t>
            </a:r>
          </a:p>
          <a:p>
            <a:r>
              <a:rPr lang="en-US" sz="3600" smtClean="0"/>
              <a:t>Select layers by attributes</a:t>
            </a:r>
          </a:p>
          <a:p>
            <a:r>
              <a:rPr lang="en-US" sz="3600" smtClean="0"/>
              <a:t>Select layers by some spatial </a:t>
            </a:r>
            <a:br>
              <a:rPr lang="en-US" sz="3600" smtClean="0"/>
            </a:br>
            <a:r>
              <a:rPr lang="en-US" sz="3600" smtClean="0"/>
              <a:t>operation</a:t>
            </a:r>
          </a:p>
          <a:p>
            <a:r>
              <a:rPr lang="en-US" sz="3600" smtClean="0"/>
              <a:t>Perform some kind of spatial analysis</a:t>
            </a:r>
            <a:endParaRPr lang="en-US" sz="3600"/>
          </a:p>
        </p:txBody>
      </p:sp>
      <p:graphicFrame>
        <p:nvGraphicFramePr>
          <p:cNvPr id="7" name="Chart 6"/>
          <p:cNvGraphicFramePr/>
          <p:nvPr>
            <p:extLst>
              <p:ext uri="{D42A27DB-BD31-4B8C-83A1-F6EECF244321}">
                <p14:modId xmlns:p14="http://schemas.microsoft.com/office/powerpoint/2010/main" val="4269845236"/>
              </p:ext>
            </p:extLst>
          </p:nvPr>
        </p:nvGraphicFramePr>
        <p:xfrm>
          <a:off x="6758745" y="645646"/>
          <a:ext cx="5433255" cy="3602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29928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watershed and clip parcels </a:t>
            </a:r>
            <a:endParaRPr lang="en-US" dirty="0"/>
          </a:p>
        </p:txBody>
      </p:sp>
      <p:sp>
        <p:nvSpPr>
          <p:cNvPr id="4" name="Rectangle 3"/>
          <p:cNvSpPr/>
          <p:nvPr/>
        </p:nvSpPr>
        <p:spPr>
          <a:xfrm>
            <a:off x="351692" y="1904285"/>
            <a:ext cx="11676185" cy="3046988"/>
          </a:xfrm>
          <a:prstGeom prst="rect">
            <a:avLst/>
          </a:prstGeom>
          <a:solidFill>
            <a:srgbClr val="FFFFCC"/>
          </a:solidFill>
          <a:ln>
            <a:solidFill>
              <a:schemeClr val="tx1"/>
            </a:solidFill>
          </a:ln>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import </a:t>
            </a:r>
            <a:r>
              <a:rPr lang="en-US" sz="1600" dirty="0" err="1">
                <a:solidFill>
                  <a:schemeClr val="bg1"/>
                </a:solidFill>
                <a:latin typeface="Courier New" panose="02070309020205020404" pitchFamily="49" charset="0"/>
                <a:cs typeface="Courier New" panose="02070309020205020404" pitchFamily="49" charset="0"/>
              </a:rPr>
              <a:t>arcpy</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arcpy.env.overwriteOutput</a:t>
            </a:r>
            <a:r>
              <a:rPr lang="en-US" sz="1600" dirty="0">
                <a:solidFill>
                  <a:schemeClr val="bg1"/>
                </a:solidFill>
                <a:latin typeface="Courier New" panose="02070309020205020404" pitchFamily="49" charset="0"/>
                <a:cs typeface="Courier New" panose="02070309020205020404" pitchFamily="49" charset="0"/>
              </a:rPr>
              <a:t> = True</a:t>
            </a:r>
          </a:p>
          <a:p>
            <a:r>
              <a:rPr lang="en-US" sz="1600" dirty="0" err="1">
                <a:solidFill>
                  <a:schemeClr val="bg1"/>
                </a:solidFill>
                <a:latin typeface="Courier New" panose="02070309020205020404" pitchFamily="49" charset="0"/>
                <a:cs typeface="Courier New" panose="02070309020205020404" pitchFamily="49" charset="0"/>
              </a:rPr>
              <a:t>arcpy.env.workspace</a:t>
            </a:r>
            <a:r>
              <a:rPr lang="en-US" sz="1600" dirty="0">
                <a:solidFill>
                  <a:schemeClr val="bg1"/>
                </a:solidFill>
                <a:latin typeface="Courier New" panose="02070309020205020404" pitchFamily="49" charset="0"/>
                <a:cs typeface="Courier New" panose="02070309020205020404" pitchFamily="49" charset="0"/>
              </a:rPr>
              <a:t> = "c:/training/python/tompkins.gdb"</a:t>
            </a:r>
          </a:p>
          <a:p>
            <a:r>
              <a:rPr lang="en-US" sz="1600" dirty="0" err="1">
                <a:solidFill>
                  <a:schemeClr val="bg1"/>
                </a:solidFill>
                <a:latin typeface="Courier New" panose="02070309020205020404" pitchFamily="49" charset="0"/>
                <a:cs typeface="Courier New" panose="02070309020205020404" pitchFamily="49" charset="0"/>
              </a:rPr>
              <a:t>wstemp</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arcpy.MakeFeatureLayer_management</a:t>
            </a:r>
            <a:r>
              <a:rPr lang="en-US" sz="1600" dirty="0">
                <a:solidFill>
                  <a:schemeClr val="bg1"/>
                </a:solidFill>
                <a:latin typeface="Courier New" panose="02070309020205020404" pitchFamily="49" charset="0"/>
                <a:cs typeface="Courier New" panose="02070309020205020404" pitchFamily="49" charset="0"/>
              </a:rPr>
              <a:t>("watersheds","</a:t>
            </a:r>
            <a:r>
              <a:rPr lang="en-US" sz="1600" dirty="0" err="1">
                <a:solidFill>
                  <a:schemeClr val="bg1"/>
                </a:solidFill>
                <a:latin typeface="Courier New" panose="02070309020205020404" pitchFamily="49" charset="0"/>
                <a:cs typeface="Courier New" panose="02070309020205020404" pitchFamily="49" charset="0"/>
              </a:rPr>
              <a:t>wsclip</a:t>
            </a:r>
            <a:r>
              <a:rPr lang="en-US" sz="1600" dirty="0">
                <a:solidFill>
                  <a:schemeClr val="bg1"/>
                </a:solidFill>
                <a:latin typeface="Courier New" panose="02070309020205020404" pitchFamily="49" charset="0"/>
                <a:cs typeface="Courier New" panose="02070309020205020404" pitchFamily="49" charset="0"/>
              </a:rPr>
              <a:t>","watershed = '</a:t>
            </a:r>
            <a:r>
              <a:rPr lang="en-US" sz="1600" dirty="0" err="1">
                <a:solidFill>
                  <a:schemeClr val="bg1"/>
                </a:solidFill>
                <a:latin typeface="Courier New" panose="02070309020205020404" pitchFamily="49" charset="0"/>
                <a:cs typeface="Courier New" panose="02070309020205020404" pitchFamily="49" charset="0"/>
              </a:rPr>
              <a:t>Cascadilla</a:t>
            </a:r>
            <a:r>
              <a:rPr lang="en-US" sz="1600" dirty="0">
                <a:solidFill>
                  <a:schemeClr val="bg1"/>
                </a:solidFill>
                <a:latin typeface="Courier New" panose="02070309020205020404" pitchFamily="49" charset="0"/>
                <a:cs typeface="Courier New" panose="02070309020205020404" pitchFamily="49" charset="0"/>
              </a:rPr>
              <a:t> Creek'")</a:t>
            </a:r>
          </a:p>
          <a:p>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testvar</a:t>
            </a:r>
            <a:r>
              <a:rPr lang="en-US" sz="1600" dirty="0">
                <a:solidFill>
                  <a:schemeClr val="bg1"/>
                </a:solidFill>
                <a:latin typeface="Courier New" panose="02070309020205020404" pitchFamily="49" charset="0"/>
                <a:cs typeface="Courier New" panose="02070309020205020404" pitchFamily="49" charset="0"/>
              </a:rPr>
              <a:t> = input("How far do you want the buffer in meters")</a:t>
            </a:r>
          </a:p>
          <a:p>
            <a:r>
              <a:rPr lang="en-US" sz="1600" dirty="0" err="1">
                <a:solidFill>
                  <a:schemeClr val="bg1"/>
                </a:solidFill>
                <a:latin typeface="Courier New" panose="02070309020205020404" pitchFamily="49" charset="0"/>
                <a:cs typeface="Courier New" panose="02070309020205020404" pitchFamily="49" charset="0"/>
              </a:rPr>
              <a:t>testvar</a:t>
            </a:r>
            <a:r>
              <a:rPr lang="en-US" sz="1600" dirty="0">
                <a:solidFill>
                  <a:schemeClr val="bg1"/>
                </a:solidFill>
                <a:latin typeface="Courier New" panose="02070309020205020404" pitchFamily="49" charset="0"/>
                <a:cs typeface="Courier New" panose="02070309020205020404" pitchFamily="49" charset="0"/>
              </a:rPr>
              <a:t> = 500</a:t>
            </a:r>
          </a:p>
          <a:p>
            <a:r>
              <a:rPr lang="en-US" sz="1600" dirty="0" err="1">
                <a:solidFill>
                  <a:schemeClr val="bg1"/>
                </a:solidFill>
                <a:latin typeface="Courier New" panose="02070309020205020404" pitchFamily="49" charset="0"/>
                <a:cs typeface="Courier New" panose="02070309020205020404" pitchFamily="49" charset="0"/>
              </a:rPr>
              <a:t>wsbuffer</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arcpy.Buffer_analysis</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wstemp</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wsbuffer</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testvar</a:t>
            </a:r>
            <a:r>
              <a:rPr lang="en-US" sz="1600" dirty="0">
                <a:solidFill>
                  <a:schemeClr val="bg1"/>
                </a:solidFill>
                <a:latin typeface="Courier New" panose="02070309020205020404" pitchFamily="49" charset="0"/>
                <a:cs typeface="Courier New" panose="02070309020205020404" pitchFamily="49" charset="0"/>
              </a:rPr>
              <a: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wsclip</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arcpy.Clip_analysis</a:t>
            </a:r>
            <a:r>
              <a:rPr lang="en-US" sz="1600" dirty="0">
                <a:solidFill>
                  <a:schemeClr val="bg1"/>
                </a:solidFill>
                <a:latin typeface="Courier New" panose="02070309020205020404" pitchFamily="49" charset="0"/>
                <a:cs typeface="Courier New" panose="02070309020205020404" pitchFamily="49" charset="0"/>
              </a:rPr>
              <a:t>("parcels","</a:t>
            </a:r>
            <a:r>
              <a:rPr lang="en-US" sz="1600" dirty="0" err="1">
                <a:solidFill>
                  <a:schemeClr val="bg1"/>
                </a:solidFill>
                <a:latin typeface="Courier New" panose="02070309020205020404" pitchFamily="49" charset="0"/>
                <a:cs typeface="Courier New" panose="02070309020205020404" pitchFamily="49" charset="0"/>
              </a:rPr>
              <a:t>wsbuffer</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parclip</a:t>
            </a:r>
            <a:r>
              <a:rPr lang="en-US" sz="1600" dirty="0">
                <a:solidFill>
                  <a:schemeClr val="bg1"/>
                </a:solidFill>
                <a:latin typeface="Courier New" panose="02070309020205020404" pitchFamily="49" charset="0"/>
                <a:cs typeface="Courier New" panose="02070309020205020404" pitchFamily="49" charset="0"/>
              </a:rPr>
              <a:t>")</a:t>
            </a:r>
          </a:p>
          <a:p>
            <a:r>
              <a:rPr lang="en-US" sz="1600" dirty="0" err="1">
                <a:solidFill>
                  <a:schemeClr val="bg1"/>
                </a:solidFill>
                <a:latin typeface="Courier New" panose="02070309020205020404" pitchFamily="49" charset="0"/>
                <a:cs typeface="Courier New" panose="02070309020205020404" pitchFamily="49" charset="0"/>
              </a:rPr>
              <a:t>arcpy.Delete_management</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wsbuffer</a:t>
            </a:r>
            <a:r>
              <a:rPr lang="en-US" sz="1600" dirty="0">
                <a:solidFill>
                  <a:schemeClr val="bg1"/>
                </a:solidFill>
                <a:latin typeface="Courier New" panose="02070309020205020404" pitchFamily="49" charset="0"/>
                <a:cs typeface="Courier New" panose="02070309020205020404" pitchFamily="49" charset="0"/>
              </a:rPr>
              <a:t>)</a:t>
            </a:r>
          </a:p>
          <a:p>
            <a:r>
              <a:rPr lang="en-US" sz="1600" smtClean="0">
                <a:solidFill>
                  <a:schemeClr val="bg1"/>
                </a:solidFill>
                <a:latin typeface="Courier New" panose="02070309020205020404" pitchFamily="49" charset="0"/>
                <a:cs typeface="Courier New" panose="02070309020205020404" pitchFamily="49" charset="0"/>
              </a:rPr>
              <a:t>arcpy.Delete_management(wsclip</a:t>
            </a:r>
            <a:r>
              <a:rPr lang="en-US" sz="16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6137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value of land in the AE </a:t>
            </a:r>
            <a:r>
              <a:rPr lang="en-US" dirty="0" err="1" smtClean="0"/>
              <a:t>floodzone</a:t>
            </a:r>
            <a:r>
              <a:rPr lang="en-US" dirty="0" smtClean="0"/>
              <a:t> by land use</a:t>
            </a:r>
            <a:endParaRPr lang="en-US" dirty="0"/>
          </a:p>
        </p:txBody>
      </p:sp>
      <p:sp>
        <p:nvSpPr>
          <p:cNvPr id="4" name="Rectangle 3"/>
          <p:cNvSpPr/>
          <p:nvPr/>
        </p:nvSpPr>
        <p:spPr>
          <a:xfrm>
            <a:off x="130628" y="1890800"/>
            <a:ext cx="11848011" cy="3539430"/>
          </a:xfrm>
          <a:prstGeom prst="rect">
            <a:avLst/>
          </a:prstGeom>
          <a:solidFill>
            <a:srgbClr val="FFFFCC"/>
          </a:solidFill>
          <a:ln>
            <a:solidFill>
              <a:schemeClr val="tx1"/>
            </a:solidFill>
          </a:ln>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import </a:t>
            </a:r>
            <a:r>
              <a:rPr lang="en-US" sz="1400" dirty="0" err="1">
                <a:solidFill>
                  <a:schemeClr val="bg1"/>
                </a:solidFill>
                <a:latin typeface="Courier New" panose="02070309020205020404" pitchFamily="49" charset="0"/>
                <a:cs typeface="Courier New" panose="02070309020205020404" pitchFamily="49" charset="0"/>
              </a:rPr>
              <a:t>arcpy</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import </a:t>
            </a:r>
            <a:r>
              <a:rPr lang="en-US" sz="1400" dirty="0" err="1">
                <a:solidFill>
                  <a:schemeClr val="bg1"/>
                </a:solidFill>
                <a:latin typeface="Courier New" panose="02070309020205020404" pitchFamily="49" charset="0"/>
                <a:cs typeface="Courier New" panose="02070309020205020404" pitchFamily="49" charset="0"/>
              </a:rPr>
              <a:t>numpy</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err="1">
                <a:solidFill>
                  <a:schemeClr val="bg1"/>
                </a:solidFill>
                <a:latin typeface="Courier New" panose="02070309020205020404" pitchFamily="49" charset="0"/>
                <a:cs typeface="Courier New" panose="02070309020205020404" pitchFamily="49" charset="0"/>
              </a:rPr>
              <a:t>arcpy.env.workspace</a:t>
            </a:r>
            <a:r>
              <a:rPr lang="en-US" sz="1400" dirty="0">
                <a:solidFill>
                  <a:schemeClr val="bg1"/>
                </a:solidFill>
                <a:latin typeface="Courier New" panose="02070309020205020404" pitchFamily="49" charset="0"/>
                <a:cs typeface="Courier New" panose="02070309020205020404" pitchFamily="49" charset="0"/>
              </a:rPr>
              <a:t> = "c:/training/python/tompkins.gdb"</a:t>
            </a:r>
          </a:p>
          <a:p>
            <a:r>
              <a:rPr lang="en-US" sz="1400" dirty="0" err="1">
                <a:solidFill>
                  <a:schemeClr val="bg1"/>
                </a:solidFill>
                <a:latin typeface="Courier New" panose="02070309020205020404" pitchFamily="49" charset="0"/>
                <a:cs typeface="Courier New" panose="02070309020205020404" pitchFamily="49" charset="0"/>
              </a:rPr>
              <a:t>parceltemp</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arcpy.MakeFeatureLayer_management</a:t>
            </a:r>
            <a:r>
              <a:rPr lang="en-US" sz="1400" dirty="0">
                <a:solidFill>
                  <a:schemeClr val="bg1"/>
                </a:solidFill>
                <a:latin typeface="Courier New" panose="02070309020205020404" pitchFamily="49" charset="0"/>
                <a:cs typeface="Courier New" panose="02070309020205020404" pitchFamily="49" charset="0"/>
              </a:rPr>
              <a:t>("parcels")</a:t>
            </a:r>
          </a:p>
          <a:p>
            <a:r>
              <a:rPr lang="en-US" sz="1400" dirty="0" err="1">
                <a:solidFill>
                  <a:schemeClr val="bg1"/>
                </a:solidFill>
                <a:latin typeface="Courier New" panose="02070309020205020404" pitchFamily="49" charset="0"/>
                <a:cs typeface="Courier New" panose="02070309020205020404" pitchFamily="49" charset="0"/>
              </a:rPr>
              <a:t>floodtemp</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arcpy.MakeFeatureLayer_management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floodzones</a:t>
            </a:r>
            <a:r>
              <a:rPr lang="en-US" sz="1400" dirty="0">
                <a:solidFill>
                  <a:schemeClr val="bg1"/>
                </a:solidFill>
                <a:latin typeface="Courier New" panose="02070309020205020404" pitchFamily="49" charset="0"/>
                <a:cs typeface="Courier New" panose="02070309020205020404" pitchFamily="49" charset="0"/>
              </a:rPr>
              <a:t>","zone = 'AE'")</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LUs = [row[0] for row in </a:t>
            </a:r>
            <a:r>
              <a:rPr lang="en-US" sz="1400" dirty="0" err="1">
                <a:solidFill>
                  <a:schemeClr val="bg1"/>
                </a:solidFill>
                <a:latin typeface="Courier New" panose="02070309020205020404" pitchFamily="49" charset="0"/>
                <a:cs typeface="Courier New" panose="02070309020205020404" pitchFamily="49" charset="0"/>
              </a:rPr>
              <a:t>arcpy.da.SearchCursor</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parceltemp</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propclass</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LUs = list(set(LUs))</a:t>
            </a:r>
          </a:p>
          <a:p>
            <a:r>
              <a:rPr lang="en-US" sz="1400" dirty="0">
                <a:solidFill>
                  <a:schemeClr val="bg1"/>
                </a:solidFill>
                <a:latin typeface="Courier New" panose="02070309020205020404" pitchFamily="49" charset="0"/>
                <a:cs typeface="Courier New" panose="02070309020205020404" pitchFamily="49" charset="0"/>
              </a:rPr>
              <a:t>for </a:t>
            </a:r>
            <a:r>
              <a:rPr lang="en-US" sz="1400" dirty="0" err="1">
                <a:solidFill>
                  <a:schemeClr val="bg1"/>
                </a:solidFill>
                <a:latin typeface="Courier New" panose="02070309020205020404" pitchFamily="49" charset="0"/>
                <a:cs typeface="Courier New" panose="02070309020205020404" pitchFamily="49" charset="0"/>
              </a:rPr>
              <a:t>lu</a:t>
            </a:r>
            <a:r>
              <a:rPr lang="en-US" sz="1400" dirty="0">
                <a:solidFill>
                  <a:schemeClr val="bg1"/>
                </a:solidFill>
                <a:latin typeface="Courier New" panose="02070309020205020404" pitchFamily="49" charset="0"/>
                <a:cs typeface="Courier New" panose="02070309020205020404" pitchFamily="49" charset="0"/>
              </a:rPr>
              <a:t> in LUs:</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parsel</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arcpy.SelectLayerByLocation_management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parceltemp</a:t>
            </a:r>
            <a:r>
              <a:rPr lang="en-US" sz="1400" dirty="0">
                <a:solidFill>
                  <a:schemeClr val="bg1"/>
                </a:solidFill>
                <a:latin typeface="Courier New" panose="02070309020205020404" pitchFamily="49" charset="0"/>
                <a:cs typeface="Courier New" panose="02070309020205020404" pitchFamily="49" charset="0"/>
              </a:rPr>
              <a:t>,"INTERSECT",</a:t>
            </a:r>
            <a:r>
              <a:rPr lang="en-US" sz="1400" dirty="0" err="1">
                <a:solidFill>
                  <a:schemeClr val="bg1"/>
                </a:solidFill>
                <a:latin typeface="Courier New" panose="02070309020205020404" pitchFamily="49" charset="0"/>
                <a:cs typeface="Courier New" panose="02070309020205020404" pitchFamily="49" charset="0"/>
              </a:rPr>
              <a:t>floodtemp</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parsubsel</a:t>
            </a:r>
            <a:r>
              <a:rPr lang="en-US" sz="1400" dirty="0">
                <a:solidFill>
                  <a:schemeClr val="bg1"/>
                </a:solidFill>
                <a:latin typeface="Courier New" panose="02070309020205020404" pitchFamily="49" charset="0"/>
                <a:cs typeface="Courier New" panose="02070309020205020404" pitchFamily="49" charset="0"/>
              </a:rPr>
              <a:t> = [row[0] for row in </a:t>
            </a:r>
            <a:r>
              <a:rPr lang="en-US" sz="1400" dirty="0" err="1">
                <a:solidFill>
                  <a:schemeClr val="bg1"/>
                </a:solidFill>
                <a:latin typeface="Courier New" panose="02070309020205020404" pitchFamily="49" charset="0"/>
                <a:cs typeface="Courier New" panose="02070309020205020404" pitchFamily="49" charset="0"/>
              </a:rPr>
              <a:t>arcpy.da.FeatureClassToNumPyArray</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parsel</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asmt</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propclass</a:t>
            </a:r>
            <a:r>
              <a:rPr lang="en-US" sz="1400" dirty="0">
                <a:solidFill>
                  <a:schemeClr val="bg1"/>
                </a:solidFill>
                <a:latin typeface="Courier New" panose="02070309020205020404" pitchFamily="49" charset="0"/>
                <a:cs typeface="Courier New" panose="02070309020205020404" pitchFamily="49" charset="0"/>
              </a:rPr>
              <a:t> = '" + </a:t>
            </a:r>
            <a:r>
              <a:rPr lang="en-US" sz="1400" dirty="0" err="1">
                <a:solidFill>
                  <a:schemeClr val="bg1"/>
                </a:solidFill>
                <a:latin typeface="Courier New" panose="02070309020205020404" pitchFamily="49" charset="0"/>
                <a:cs typeface="Courier New" panose="02070309020205020404" pitchFamily="49" charset="0"/>
              </a:rPr>
              <a:t>lu</a:t>
            </a:r>
            <a:r>
              <a:rPr lang="en-US" sz="1400" dirty="0">
                <a:solidFill>
                  <a:schemeClr val="bg1"/>
                </a:solidFill>
                <a:latin typeface="Courier New" panose="02070309020205020404" pitchFamily="49" charset="0"/>
                <a:cs typeface="Courier New" panose="02070309020205020404" pitchFamily="49" charset="0"/>
              </a:rPr>
              <a:t> +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totalvalue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numpy.sum</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parsubsel</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avgvalue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numpy.average</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parsubsel</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stdvalue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numpy.std</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parsubsel</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print "total value of  " + </a:t>
            </a:r>
            <a:r>
              <a:rPr lang="en-US" sz="1400" dirty="0" err="1">
                <a:solidFill>
                  <a:schemeClr val="bg1"/>
                </a:solidFill>
                <a:latin typeface="Courier New" panose="02070309020205020404" pitchFamily="49" charset="0"/>
                <a:cs typeface="Courier New" panose="02070309020205020404" pitchFamily="49" charset="0"/>
              </a:rPr>
              <a:t>lu</a:t>
            </a:r>
            <a:r>
              <a:rPr lang="en-US" sz="1400" dirty="0">
                <a:solidFill>
                  <a:schemeClr val="bg1"/>
                </a:solidFill>
                <a:latin typeface="Courier New" panose="02070309020205020404" pitchFamily="49" charset="0"/>
                <a:cs typeface="Courier New" panose="02070309020205020404" pitchFamily="49" charset="0"/>
              </a:rPr>
              <a:t> + "= " + </a:t>
            </a:r>
            <a:r>
              <a:rPr lang="en-US" sz="1400" dirty="0" err="1">
                <a:solidFill>
                  <a:schemeClr val="bg1"/>
                </a:solidFill>
                <a:latin typeface="Courier New" panose="02070309020205020404" pitchFamily="49" charset="0"/>
                <a:cs typeface="Courier New" panose="02070309020205020404" pitchFamily="49" charset="0"/>
              </a:rPr>
              <a:t>str</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totalvalue</a:t>
            </a:r>
            <a:r>
              <a:rPr lang="en-US" sz="1400" dirty="0">
                <a:solidFill>
                  <a:schemeClr val="bg1"/>
                </a:solidFill>
                <a:latin typeface="Courier New" panose="02070309020205020404" pitchFamily="49" charset="0"/>
                <a:cs typeface="Courier New" panose="02070309020205020404" pitchFamily="49" charset="0"/>
              </a:rPr>
              <a:t>) #+ " and the CV is " + </a:t>
            </a:r>
            <a:r>
              <a:rPr lang="en-US" sz="1400" dirty="0" err="1">
                <a:solidFill>
                  <a:schemeClr val="bg1"/>
                </a:solidFill>
                <a:latin typeface="Courier New" panose="02070309020205020404" pitchFamily="49" charset="0"/>
                <a:cs typeface="Courier New" panose="02070309020205020404" pitchFamily="49" charset="0"/>
              </a:rPr>
              <a:t>str</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stdvalue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avgvalue</a:t>
            </a:r>
            <a:r>
              <a:rPr lang="en-US" sz="14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67575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3264" y="1518143"/>
            <a:ext cx="8825659" cy="3329581"/>
          </a:xfrm>
        </p:spPr>
        <p:txBody>
          <a:bodyPr/>
          <a:lstStyle/>
          <a:p>
            <a:r>
              <a:rPr lang="en-US" dirty="0" smtClean="0"/>
              <a:t>QGIS Examples</a:t>
            </a:r>
            <a:endParaRPr lang="en-US" dirty="0"/>
          </a:p>
        </p:txBody>
      </p:sp>
    </p:spTree>
    <p:extLst>
      <p:ext uri="{BB962C8B-B14F-4D97-AF65-F5344CB8AC3E}">
        <p14:creationId xmlns:p14="http://schemas.microsoft.com/office/powerpoint/2010/main" val="1871270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762" y="1267097"/>
            <a:ext cx="8825659" cy="1002219"/>
          </a:xfrm>
        </p:spPr>
        <p:txBody>
          <a:bodyPr/>
          <a:lstStyle/>
          <a:p>
            <a:r>
              <a:rPr lang="en-US" dirty="0" smtClean="0"/>
              <a:t>Part II: An overview of Python</a:t>
            </a:r>
            <a:endParaRPr lang="en-US" dirty="0"/>
          </a:p>
        </p:txBody>
      </p:sp>
    </p:spTree>
    <p:extLst>
      <p:ext uri="{BB962C8B-B14F-4D97-AF65-F5344CB8AC3E}">
        <p14:creationId xmlns:p14="http://schemas.microsoft.com/office/powerpoint/2010/main" val="1947674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Qpy</a:t>
            </a:r>
            <a:r>
              <a:rPr lang="en-US" dirty="0" smtClean="0"/>
              <a:t> in QGIS</a:t>
            </a:r>
            <a:endParaRPr lang="en-US" dirty="0"/>
          </a:p>
        </p:txBody>
      </p:sp>
      <p:sp>
        <p:nvSpPr>
          <p:cNvPr id="3" name="Content Placeholder 2"/>
          <p:cNvSpPr>
            <a:spLocks noGrp="1"/>
          </p:cNvSpPr>
          <p:nvPr>
            <p:ph idx="1"/>
          </p:nvPr>
        </p:nvSpPr>
        <p:spPr>
          <a:xfrm>
            <a:off x="645584" y="1451653"/>
            <a:ext cx="9427029" cy="4525963"/>
          </a:xfrm>
        </p:spPr>
        <p:txBody>
          <a:bodyPr/>
          <a:lstStyle/>
          <a:p>
            <a:r>
              <a:rPr lang="en-US" sz="4000" b="1" dirty="0"/>
              <a:t>Fire up </a:t>
            </a:r>
            <a:r>
              <a:rPr lang="en-US" sz="4000" b="1" dirty="0" smtClean="0"/>
              <a:t>QGIS</a:t>
            </a:r>
            <a:endParaRPr lang="en-US" sz="4000" b="1" dirty="0"/>
          </a:p>
          <a:p>
            <a:r>
              <a:rPr lang="en-US" sz="4000" b="1" dirty="0"/>
              <a:t>Click Python window</a:t>
            </a:r>
          </a:p>
          <a:p>
            <a:r>
              <a:rPr lang="en-US" sz="4000" b="1" dirty="0"/>
              <a:t>Start typing code</a:t>
            </a:r>
          </a:p>
          <a:p>
            <a:pPr lvl="1"/>
            <a:r>
              <a:rPr lang="en-US" sz="3600" b="1" dirty="0"/>
              <a:t>Look up help files – </a:t>
            </a:r>
            <a:r>
              <a:rPr lang="en-US" sz="3600" b="1" dirty="0" smtClean="0"/>
              <a:t>not so excellent </a:t>
            </a:r>
            <a:r>
              <a:rPr lang="en-US" sz="3600" b="1" dirty="0" smtClean="0">
                <a:sym typeface="Wingdings" panose="05000000000000000000" pitchFamily="2" charset="2"/>
              </a:rPr>
              <a:t></a:t>
            </a:r>
            <a:endParaRPr lang="en-US" sz="3600" b="1" dirty="0"/>
          </a:p>
        </p:txBody>
      </p:sp>
    </p:spTree>
    <p:extLst>
      <p:ext uri="{BB962C8B-B14F-4D97-AF65-F5344CB8AC3E}">
        <p14:creationId xmlns:p14="http://schemas.microsoft.com/office/powerpoint/2010/main" val="1106404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QGIS documentation</a:t>
            </a:r>
            <a:endParaRPr lang="en-US" dirty="0"/>
          </a:p>
        </p:txBody>
      </p:sp>
      <p:sp>
        <p:nvSpPr>
          <p:cNvPr id="3" name="Content Placeholder 2"/>
          <p:cNvSpPr>
            <a:spLocks noGrp="1"/>
          </p:cNvSpPr>
          <p:nvPr>
            <p:ph idx="1"/>
          </p:nvPr>
        </p:nvSpPr>
        <p:spPr>
          <a:xfrm>
            <a:off x="622904" y="1852616"/>
            <a:ext cx="11222093" cy="3457972"/>
          </a:xfrm>
        </p:spPr>
        <p:txBody>
          <a:bodyPr/>
          <a:lstStyle/>
          <a:p>
            <a:r>
              <a:rPr lang="en-US" sz="3200" dirty="0">
                <a:hlinkClick r:id="rId3"/>
              </a:rPr>
              <a:t>https://</a:t>
            </a:r>
            <a:r>
              <a:rPr lang="en-US" sz="3200" dirty="0" smtClean="0">
                <a:hlinkClick r:id="rId3"/>
              </a:rPr>
              <a:t>docs.qgis.org/testing/en/docs/user_manual/processing/console.html</a:t>
            </a:r>
            <a:r>
              <a:rPr lang="en-US" sz="3200" dirty="0" smtClean="0"/>
              <a:t> </a:t>
            </a:r>
          </a:p>
          <a:p>
            <a:r>
              <a:rPr lang="en-US" sz="3200" dirty="0" smtClean="0"/>
              <a:t>Let’s try it:</a:t>
            </a:r>
          </a:p>
          <a:p>
            <a:pPr lvl="1"/>
            <a:r>
              <a:rPr lang="en-US" sz="3200" dirty="0" err="1"/>
              <a:t>processing.algorithmHelp</a:t>
            </a:r>
            <a:r>
              <a:rPr lang="en-US" sz="3200" dirty="0"/>
              <a:t>("</a:t>
            </a:r>
            <a:r>
              <a:rPr lang="en-US" sz="3200" dirty="0" err="1"/>
              <a:t>native:buffer</a:t>
            </a:r>
            <a:r>
              <a:rPr lang="en-US" sz="3200" dirty="0"/>
              <a:t>")</a:t>
            </a:r>
            <a:endParaRPr lang="en-US" sz="3200" dirty="0" smtClean="0"/>
          </a:p>
          <a:p>
            <a:r>
              <a:rPr lang="en-US" sz="3200" b="1" dirty="0" smtClean="0"/>
              <a:t>Start </a:t>
            </a:r>
            <a:r>
              <a:rPr lang="en-US" sz="3200" b="1" dirty="0"/>
              <a:t>typing </a:t>
            </a:r>
            <a:r>
              <a:rPr lang="en-US" sz="3200" b="1" dirty="0" smtClean="0"/>
              <a:t>code</a:t>
            </a:r>
            <a:endParaRPr lang="en-US" sz="3200" b="1" dirty="0"/>
          </a:p>
        </p:txBody>
      </p:sp>
    </p:spTree>
    <p:extLst>
      <p:ext uri="{BB962C8B-B14F-4D97-AF65-F5344CB8AC3E}">
        <p14:creationId xmlns:p14="http://schemas.microsoft.com/office/powerpoint/2010/main" val="544144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watershed and clip parcels </a:t>
            </a:r>
            <a:endParaRPr lang="en-US" dirty="0"/>
          </a:p>
        </p:txBody>
      </p:sp>
      <p:sp>
        <p:nvSpPr>
          <p:cNvPr id="4" name="Rectangle 3"/>
          <p:cNvSpPr/>
          <p:nvPr/>
        </p:nvSpPr>
        <p:spPr>
          <a:xfrm>
            <a:off x="351692" y="1852616"/>
            <a:ext cx="11676185" cy="3539430"/>
          </a:xfrm>
          <a:prstGeom prst="rect">
            <a:avLst/>
          </a:prstGeom>
          <a:solidFill>
            <a:srgbClr val="FFFFCC"/>
          </a:solidFill>
          <a:ln>
            <a:solidFill>
              <a:schemeClr val="tx1"/>
            </a:solidFill>
          </a:ln>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import </a:t>
            </a:r>
            <a:r>
              <a:rPr lang="en-US" sz="1600" dirty="0" err="1" smtClean="0">
                <a:solidFill>
                  <a:schemeClr val="bg1"/>
                </a:solidFill>
                <a:latin typeface="Courier New" panose="02070309020205020404" pitchFamily="49" charset="0"/>
                <a:cs typeface="Courier New" panose="02070309020205020404" pitchFamily="49" charset="0"/>
              </a:rPr>
              <a:t>qgis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fz</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QgsProject.instance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mapLayersByName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floodzones</a:t>
            </a:r>
            <a:r>
              <a:rPr lang="en-US" sz="1600" dirty="0">
                <a:solidFill>
                  <a:schemeClr val="bg1"/>
                </a:solidFill>
                <a:latin typeface="Courier New" panose="02070309020205020404" pitchFamily="49" charset="0"/>
                <a:cs typeface="Courier New" panose="02070309020205020404" pitchFamily="49" charset="0"/>
              </a:rPr>
              <a:t>')[0]</a:t>
            </a:r>
          </a:p>
          <a:p>
            <a:r>
              <a:rPr lang="en-US" sz="1600" dirty="0" err="1">
                <a:solidFill>
                  <a:schemeClr val="bg1"/>
                </a:solidFill>
                <a:latin typeface="Courier New" panose="02070309020205020404" pitchFamily="49" charset="0"/>
                <a:cs typeface="Courier New" panose="02070309020205020404" pitchFamily="49" charset="0"/>
              </a:rPr>
              <a:t>fz.selectByExpression</a:t>
            </a:r>
            <a:r>
              <a:rPr lang="en-US" sz="1600" dirty="0">
                <a:solidFill>
                  <a:schemeClr val="bg1"/>
                </a:solidFill>
                <a:latin typeface="Courier New" panose="02070309020205020404" pitchFamily="49" charset="0"/>
                <a:cs typeface="Courier New" panose="02070309020205020404" pitchFamily="49" charset="0"/>
              </a:rPr>
              <a:t>('zone = \'AE\'',</a:t>
            </a:r>
            <a:r>
              <a:rPr lang="en-US" sz="1600" dirty="0" err="1">
                <a:solidFill>
                  <a:schemeClr val="bg1"/>
                </a:solidFill>
                <a:latin typeface="Courier New" panose="02070309020205020404" pitchFamily="49" charset="0"/>
                <a:cs typeface="Courier New" panose="02070309020205020404" pitchFamily="49" charset="0"/>
              </a:rPr>
              <a:t>QgsVectorLayer.SetSelection</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parcels = </a:t>
            </a:r>
            <a:r>
              <a:rPr lang="en-US" sz="1600" dirty="0" err="1">
                <a:solidFill>
                  <a:schemeClr val="bg1"/>
                </a:solidFill>
                <a:latin typeface="Courier New" panose="02070309020205020404" pitchFamily="49" charset="0"/>
                <a:cs typeface="Courier New" panose="02070309020205020404" pitchFamily="49" charset="0"/>
              </a:rPr>
              <a:t>QgsProject.instance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mapLayersByName</a:t>
            </a:r>
            <a:r>
              <a:rPr lang="en-US" sz="1600" dirty="0" smtClean="0">
                <a:solidFill>
                  <a:schemeClr val="bg1"/>
                </a:solidFill>
                <a:latin typeface="Courier New" panose="02070309020205020404" pitchFamily="49" charset="0"/>
                <a:cs typeface="Courier New" panose="02070309020205020404" pitchFamily="49" charset="0"/>
              </a:rPr>
              <a:t>('</a:t>
            </a:r>
            <a:r>
              <a:rPr lang="en-US" sz="1600" dirty="0" err="1" smtClean="0">
                <a:solidFill>
                  <a:schemeClr val="bg1"/>
                </a:solidFill>
                <a:latin typeface="Courier New" panose="02070309020205020404" pitchFamily="49" charset="0"/>
                <a:cs typeface="Courier New" panose="02070309020205020404" pitchFamily="49" charset="0"/>
              </a:rPr>
              <a:t>tcparcel</a:t>
            </a:r>
            <a:r>
              <a:rPr lang="en-US" sz="1600" dirty="0" smtClean="0">
                <a:solidFill>
                  <a:schemeClr val="bg1"/>
                </a:solidFill>
                <a:latin typeface="Courier New" panose="02070309020205020404" pitchFamily="49" charset="0"/>
                <a:cs typeface="Courier New" panose="02070309020205020404" pitchFamily="49" charset="0"/>
              </a:rPr>
              <a:t>')[</a:t>
            </a:r>
            <a:r>
              <a:rPr lang="en-US" sz="1600" dirty="0">
                <a:solidFill>
                  <a:schemeClr val="bg1"/>
                </a:solidFill>
                <a:latin typeface="Courier New" panose="02070309020205020404" pitchFamily="49" charset="0"/>
                <a:cs typeface="Courier New" panose="02070309020205020404" pitchFamily="49" charset="0"/>
              </a:rPr>
              <a:t>0</a:t>
            </a:r>
            <a:r>
              <a:rPr lang="en-US" sz="1600" dirty="0" smtClean="0">
                <a:solidFill>
                  <a:schemeClr val="bg1"/>
                </a:solidFill>
                <a:latin typeface="Courier New" panose="02070309020205020404" pitchFamily="49" charset="0"/>
                <a:cs typeface="Courier New" panose="02070309020205020404" pitchFamily="49" charset="0"/>
              </a:rPr>
              <a: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smtClean="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testvar</a:t>
            </a:r>
            <a:r>
              <a:rPr lang="en-US" sz="1600" dirty="0">
                <a:solidFill>
                  <a:schemeClr val="bg1"/>
                </a:solidFill>
                <a:latin typeface="Courier New" panose="02070309020205020404" pitchFamily="49" charset="0"/>
                <a:cs typeface="Courier New" panose="02070309020205020404" pitchFamily="49" charset="0"/>
              </a:rPr>
              <a:t> = input("How far do you want the buffer in meters")</a:t>
            </a:r>
          </a:p>
          <a:p>
            <a:r>
              <a:rPr lang="en-US" sz="1600" dirty="0" err="1">
                <a:solidFill>
                  <a:schemeClr val="bg1"/>
                </a:solidFill>
                <a:latin typeface="Courier New" panose="02070309020205020404" pitchFamily="49" charset="0"/>
                <a:cs typeface="Courier New" panose="02070309020205020404" pitchFamily="49" charset="0"/>
              </a:rPr>
              <a:t>testvar</a:t>
            </a:r>
            <a:r>
              <a:rPr lang="en-US" sz="1600" dirty="0">
                <a:solidFill>
                  <a:schemeClr val="bg1"/>
                </a:solidFill>
                <a:latin typeface="Courier New" panose="02070309020205020404" pitchFamily="49" charset="0"/>
                <a:cs typeface="Courier New" panose="02070309020205020404" pitchFamily="49" charset="0"/>
              </a:rPr>
              <a:t> = </a:t>
            </a:r>
            <a:r>
              <a:rPr lang="en-US" sz="1600" dirty="0" smtClean="0">
                <a:solidFill>
                  <a:schemeClr val="bg1"/>
                </a:solidFill>
                <a:latin typeface="Courier New" panose="02070309020205020404" pitchFamily="49" charset="0"/>
                <a:cs typeface="Courier New" panose="02070309020205020404" pitchFamily="49" charset="0"/>
              </a:rPr>
              <a:t>500</a:t>
            </a:r>
          </a:p>
          <a:p>
            <a:r>
              <a:rPr lang="en-US" sz="1600" dirty="0" err="1" smtClean="0">
                <a:solidFill>
                  <a:schemeClr val="bg1"/>
                </a:solidFill>
                <a:latin typeface="Courier New" panose="02070309020205020404" pitchFamily="49" charset="0"/>
                <a:cs typeface="Courier New" panose="02070309020205020404" pitchFamily="49" charset="0"/>
              </a:rPr>
              <a:t>mybuff</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processing.run</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native:buffer</a:t>
            </a:r>
            <a:r>
              <a:rPr lang="en-US" sz="1600" dirty="0">
                <a:solidFill>
                  <a:schemeClr val="bg1"/>
                </a:solidFill>
                <a:latin typeface="Courier New" panose="02070309020205020404" pitchFamily="49" charset="0"/>
                <a:cs typeface="Courier New" panose="02070309020205020404" pitchFamily="49" charset="0"/>
              </a:rPr>
              <a:t>",{'INPUT': fz,'DISTANCE':100, '</a:t>
            </a:r>
            <a:r>
              <a:rPr lang="en-US" sz="1600" dirty="0" err="1">
                <a:solidFill>
                  <a:schemeClr val="bg1"/>
                </a:solidFill>
                <a:latin typeface="Courier New" panose="02070309020205020404" pitchFamily="49" charset="0"/>
                <a:cs typeface="Courier New" panose="02070309020205020404" pitchFamily="49" charset="0"/>
              </a:rPr>
              <a:t>OUTPUT':"c</a:t>
            </a:r>
            <a:r>
              <a:rPr lang="en-US" sz="1600" dirty="0">
                <a:solidFill>
                  <a:schemeClr val="bg1"/>
                </a:solidFill>
                <a:latin typeface="Courier New" panose="02070309020205020404" pitchFamily="49" charset="0"/>
                <a:cs typeface="Courier New" panose="02070309020205020404" pitchFamily="49" charset="0"/>
              </a:rPr>
              <a:t>:/temp/fzbuff.shp</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err="1">
                <a:solidFill>
                  <a:schemeClr val="bg1"/>
                </a:solidFill>
                <a:latin typeface="Courier New" panose="02070309020205020404" pitchFamily="49" charset="0"/>
                <a:cs typeface="Courier New" panose="02070309020205020404" pitchFamily="49" charset="0"/>
              </a:rPr>
              <a:t>p</a:t>
            </a:r>
            <a:r>
              <a:rPr lang="en-US" sz="1600" dirty="0" err="1" smtClean="0">
                <a:solidFill>
                  <a:schemeClr val="bg1"/>
                </a:solidFill>
                <a:latin typeface="Courier New" panose="02070309020205020404" pitchFamily="49" charset="0"/>
                <a:cs typeface="Courier New" panose="02070309020205020404" pitchFamily="49" charset="0"/>
              </a:rPr>
              <a:t>arclip</a:t>
            </a:r>
            <a:r>
              <a:rPr lang="en-US" sz="1600" dirty="0" smtClean="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processing.run</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native:clip</a:t>
            </a:r>
            <a:r>
              <a:rPr lang="en-US" sz="1600" dirty="0">
                <a:solidFill>
                  <a:schemeClr val="bg1"/>
                </a:solidFill>
                <a:latin typeface="Courier New" panose="02070309020205020404" pitchFamily="49" charset="0"/>
                <a:cs typeface="Courier New" panose="02070309020205020404" pitchFamily="49" charset="0"/>
              </a:rPr>
              <a:t>",{'INPUT': </a:t>
            </a:r>
            <a:r>
              <a:rPr lang="en-US" sz="1600" dirty="0" err="1">
                <a:solidFill>
                  <a:schemeClr val="bg1"/>
                </a:solidFill>
                <a:latin typeface="Courier New" panose="02070309020205020404" pitchFamily="49" charset="0"/>
                <a:cs typeface="Courier New" panose="02070309020205020404" pitchFamily="49" charset="0"/>
              </a:rPr>
              <a:t>parcels,'OVERLAY':'c</a:t>
            </a:r>
            <a:r>
              <a:rPr lang="en-US" sz="1600" dirty="0">
                <a:solidFill>
                  <a:schemeClr val="bg1"/>
                </a:solidFill>
                <a:latin typeface="Courier New" panose="02070309020205020404" pitchFamily="49" charset="0"/>
                <a:cs typeface="Courier New" panose="02070309020205020404" pitchFamily="49" charset="0"/>
              </a:rPr>
              <a:t>:/temp/</a:t>
            </a:r>
            <a:r>
              <a:rPr lang="en-US" sz="1600" dirty="0" err="1">
                <a:solidFill>
                  <a:schemeClr val="bg1"/>
                </a:solidFill>
                <a:latin typeface="Courier New" panose="02070309020205020404" pitchFamily="49" charset="0"/>
                <a:cs typeface="Courier New" panose="02070309020205020404" pitchFamily="49" charset="0"/>
              </a:rPr>
              <a:t>fzbuff.shp</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OUTPUT':'c</a:t>
            </a:r>
            <a:r>
              <a:rPr lang="en-US" sz="1600" dirty="0">
                <a:solidFill>
                  <a:schemeClr val="bg1"/>
                </a:solidFill>
                <a:latin typeface="Courier New" panose="02070309020205020404" pitchFamily="49" charset="0"/>
                <a:cs typeface="Courier New" panose="02070309020205020404" pitchFamily="49" charset="0"/>
              </a:rPr>
              <a:t>:/temp/</a:t>
            </a:r>
            <a:r>
              <a:rPr lang="en-US" sz="1600" dirty="0" err="1">
                <a:solidFill>
                  <a:schemeClr val="bg1"/>
                </a:solidFill>
                <a:latin typeface="Courier New" panose="02070309020205020404" pitchFamily="49" charset="0"/>
                <a:cs typeface="Courier New" panose="02070309020205020404" pitchFamily="49" charset="0"/>
              </a:rPr>
              <a:t>parclip.shp</a:t>
            </a:r>
            <a:r>
              <a:rPr lang="en-US" sz="1600" dirty="0" smtClean="0">
                <a:solidFill>
                  <a:schemeClr val="bg1"/>
                </a:solidFill>
                <a:latin typeface="Courier New" panose="02070309020205020404" pitchFamily="49" charset="0"/>
                <a:cs typeface="Courier New" panose="02070309020205020404" pitchFamily="49" charset="0"/>
              </a:rPr>
              <a:t>'}) </a:t>
            </a:r>
          </a:p>
          <a:p>
            <a:r>
              <a:rPr lang="en-US" sz="1600" dirty="0" err="1">
                <a:solidFill>
                  <a:schemeClr val="bg1"/>
                </a:solidFill>
                <a:latin typeface="Courier New" panose="02070309020205020404" pitchFamily="49" charset="0"/>
                <a:cs typeface="Courier New" panose="02070309020205020404" pitchFamily="49" charset="0"/>
              </a:rPr>
              <a:t>cliplayer</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QgsVectorLayer</a:t>
            </a:r>
            <a:r>
              <a:rPr lang="en-US" sz="1600" dirty="0">
                <a:solidFill>
                  <a:schemeClr val="bg1"/>
                </a:solidFill>
                <a:latin typeface="Courier New" panose="02070309020205020404" pitchFamily="49" charset="0"/>
                <a:cs typeface="Courier New" panose="02070309020205020404" pitchFamily="49" charset="0"/>
              </a:rPr>
              <a:t>('c:/temp/parclip.</a:t>
            </a:r>
            <a:r>
              <a:rPr lang="en-US" sz="1600" dirty="0" err="1">
                <a:solidFill>
                  <a:schemeClr val="bg1"/>
                </a:solidFill>
                <a:latin typeface="Courier New" panose="02070309020205020404" pitchFamily="49" charset="0"/>
                <a:cs typeface="Courier New" panose="02070309020205020404" pitchFamily="49" charset="0"/>
              </a:rPr>
              <a:t>shp</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parclip</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ogr</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err="1" smtClean="0">
                <a:solidFill>
                  <a:schemeClr val="bg1"/>
                </a:solidFill>
                <a:latin typeface="Courier New" panose="02070309020205020404" pitchFamily="49" charset="0"/>
                <a:cs typeface="Courier New" panose="02070309020205020404" pitchFamily="49" charset="0"/>
              </a:rPr>
              <a:t>QgsProject.instance</a:t>
            </a:r>
            <a:r>
              <a:rPr lang="en-US" sz="1600" dirty="0">
                <a:solidFill>
                  <a:schemeClr val="bg1"/>
                </a:solidFill>
                <a:latin typeface="Courier New" panose="02070309020205020404" pitchFamily="49" charset="0"/>
                <a:cs typeface="Courier New" panose="02070309020205020404" pitchFamily="49" charset="0"/>
              </a:rPr>
              <a:t>().</a:t>
            </a:r>
            <a:r>
              <a:rPr lang="en-US" sz="1600" dirty="0" err="1" smtClean="0">
                <a:solidFill>
                  <a:schemeClr val="bg1"/>
                </a:solidFill>
                <a:latin typeface="Courier New" panose="02070309020205020404" pitchFamily="49" charset="0"/>
                <a:cs typeface="Courier New" panose="02070309020205020404" pitchFamily="49" charset="0"/>
              </a:rPr>
              <a:t>addMapLayer</a:t>
            </a:r>
            <a:r>
              <a:rPr lang="en-US" sz="1600" dirty="0" smtClean="0">
                <a:solidFill>
                  <a:schemeClr val="bg1"/>
                </a:solidFill>
                <a:latin typeface="Courier New" panose="02070309020205020404" pitchFamily="49" charset="0"/>
                <a:cs typeface="Courier New" panose="02070309020205020404" pitchFamily="49" charset="0"/>
              </a:rPr>
              <a:t>(</a:t>
            </a:r>
            <a:r>
              <a:rPr lang="en-US" sz="1600" dirty="0" err="1" smtClean="0">
                <a:solidFill>
                  <a:schemeClr val="bg1"/>
                </a:solidFill>
                <a:latin typeface="Courier New" panose="02070309020205020404" pitchFamily="49" charset="0"/>
                <a:cs typeface="Courier New" panose="02070309020205020404" pitchFamily="49" charset="0"/>
              </a:rPr>
              <a:t>cliplayer</a:t>
            </a:r>
            <a:r>
              <a:rPr lang="en-US" sz="1600" dirty="0" smtClean="0">
                <a:solidFill>
                  <a:schemeClr val="bg1"/>
                </a:solidFill>
                <a:latin typeface="Courier New" panose="02070309020205020404" pitchFamily="49" charset="0"/>
                <a:cs typeface="Courier New" panose="02070309020205020404" pitchFamily="49" charset="0"/>
              </a:rPr>
              <a:t>)</a:t>
            </a:r>
          </a:p>
          <a:p>
            <a:endParaRPr lang="en-US" sz="1600"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94235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watershed and clip parcels </a:t>
            </a:r>
            <a:endParaRPr lang="en-US" dirty="0"/>
          </a:p>
        </p:txBody>
      </p:sp>
      <p:sp>
        <p:nvSpPr>
          <p:cNvPr id="4" name="Rectangle 3"/>
          <p:cNvSpPr/>
          <p:nvPr/>
        </p:nvSpPr>
        <p:spPr>
          <a:xfrm>
            <a:off x="337624" y="314472"/>
            <a:ext cx="11676185" cy="6740307"/>
          </a:xfrm>
          <a:prstGeom prst="rect">
            <a:avLst/>
          </a:prstGeom>
          <a:solidFill>
            <a:srgbClr val="FFFFCC"/>
          </a:solidFill>
          <a:ln>
            <a:solidFill>
              <a:schemeClr val="tx1"/>
            </a:solidFill>
          </a:ln>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import </a:t>
            </a:r>
            <a:r>
              <a:rPr lang="en-US" sz="1600" dirty="0" err="1" smtClean="0">
                <a:solidFill>
                  <a:schemeClr val="bg1"/>
                </a:solidFill>
                <a:latin typeface="Courier New" panose="02070309020205020404" pitchFamily="49" charset="0"/>
                <a:cs typeface="Courier New" panose="02070309020205020404" pitchFamily="49" charset="0"/>
              </a:rPr>
              <a:t>qgis</a:t>
            </a:r>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f</a:t>
            </a:r>
            <a:r>
              <a:rPr lang="en-US" sz="1600" dirty="0" err="1" smtClean="0">
                <a:solidFill>
                  <a:schemeClr val="bg1"/>
                </a:solidFill>
                <a:latin typeface="Courier New" panose="02070309020205020404" pitchFamily="49" charset="0"/>
                <a:cs typeface="Courier New" panose="02070309020205020404" pitchFamily="49" charset="0"/>
              </a:rPr>
              <a:t>loodzones</a:t>
            </a:r>
            <a:r>
              <a:rPr lang="en-US" sz="1600" dirty="0" smtClean="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iface.addVectorLayer</a:t>
            </a:r>
            <a:r>
              <a:rPr lang="en-US" sz="1600" dirty="0">
                <a:solidFill>
                  <a:schemeClr val="bg1"/>
                </a:solidFill>
                <a:latin typeface="Courier New" panose="02070309020205020404" pitchFamily="49" charset="0"/>
                <a:cs typeface="Courier New" panose="02070309020205020404" pitchFamily="49" charset="0"/>
              </a:rPr>
              <a:t>('c:/training/python/shapefiles/</a:t>
            </a:r>
            <a:r>
              <a:rPr lang="en-US" sz="1600" dirty="0" err="1">
                <a:solidFill>
                  <a:schemeClr val="bg1"/>
                </a:solidFill>
                <a:latin typeface="Courier New" panose="02070309020205020404" pitchFamily="49" charset="0"/>
                <a:cs typeface="Courier New" panose="02070309020205020404" pitchFamily="49" charset="0"/>
              </a:rPr>
              <a:t>Floodzones.shp</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ogr</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err="1">
                <a:solidFill>
                  <a:schemeClr val="bg1"/>
                </a:solidFill>
                <a:latin typeface="Courier New" panose="02070309020205020404" pitchFamily="49" charset="0"/>
                <a:cs typeface="Courier New" panose="02070309020205020404" pitchFamily="49" charset="0"/>
              </a:rPr>
              <a:t>floodzones.setName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floodz</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parcels = </a:t>
            </a:r>
            <a:r>
              <a:rPr lang="en-US" sz="1600" dirty="0" err="1">
                <a:solidFill>
                  <a:schemeClr val="bg1"/>
                </a:solidFill>
                <a:latin typeface="Courier New" panose="02070309020205020404" pitchFamily="49" charset="0"/>
                <a:cs typeface="Courier New" panose="02070309020205020404" pitchFamily="49" charset="0"/>
              </a:rPr>
              <a:t>iface.addVectorLayer</a:t>
            </a:r>
            <a:r>
              <a:rPr lang="en-US" sz="1600" dirty="0">
                <a:solidFill>
                  <a:schemeClr val="bg1"/>
                </a:solidFill>
                <a:latin typeface="Courier New" panose="02070309020205020404" pitchFamily="49" charset="0"/>
                <a:cs typeface="Courier New" panose="02070309020205020404" pitchFamily="49" charset="0"/>
              </a:rPr>
              <a:t>('c:/training/python/</a:t>
            </a:r>
            <a:r>
              <a:rPr lang="en-US" sz="1600" dirty="0" err="1">
                <a:solidFill>
                  <a:schemeClr val="bg1"/>
                </a:solidFill>
                <a:latin typeface="Courier New" panose="02070309020205020404" pitchFamily="49" charset="0"/>
                <a:cs typeface="Courier New" panose="02070309020205020404" pitchFamily="49" charset="0"/>
              </a:rPr>
              <a:t>tompkins.gdb|layername</a:t>
            </a:r>
            <a:r>
              <a:rPr lang="en-US" sz="1600" dirty="0">
                <a:solidFill>
                  <a:schemeClr val="bg1"/>
                </a:solidFill>
                <a:latin typeface="Courier New" panose="02070309020205020404" pitchFamily="49" charset="0"/>
                <a:cs typeface="Courier New" panose="02070309020205020404" pitchFamily="49" charset="0"/>
              </a:rPr>
              <a:t>=parcels', "parcels", "</a:t>
            </a:r>
            <a:r>
              <a:rPr lang="en-US" sz="1600" dirty="0" err="1">
                <a:solidFill>
                  <a:schemeClr val="bg1"/>
                </a:solidFill>
                <a:latin typeface="Courier New" panose="02070309020205020404" pitchFamily="49" charset="0"/>
                <a:cs typeface="Courier New" panose="02070309020205020404" pitchFamily="49" charset="0"/>
              </a:rPr>
              <a:t>ogr</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err="1">
                <a:solidFill>
                  <a:schemeClr val="bg1"/>
                </a:solidFill>
                <a:latin typeface="Courier New" panose="02070309020205020404" pitchFamily="49" charset="0"/>
                <a:cs typeface="Courier New" panose="02070309020205020404" pitchFamily="49" charset="0"/>
              </a:rPr>
              <a:t>firestations</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iface.addVectorLayer</a:t>
            </a:r>
            <a:r>
              <a:rPr lang="en-US" sz="1600" dirty="0">
                <a:solidFill>
                  <a:schemeClr val="bg1"/>
                </a:solidFill>
                <a:latin typeface="Courier New" panose="02070309020205020404" pitchFamily="49" charset="0"/>
                <a:cs typeface="Courier New" panose="02070309020205020404" pitchFamily="49" charset="0"/>
              </a:rPr>
              <a:t>('c:/training/python/shapefiles/</a:t>
            </a:r>
            <a:r>
              <a:rPr lang="en-US" sz="1600" dirty="0" err="1">
                <a:solidFill>
                  <a:schemeClr val="bg1"/>
                </a:solidFill>
                <a:latin typeface="Courier New" panose="02070309020205020404" pitchFamily="49" charset="0"/>
                <a:cs typeface="Courier New" panose="02070309020205020404" pitchFamily="49" charset="0"/>
              </a:rPr>
              <a:t>FireStations.shp</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firestations</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ogr</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err="1">
                <a:solidFill>
                  <a:schemeClr val="bg1"/>
                </a:solidFill>
                <a:latin typeface="Courier New" panose="02070309020205020404" pitchFamily="49" charset="0"/>
                <a:cs typeface="Courier New" panose="02070309020205020404" pitchFamily="49" charset="0"/>
              </a:rPr>
              <a:t>firebuf</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processing.runAndLoadResults</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native:buffer</a:t>
            </a:r>
            <a:r>
              <a:rPr lang="en-US" sz="1600" dirty="0">
                <a:solidFill>
                  <a:schemeClr val="bg1"/>
                </a:solidFill>
                <a:latin typeface="Courier New" panose="02070309020205020404" pitchFamily="49" charset="0"/>
                <a:cs typeface="Courier New" panose="02070309020205020404" pitchFamily="49" charset="0"/>
              </a:rPr>
              <a:t>", {'INPUT':firestations,'DISTANCE':100,'OUTPUT':'memory</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firesp</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processing.runAndLoadResults</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qgis:reprojectlayer</a:t>
            </a:r>
            <a:r>
              <a:rPr lang="en-US" sz="1600" dirty="0">
                <a:solidFill>
                  <a:schemeClr val="bg1"/>
                </a:solidFill>
                <a:latin typeface="Courier New" panose="02070309020205020404" pitchFamily="49" charset="0"/>
                <a:cs typeface="Courier New" panose="02070309020205020404" pitchFamily="49" charset="0"/>
              </a:rPr>
              <a:t>',{'INPUT': </a:t>
            </a:r>
            <a:r>
              <a:rPr lang="en-US" sz="1600" dirty="0" err="1">
                <a:solidFill>
                  <a:schemeClr val="bg1"/>
                </a:solidFill>
                <a:latin typeface="Courier New" panose="02070309020205020404" pitchFamily="49" charset="0"/>
                <a:cs typeface="Courier New" panose="02070309020205020404" pitchFamily="49" charset="0"/>
              </a:rPr>
              <a:t>firestations</a:t>
            </a:r>
            <a:r>
              <a:rPr lang="en-US" sz="1600" dirty="0">
                <a:solidFill>
                  <a:schemeClr val="bg1"/>
                </a:solidFill>
                <a:latin typeface="Courier New" panose="02070309020205020404" pitchFamily="49" charset="0"/>
                <a:cs typeface="Courier New" panose="02070309020205020404" pitchFamily="49" charset="0"/>
              </a:rPr>
              <a:t>, 'TARGET_CRS': 'EPSG:32618', 'OUTPUT': '</a:t>
            </a:r>
            <a:r>
              <a:rPr lang="en-US" sz="1600" dirty="0" err="1">
                <a:solidFill>
                  <a:schemeClr val="bg1"/>
                </a:solidFill>
                <a:latin typeface="Courier New" panose="02070309020205020404" pitchFamily="49" charset="0"/>
                <a:cs typeface="Courier New" panose="02070309020205020404" pitchFamily="49" charset="0"/>
              </a:rPr>
              <a:t>memory:firereproj</a:t>
            </a:r>
            <a:r>
              <a:rPr lang="en-US" sz="1600" dirty="0">
                <a:solidFill>
                  <a:schemeClr val="bg1"/>
                </a:solidFill>
                <a:latin typeface="Courier New" panose="02070309020205020404" pitchFamily="49" charset="0"/>
                <a:cs typeface="Courier New" panose="02070309020205020404" pitchFamily="49" charset="0"/>
              </a:rPr>
              <a:t>'})</a:t>
            </a:r>
          </a:p>
          <a:p>
            <a:r>
              <a:rPr lang="en-US" sz="1600" dirty="0" err="1">
                <a:solidFill>
                  <a:schemeClr val="bg1"/>
                </a:solidFill>
                <a:latin typeface="Courier New" panose="02070309020205020404" pitchFamily="49" charset="0"/>
                <a:cs typeface="Courier New" panose="02070309020205020404" pitchFamily="49" charset="0"/>
              </a:rPr>
              <a:t>firebuf</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processing.runAndLoadResults</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native:buffer</a:t>
            </a:r>
            <a:r>
              <a:rPr lang="en-US" sz="1600" dirty="0">
                <a:solidFill>
                  <a:schemeClr val="bg1"/>
                </a:solidFill>
                <a:latin typeface="Courier New" panose="02070309020205020404" pitchFamily="49" charset="0"/>
                <a:cs typeface="Courier New" panose="02070309020205020404" pitchFamily="49" charset="0"/>
              </a:rPr>
              <a:t>", {'INPUT':'Reprojected','DISTANCE':400,'OUTPUT':'memory</a:t>
            </a:r>
            <a:r>
              <a:rPr lang="en-US" sz="1600" dirty="0" smtClean="0">
                <a:solidFill>
                  <a:schemeClr val="bg1"/>
                </a:solidFill>
                <a:latin typeface="Courier New" panose="02070309020205020404" pitchFamily="49" charset="0"/>
                <a:cs typeface="Courier New" panose="02070309020205020404" pitchFamily="49" charset="0"/>
              </a:rPr>
              <a:t>:'})</a:t>
            </a:r>
          </a:p>
          <a:p>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selectedfz</a:t>
            </a:r>
            <a:r>
              <a:rPr lang="en-US" sz="1600" dirty="0">
                <a:solidFill>
                  <a:schemeClr val="bg1"/>
                </a:solidFill>
                <a:latin typeface="Courier New" panose="02070309020205020404" pitchFamily="49" charset="0"/>
                <a:cs typeface="Courier New" panose="02070309020205020404" pitchFamily="49" charset="0"/>
              </a:rPr>
              <a:t> = </a:t>
            </a:r>
            <a:r>
              <a:rPr lang="en-US" sz="1600" dirty="0" err="1" smtClean="0">
                <a:solidFill>
                  <a:schemeClr val="bg1"/>
                </a:solidFill>
                <a:latin typeface="Courier New" panose="02070309020205020404" pitchFamily="49" charset="0"/>
                <a:cs typeface="Courier New" panose="02070309020205020404" pitchFamily="49" charset="0"/>
              </a:rPr>
              <a:t>processing.run</a:t>
            </a:r>
            <a:r>
              <a:rPr lang="en-US" sz="1600" dirty="0" smtClean="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native:extractbyexpression</a:t>
            </a:r>
            <a:r>
              <a:rPr lang="en-US" sz="1600" dirty="0">
                <a:solidFill>
                  <a:schemeClr val="bg1"/>
                </a:solidFill>
                <a:latin typeface="Courier New" panose="02070309020205020404" pitchFamily="49" charset="0"/>
                <a:cs typeface="Courier New" panose="02070309020205020404" pitchFamily="49" charset="0"/>
              </a:rPr>
              <a:t>", {'INPUT':'</a:t>
            </a:r>
            <a:r>
              <a:rPr lang="en-US" sz="1600" dirty="0" err="1">
                <a:solidFill>
                  <a:schemeClr val="bg1"/>
                </a:solidFill>
                <a:latin typeface="Courier New" panose="02070309020205020404" pitchFamily="49" charset="0"/>
                <a:cs typeface="Courier New" panose="02070309020205020404" pitchFamily="49" charset="0"/>
              </a:rPr>
              <a:t>floodz</a:t>
            </a:r>
            <a:r>
              <a:rPr lang="en-US" sz="1600" dirty="0">
                <a:solidFill>
                  <a:schemeClr val="bg1"/>
                </a:solidFill>
                <a:latin typeface="Courier New" panose="02070309020205020404" pitchFamily="49" charset="0"/>
                <a:cs typeface="Courier New" panose="02070309020205020404" pitchFamily="49" charset="0"/>
              </a:rPr>
              <a:t>', 'EXPRESSION':'ZONE = \'AE\'','</a:t>
            </a:r>
            <a:r>
              <a:rPr lang="en-US" sz="1600" dirty="0" err="1">
                <a:solidFill>
                  <a:schemeClr val="bg1"/>
                </a:solidFill>
                <a:latin typeface="Courier New" panose="02070309020205020404" pitchFamily="49" charset="0"/>
                <a:cs typeface="Courier New" panose="02070309020205020404" pitchFamily="49" charset="0"/>
              </a:rPr>
              <a:t>OUTPUT':'memory</a:t>
            </a:r>
            <a:r>
              <a:rPr lang="en-US" sz="1600" dirty="0">
                <a:solidFill>
                  <a:schemeClr val="bg1"/>
                </a:solidFill>
                <a:latin typeface="Courier New" panose="02070309020205020404" pitchFamily="49" charset="0"/>
                <a:cs typeface="Courier New" panose="02070309020205020404" pitchFamily="49" charset="0"/>
              </a:rPr>
              <a:t>:'})</a:t>
            </a:r>
          </a:p>
          <a:p>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err="1" smtClean="0">
                <a:solidFill>
                  <a:schemeClr val="bg1"/>
                </a:solidFill>
                <a:latin typeface="Courier New" panose="02070309020205020404" pitchFamily="49" charset="0"/>
                <a:cs typeface="Courier New" panose="02070309020205020404" pitchFamily="49" charset="0"/>
              </a:rPr>
              <a:t>selectedfz</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processing.runAndLoadResults</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native:extractbyexpression</a:t>
            </a:r>
            <a:r>
              <a:rPr lang="en-US" sz="1600" dirty="0">
                <a:solidFill>
                  <a:schemeClr val="bg1"/>
                </a:solidFill>
                <a:latin typeface="Courier New" panose="02070309020205020404" pitchFamily="49" charset="0"/>
                <a:cs typeface="Courier New" panose="02070309020205020404" pitchFamily="49" charset="0"/>
              </a:rPr>
              <a:t>", {'INPUT':'</a:t>
            </a:r>
            <a:r>
              <a:rPr lang="en-US" sz="1600" dirty="0" err="1">
                <a:solidFill>
                  <a:schemeClr val="bg1"/>
                </a:solidFill>
                <a:latin typeface="Courier New" panose="02070309020205020404" pitchFamily="49" charset="0"/>
                <a:cs typeface="Courier New" panose="02070309020205020404" pitchFamily="49" charset="0"/>
              </a:rPr>
              <a:t>floodz</a:t>
            </a:r>
            <a:r>
              <a:rPr lang="en-US" sz="1600" dirty="0">
                <a:solidFill>
                  <a:schemeClr val="bg1"/>
                </a:solidFill>
                <a:latin typeface="Courier New" panose="02070309020205020404" pitchFamily="49" charset="0"/>
                <a:cs typeface="Courier New" panose="02070309020205020404" pitchFamily="49" charset="0"/>
              </a:rPr>
              <a:t>', 'EXPRESSION':'ZONE = \'AE\'','</a:t>
            </a:r>
            <a:r>
              <a:rPr lang="en-US" sz="1600" dirty="0" err="1">
                <a:solidFill>
                  <a:schemeClr val="bg1"/>
                </a:solidFill>
                <a:latin typeface="Courier New" panose="02070309020205020404" pitchFamily="49" charset="0"/>
                <a:cs typeface="Courier New" panose="02070309020205020404" pitchFamily="49" charset="0"/>
              </a:rPr>
              <a:t>OUTPUT':'memory</a:t>
            </a:r>
            <a:r>
              <a:rPr lang="en-US" sz="1600" dirty="0" smtClean="0">
                <a:solidFill>
                  <a:schemeClr val="bg1"/>
                </a:solidFill>
                <a:latin typeface="Courier New" panose="02070309020205020404" pitchFamily="49" charset="0"/>
                <a:cs typeface="Courier New" panose="02070309020205020404" pitchFamily="49" charset="0"/>
              </a:rPr>
              <a: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err="1" smtClean="0">
                <a:solidFill>
                  <a:schemeClr val="bg1"/>
                </a:solidFill>
                <a:latin typeface="Courier New" panose="02070309020205020404" pitchFamily="49" charset="0"/>
                <a:cs typeface="Courier New" panose="02070309020205020404" pitchFamily="49" charset="0"/>
              </a:rPr>
              <a:t>selectedfz.featureCount</a:t>
            </a:r>
            <a:r>
              <a:rPr lang="en-US" sz="1600" dirty="0" smtClean="0">
                <a:solidFill>
                  <a:schemeClr val="bg1"/>
                </a:solidFill>
                <a:latin typeface="Courier New" panose="02070309020205020404" pitchFamily="49" charset="0"/>
                <a:cs typeface="Courier New" panose="02070309020205020404" pitchFamily="49" charset="0"/>
              </a:rPr>
              <a:t>()</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err="1">
                <a:solidFill>
                  <a:schemeClr val="bg1"/>
                </a:solidFill>
                <a:latin typeface="Courier New" panose="02070309020205020404" pitchFamily="49" charset="0"/>
                <a:cs typeface="Courier New" panose="02070309020205020404" pitchFamily="49" charset="0"/>
              </a:rPr>
              <a:t>selpar</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processing.runAndLoadResults</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native:extractbylocation</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INPUT':'parcels','PREDICATE</a:t>
            </a:r>
            <a:r>
              <a:rPr lang="en-US" sz="1600" dirty="0">
                <a:solidFill>
                  <a:schemeClr val="bg1"/>
                </a:solidFill>
                <a:latin typeface="Courier New" panose="02070309020205020404" pitchFamily="49" charset="0"/>
                <a:cs typeface="Courier New" panose="02070309020205020404" pitchFamily="49" charset="0"/>
              </a:rPr>
              <a:t>':[0],'</a:t>
            </a:r>
            <a:r>
              <a:rPr lang="en-US" sz="1600" dirty="0" err="1">
                <a:solidFill>
                  <a:schemeClr val="bg1"/>
                </a:solidFill>
                <a:latin typeface="Courier New" panose="02070309020205020404" pitchFamily="49" charset="0"/>
                <a:cs typeface="Courier New" panose="02070309020205020404" pitchFamily="49" charset="0"/>
              </a:rPr>
              <a:t>INTERSECT':"Matching</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features",'OUTPUT':'memory</a:t>
            </a:r>
            <a:r>
              <a:rPr lang="en-US" sz="1600" dirty="0">
                <a:solidFill>
                  <a:schemeClr val="bg1"/>
                </a:solidFill>
                <a:latin typeface="Courier New" panose="02070309020205020404" pitchFamily="49" charset="0"/>
                <a:cs typeface="Courier New" panose="02070309020205020404" pitchFamily="49" charset="0"/>
              </a:rPr>
              <a:t>:'})['OUTPUT</a:t>
            </a:r>
            <a:r>
              <a:rPr lang="en-US" sz="1600" dirty="0" smtClean="0">
                <a:solidFill>
                  <a:schemeClr val="bg1"/>
                </a:solidFill>
                <a:latin typeface="Courier New" panose="02070309020205020404" pitchFamily="49" charset="0"/>
                <a:cs typeface="Courier New" panose="02070309020205020404" pitchFamily="49" charset="0"/>
              </a:rPr>
              <a:t>']</a:t>
            </a:r>
          </a:p>
          <a:p>
            <a:endParaRPr lang="en-US"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8228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value of land in the AE </a:t>
            </a:r>
            <a:r>
              <a:rPr lang="en-US" dirty="0" err="1" smtClean="0"/>
              <a:t>floodzone</a:t>
            </a:r>
            <a:r>
              <a:rPr lang="en-US" dirty="0" smtClean="0"/>
              <a:t> by land use</a:t>
            </a:r>
            <a:endParaRPr lang="en-US" dirty="0"/>
          </a:p>
        </p:txBody>
      </p:sp>
      <p:sp>
        <p:nvSpPr>
          <p:cNvPr id="4" name="Rectangle 3"/>
          <p:cNvSpPr/>
          <p:nvPr/>
        </p:nvSpPr>
        <p:spPr>
          <a:xfrm>
            <a:off x="130628" y="1890800"/>
            <a:ext cx="11848011" cy="2246769"/>
          </a:xfrm>
          <a:prstGeom prst="rect">
            <a:avLst/>
          </a:prstGeom>
          <a:solidFill>
            <a:srgbClr val="FFFFCC"/>
          </a:solidFill>
          <a:ln>
            <a:solidFill>
              <a:schemeClr val="tx1"/>
            </a:solidFill>
          </a:ln>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i</a:t>
            </a:r>
            <a:r>
              <a:rPr lang="en-US" sz="1400" dirty="0" smtClean="0">
                <a:solidFill>
                  <a:schemeClr val="bg1"/>
                </a:solidFill>
                <a:latin typeface="Courier New" panose="02070309020205020404" pitchFamily="49" charset="0"/>
                <a:cs typeface="Courier New" panose="02070309020205020404" pitchFamily="49" charset="0"/>
              </a:rPr>
              <a:t>mport </a:t>
            </a:r>
            <a:r>
              <a:rPr lang="en-US" sz="1400" dirty="0" err="1" smtClean="0">
                <a:solidFill>
                  <a:schemeClr val="bg1"/>
                </a:solidFill>
                <a:latin typeface="Courier New" panose="02070309020205020404" pitchFamily="49" charset="0"/>
                <a:cs typeface="Courier New" panose="02070309020205020404" pitchFamily="49" charset="0"/>
              </a:rPr>
              <a:t>numpy</a:t>
            </a:r>
            <a:r>
              <a:rPr lang="en-US" sz="1400" dirty="0" smtClean="0">
                <a:solidFill>
                  <a:schemeClr val="bg1"/>
                </a:solidFill>
                <a:latin typeface="Courier New" panose="02070309020205020404" pitchFamily="49" charset="0"/>
                <a:cs typeface="Courier New" panose="02070309020205020404" pitchFamily="49" charset="0"/>
              </a:rPr>
              <a:t> </a:t>
            </a:r>
          </a:p>
          <a:p>
            <a:r>
              <a:rPr lang="en-US" sz="1400" dirty="0" err="1" smtClean="0">
                <a:solidFill>
                  <a:schemeClr val="bg1"/>
                </a:solidFill>
                <a:latin typeface="Courier New" panose="02070309020205020404" pitchFamily="49" charset="0"/>
                <a:cs typeface="Courier New" panose="02070309020205020404" pitchFamily="49" charset="0"/>
              </a:rPr>
              <a:t>sp</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QgsProject.instance</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mapLayersByName</a:t>
            </a:r>
            <a:r>
              <a:rPr lang="en-US" sz="1400" dirty="0">
                <a:solidFill>
                  <a:schemeClr val="bg1"/>
                </a:solidFill>
                <a:latin typeface="Courier New" panose="02070309020205020404" pitchFamily="49" charset="0"/>
                <a:cs typeface="Courier New" panose="02070309020205020404" pitchFamily="49" charset="0"/>
              </a:rPr>
              <a:t>('Extracted (location)')[0]</a:t>
            </a:r>
          </a:p>
          <a:p>
            <a:r>
              <a:rPr lang="en-US" sz="1400" dirty="0" err="1">
                <a:solidFill>
                  <a:schemeClr val="bg1"/>
                </a:solidFill>
                <a:latin typeface="Courier New" panose="02070309020205020404" pitchFamily="49" charset="0"/>
                <a:cs typeface="Courier New" panose="02070309020205020404" pitchFamily="49" charset="0"/>
              </a:rPr>
              <a:t>selected_features</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sp.selectAll</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features = </a:t>
            </a:r>
            <a:r>
              <a:rPr lang="en-US" sz="1400" dirty="0" err="1">
                <a:solidFill>
                  <a:schemeClr val="bg1"/>
                </a:solidFill>
                <a:latin typeface="Courier New" panose="02070309020205020404" pitchFamily="49" charset="0"/>
                <a:cs typeface="Courier New" panose="02070309020205020404" pitchFamily="49" charset="0"/>
              </a:rPr>
              <a:t>sp.getFeatures</a:t>
            </a:r>
            <a:r>
              <a:rPr lang="en-US" sz="1400" dirty="0">
                <a:solidFill>
                  <a:schemeClr val="bg1"/>
                </a:solidFill>
                <a:latin typeface="Courier New" panose="02070309020205020404" pitchFamily="49" charset="0"/>
                <a:cs typeface="Courier New" panose="02070309020205020404" pitchFamily="49" charset="0"/>
              </a:rPr>
              <a:t>()</a:t>
            </a:r>
          </a:p>
          <a:p>
            <a:r>
              <a:rPr lang="en-US" sz="1400" dirty="0" err="1" smtClean="0">
                <a:solidFill>
                  <a:schemeClr val="bg1"/>
                </a:solidFill>
                <a:latin typeface="Courier New" panose="02070309020205020404" pitchFamily="49" charset="0"/>
                <a:cs typeface="Courier New" panose="02070309020205020404" pitchFamily="49" charset="0"/>
              </a:rPr>
              <a:t>myidx</a:t>
            </a:r>
            <a:r>
              <a:rPr lang="en-US" sz="1400" dirty="0" smtClean="0">
                <a:solidFill>
                  <a:schemeClr val="bg1"/>
                </a:solidFill>
                <a:latin typeface="Courier New" panose="02070309020205020404" pitchFamily="49" charset="0"/>
                <a:cs typeface="Courier New" panose="02070309020205020404" pitchFamily="49" charset="0"/>
              </a:rPr>
              <a:t> = </a:t>
            </a:r>
            <a:r>
              <a:rPr lang="en-US" sz="1400" dirty="0" err="1" smtClean="0">
                <a:solidFill>
                  <a:schemeClr val="bg1"/>
                </a:solidFill>
                <a:latin typeface="Courier New" panose="02070309020205020404" pitchFamily="49" charset="0"/>
                <a:cs typeface="Courier New" panose="02070309020205020404" pitchFamily="49" charset="0"/>
              </a:rPr>
              <a:t>features.fields</a:t>
            </a:r>
            <a:r>
              <a:rPr lang="en-US" sz="1400" dirty="0" smtClean="0">
                <a:solidFill>
                  <a:schemeClr val="bg1"/>
                </a:solidFill>
                <a:latin typeface="Courier New" panose="02070309020205020404" pitchFamily="49" charset="0"/>
                <a:cs typeface="Courier New" panose="02070309020205020404" pitchFamily="49" charset="0"/>
              </a:rPr>
              <a:t>().</a:t>
            </a:r>
            <a:r>
              <a:rPr lang="en-US" sz="1400" dirty="0" err="1" smtClean="0">
                <a:solidFill>
                  <a:schemeClr val="bg1"/>
                </a:solidFill>
                <a:latin typeface="Courier New" panose="02070309020205020404" pitchFamily="49" charset="0"/>
                <a:cs typeface="Courier New" panose="02070309020205020404" pitchFamily="49" charset="0"/>
              </a:rPr>
              <a:t>indexFromName</a:t>
            </a:r>
            <a:r>
              <a:rPr lang="en-US" sz="1400" dirty="0" smtClean="0">
                <a:solidFill>
                  <a:schemeClr val="bg1"/>
                </a:solidFill>
                <a:latin typeface="Courier New" panose="02070309020205020404" pitchFamily="49" charset="0"/>
                <a:cs typeface="Courier New" panose="02070309020205020404" pitchFamily="49" charset="0"/>
              </a:rPr>
              <a:t>('</a:t>
            </a:r>
            <a:r>
              <a:rPr lang="en-US" sz="1400" dirty="0" err="1" smtClean="0">
                <a:solidFill>
                  <a:schemeClr val="bg1"/>
                </a:solidFill>
                <a:latin typeface="Courier New" panose="02070309020205020404" pitchFamily="49" charset="0"/>
                <a:cs typeface="Courier New" panose="02070309020205020404" pitchFamily="49" charset="0"/>
              </a:rPr>
              <a:t>asmt</a:t>
            </a:r>
            <a:r>
              <a:rPr lang="en-US" sz="1400" dirty="0" smtClean="0">
                <a:solidFill>
                  <a:schemeClr val="bg1"/>
                </a:solidFill>
                <a:latin typeface="Courier New" panose="02070309020205020404" pitchFamily="49" charset="0"/>
                <a:cs typeface="Courier New" panose="02070309020205020404" pitchFamily="49" charset="0"/>
              </a:rPr>
              <a:t>')</a:t>
            </a:r>
          </a:p>
          <a:p>
            <a:r>
              <a:rPr lang="en-US" sz="1400" dirty="0" err="1" smtClean="0">
                <a:solidFill>
                  <a:schemeClr val="bg1"/>
                </a:solidFill>
                <a:latin typeface="Courier New" panose="02070309020205020404" pitchFamily="49" charset="0"/>
                <a:cs typeface="Courier New" panose="02070309020205020404" pitchFamily="49" charset="0"/>
              </a:rPr>
              <a:t>myarray</a:t>
            </a:r>
            <a:r>
              <a:rPr lang="en-US" sz="1400" dirty="0" smtClean="0">
                <a:solidFill>
                  <a:schemeClr val="bg1"/>
                </a:solidFill>
                <a:latin typeface="Courier New" panose="02070309020205020404" pitchFamily="49" charset="0"/>
                <a:cs typeface="Courier New" panose="02070309020205020404" pitchFamily="49" charset="0"/>
              </a:rPr>
              <a:t> = []</a:t>
            </a:r>
          </a:p>
          <a:p>
            <a:r>
              <a:rPr lang="en-US" sz="1400" dirty="0" smtClean="0">
                <a:solidFill>
                  <a:schemeClr val="bg1"/>
                </a:solidFill>
                <a:latin typeface="Courier New" panose="02070309020205020404" pitchFamily="49" charset="0"/>
                <a:cs typeface="Courier New" panose="02070309020205020404" pitchFamily="49" charset="0"/>
              </a:rPr>
              <a:t>for </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in </a:t>
            </a:r>
            <a:r>
              <a:rPr lang="en-US" sz="1400" dirty="0" smtClean="0">
                <a:solidFill>
                  <a:schemeClr val="bg1"/>
                </a:solidFill>
                <a:latin typeface="Courier New" panose="02070309020205020404" pitchFamily="49" charset="0"/>
                <a:cs typeface="Courier New" panose="02070309020205020404" pitchFamily="49" charset="0"/>
              </a:rPr>
              <a:t>features:</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myarray.append</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[19])</a:t>
            </a:r>
          </a:p>
          <a:p>
            <a:r>
              <a:rPr lang="en-US" sz="1400" dirty="0">
                <a:solidFill>
                  <a:schemeClr val="bg1"/>
                </a:solidFill>
                <a:latin typeface="Courier New" panose="02070309020205020404" pitchFamily="49" charset="0"/>
                <a:cs typeface="Courier New" panose="02070309020205020404" pitchFamily="49" charset="0"/>
              </a:rPr>
              <a:t>print(</a:t>
            </a:r>
            <a:r>
              <a:rPr lang="en-US" sz="1400" dirty="0" err="1">
                <a:solidFill>
                  <a:schemeClr val="bg1"/>
                </a:solidFill>
                <a:latin typeface="Courier New" panose="02070309020205020404" pitchFamily="49" charset="0"/>
                <a:cs typeface="Courier New" panose="02070309020205020404" pitchFamily="49" charset="0"/>
              </a:rPr>
              <a:t>numpy.sum</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myarray</a:t>
            </a:r>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90167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value of land in the AE </a:t>
            </a:r>
            <a:r>
              <a:rPr lang="en-US" dirty="0" err="1" smtClean="0"/>
              <a:t>floodzone</a:t>
            </a:r>
            <a:r>
              <a:rPr lang="en-US" dirty="0" smtClean="0"/>
              <a:t> by land use</a:t>
            </a:r>
            <a:endParaRPr lang="en-US" dirty="0"/>
          </a:p>
        </p:txBody>
      </p:sp>
      <p:sp>
        <p:nvSpPr>
          <p:cNvPr id="4" name="Rectangle 3"/>
          <p:cNvSpPr/>
          <p:nvPr/>
        </p:nvSpPr>
        <p:spPr>
          <a:xfrm>
            <a:off x="130628" y="1890800"/>
            <a:ext cx="11848011" cy="4185761"/>
          </a:xfrm>
          <a:prstGeom prst="rect">
            <a:avLst/>
          </a:prstGeom>
          <a:solidFill>
            <a:srgbClr val="FFFFCC"/>
          </a:solidFill>
          <a:ln>
            <a:solidFill>
              <a:schemeClr val="tx1"/>
            </a:solidFill>
          </a:ln>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import </a:t>
            </a:r>
            <a:r>
              <a:rPr lang="en-US" sz="1400" dirty="0" err="1">
                <a:solidFill>
                  <a:schemeClr val="bg1"/>
                </a:solidFill>
                <a:latin typeface="Courier New" panose="02070309020205020404" pitchFamily="49" charset="0"/>
                <a:cs typeface="Courier New" panose="02070309020205020404" pitchFamily="49" charset="0"/>
              </a:rPr>
              <a:t>qgis</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numpy</a:t>
            </a:r>
            <a:r>
              <a:rPr lang="en-US" sz="1400" dirty="0">
                <a:solidFill>
                  <a:schemeClr val="bg1"/>
                </a:solidFill>
                <a:latin typeface="Courier New" panose="02070309020205020404" pitchFamily="49" charset="0"/>
                <a:cs typeface="Courier New" panose="02070309020205020404" pitchFamily="49" charset="0"/>
              </a:rPr>
              <a:t> </a:t>
            </a:r>
          </a:p>
          <a:p>
            <a:r>
              <a:rPr lang="en-US" sz="1400" dirty="0" err="1">
                <a:solidFill>
                  <a:schemeClr val="bg1"/>
                </a:solidFill>
                <a:latin typeface="Courier New" panose="02070309020205020404" pitchFamily="49" charset="0"/>
                <a:cs typeface="Courier New" panose="02070309020205020404" pitchFamily="49" charset="0"/>
              </a:rPr>
              <a:t>floodzones</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iface.addVectorLayer</a:t>
            </a:r>
            <a:r>
              <a:rPr lang="en-US" sz="1400" dirty="0">
                <a:solidFill>
                  <a:schemeClr val="bg1"/>
                </a:solidFill>
                <a:latin typeface="Courier New" panose="02070309020205020404" pitchFamily="49" charset="0"/>
                <a:cs typeface="Courier New" panose="02070309020205020404" pitchFamily="49" charset="0"/>
              </a:rPr>
              <a:t>('c:/training/python/shapefiles/</a:t>
            </a:r>
            <a:r>
              <a:rPr lang="en-US" sz="1400" dirty="0" err="1">
                <a:solidFill>
                  <a:schemeClr val="bg1"/>
                </a:solidFill>
                <a:latin typeface="Courier New" panose="02070309020205020404" pitchFamily="49" charset="0"/>
                <a:cs typeface="Courier New" panose="02070309020205020404" pitchFamily="49" charset="0"/>
              </a:rPr>
              <a:t>Floodzones.shp</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ogr</a:t>
            </a:r>
            <a:r>
              <a:rPr lang="en-US" sz="1400" dirty="0">
                <a:solidFill>
                  <a:schemeClr val="bg1"/>
                </a:solidFill>
                <a:latin typeface="Courier New" panose="02070309020205020404" pitchFamily="49" charset="0"/>
                <a:cs typeface="Courier New" panose="02070309020205020404" pitchFamily="49" charset="0"/>
              </a:rPr>
              <a:t>")</a:t>
            </a:r>
          </a:p>
          <a:p>
            <a:r>
              <a:rPr lang="en-US" sz="1400" dirty="0" err="1">
                <a:solidFill>
                  <a:schemeClr val="bg1"/>
                </a:solidFill>
                <a:latin typeface="Courier New" panose="02070309020205020404" pitchFamily="49" charset="0"/>
                <a:cs typeface="Courier New" panose="02070309020205020404" pitchFamily="49" charset="0"/>
              </a:rPr>
              <a:t>floodzones.setName</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floodz</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parcels = </a:t>
            </a:r>
            <a:r>
              <a:rPr lang="en-US" sz="1400" dirty="0" err="1">
                <a:solidFill>
                  <a:schemeClr val="bg1"/>
                </a:solidFill>
                <a:latin typeface="Courier New" panose="02070309020205020404" pitchFamily="49" charset="0"/>
                <a:cs typeface="Courier New" panose="02070309020205020404" pitchFamily="49" charset="0"/>
              </a:rPr>
              <a:t>iface.addVectorLayer</a:t>
            </a:r>
            <a:r>
              <a:rPr lang="en-US" sz="1400" dirty="0">
                <a:solidFill>
                  <a:schemeClr val="bg1"/>
                </a:solidFill>
                <a:latin typeface="Courier New" panose="02070309020205020404" pitchFamily="49" charset="0"/>
                <a:cs typeface="Courier New" panose="02070309020205020404" pitchFamily="49" charset="0"/>
              </a:rPr>
              <a:t>('c:/training/python/</a:t>
            </a:r>
            <a:r>
              <a:rPr lang="en-US" sz="1400" dirty="0" err="1">
                <a:solidFill>
                  <a:schemeClr val="bg1"/>
                </a:solidFill>
                <a:latin typeface="Courier New" panose="02070309020205020404" pitchFamily="49" charset="0"/>
                <a:cs typeface="Courier New" panose="02070309020205020404" pitchFamily="49" charset="0"/>
              </a:rPr>
              <a:t>tompkins.gdb|layername</a:t>
            </a:r>
            <a:r>
              <a:rPr lang="en-US" sz="1400" dirty="0">
                <a:solidFill>
                  <a:schemeClr val="bg1"/>
                </a:solidFill>
                <a:latin typeface="Courier New" panose="02070309020205020404" pitchFamily="49" charset="0"/>
                <a:cs typeface="Courier New" panose="02070309020205020404" pitchFamily="49" charset="0"/>
              </a:rPr>
              <a:t>=parcels', "parcels", "</a:t>
            </a:r>
            <a:r>
              <a:rPr lang="en-US" sz="1400" dirty="0" err="1">
                <a:solidFill>
                  <a:schemeClr val="bg1"/>
                </a:solidFill>
                <a:latin typeface="Courier New" panose="02070309020205020404" pitchFamily="49" charset="0"/>
                <a:cs typeface="Courier New" panose="02070309020205020404" pitchFamily="49" charset="0"/>
              </a:rPr>
              <a:t>ogr</a:t>
            </a:r>
            <a:r>
              <a:rPr lang="en-US" sz="1400" dirty="0">
                <a:solidFill>
                  <a:schemeClr val="bg1"/>
                </a:solidFill>
                <a:latin typeface="Courier New" panose="02070309020205020404" pitchFamily="49" charset="0"/>
                <a:cs typeface="Courier New" panose="02070309020205020404" pitchFamily="49" charset="0"/>
              </a:rPr>
              <a:t>")</a:t>
            </a:r>
          </a:p>
          <a:p>
            <a:r>
              <a:rPr lang="en-US" sz="1400" dirty="0" err="1">
                <a:solidFill>
                  <a:schemeClr val="bg1"/>
                </a:solidFill>
                <a:latin typeface="Courier New" panose="02070309020205020404" pitchFamily="49" charset="0"/>
                <a:cs typeface="Courier New" panose="02070309020205020404" pitchFamily="49" charset="0"/>
              </a:rPr>
              <a:t>selectedfz</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processing.runAndLoadResults</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native:extractbyexpression</a:t>
            </a:r>
            <a:r>
              <a:rPr lang="en-US" sz="1400" dirty="0">
                <a:solidFill>
                  <a:schemeClr val="bg1"/>
                </a:solidFill>
                <a:latin typeface="Courier New" panose="02070309020205020404" pitchFamily="49" charset="0"/>
                <a:cs typeface="Courier New" panose="02070309020205020404" pitchFamily="49" charset="0"/>
              </a:rPr>
              <a:t>", {'INPUT':'</a:t>
            </a:r>
            <a:r>
              <a:rPr lang="en-US" sz="1400" dirty="0" err="1">
                <a:solidFill>
                  <a:schemeClr val="bg1"/>
                </a:solidFill>
                <a:latin typeface="Courier New" panose="02070309020205020404" pitchFamily="49" charset="0"/>
                <a:cs typeface="Courier New" panose="02070309020205020404" pitchFamily="49" charset="0"/>
              </a:rPr>
              <a:t>floodz</a:t>
            </a:r>
            <a:r>
              <a:rPr lang="en-US" sz="1400" dirty="0">
                <a:solidFill>
                  <a:schemeClr val="bg1"/>
                </a:solidFill>
                <a:latin typeface="Courier New" panose="02070309020205020404" pitchFamily="49" charset="0"/>
                <a:cs typeface="Courier New" panose="02070309020205020404" pitchFamily="49" charset="0"/>
              </a:rPr>
              <a:t>', 'EXPRESSION':'ZONE = \'AE\'','</a:t>
            </a:r>
            <a:r>
              <a:rPr lang="en-US" sz="1400" dirty="0" err="1">
                <a:solidFill>
                  <a:schemeClr val="bg1"/>
                </a:solidFill>
                <a:latin typeface="Courier New" panose="02070309020205020404" pitchFamily="49" charset="0"/>
                <a:cs typeface="Courier New" panose="02070309020205020404" pitchFamily="49" charset="0"/>
              </a:rPr>
              <a:t>OUTPUT':'memory</a:t>
            </a:r>
            <a:r>
              <a:rPr lang="en-US" sz="1400" dirty="0">
                <a:solidFill>
                  <a:schemeClr val="bg1"/>
                </a:solidFill>
                <a:latin typeface="Courier New" panose="02070309020205020404" pitchFamily="49" charset="0"/>
                <a:cs typeface="Courier New" panose="02070309020205020404" pitchFamily="49" charset="0"/>
              </a:rPr>
              <a:t>:'})</a:t>
            </a:r>
          </a:p>
          <a:p>
            <a:r>
              <a:rPr lang="en-US" sz="1400" dirty="0" err="1">
                <a:solidFill>
                  <a:schemeClr val="bg1"/>
                </a:solidFill>
                <a:latin typeface="Courier New" panose="02070309020205020404" pitchFamily="49" charset="0"/>
                <a:cs typeface="Courier New" panose="02070309020205020404" pitchFamily="49" charset="0"/>
              </a:rPr>
              <a:t>selpar</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processing.runAndLoadResults</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native:extractbylocation</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INPUT':'parcels','PREDICATE</a:t>
            </a:r>
            <a:r>
              <a:rPr lang="en-US" sz="1400" dirty="0">
                <a:solidFill>
                  <a:schemeClr val="bg1"/>
                </a:solidFill>
                <a:latin typeface="Courier New" panose="02070309020205020404" pitchFamily="49" charset="0"/>
                <a:cs typeface="Courier New" panose="02070309020205020404" pitchFamily="49" charset="0"/>
              </a:rPr>
              <a:t>':[0],'</a:t>
            </a:r>
            <a:r>
              <a:rPr lang="en-US" sz="1400" dirty="0" err="1">
                <a:solidFill>
                  <a:schemeClr val="bg1"/>
                </a:solidFill>
                <a:latin typeface="Courier New" panose="02070309020205020404" pitchFamily="49" charset="0"/>
                <a:cs typeface="Courier New" panose="02070309020205020404" pitchFamily="49" charset="0"/>
              </a:rPr>
              <a:t>INTERSECT':"Matching</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features",'OUTPUT':'memory</a:t>
            </a:r>
            <a:r>
              <a:rPr lang="en-US" sz="1400" dirty="0">
                <a:solidFill>
                  <a:schemeClr val="bg1"/>
                </a:solidFill>
                <a:latin typeface="Courier New" panose="02070309020205020404" pitchFamily="49" charset="0"/>
                <a:cs typeface="Courier New" panose="02070309020205020404" pitchFamily="49" charset="0"/>
              </a:rPr>
              <a:t>:'})['OUTPUT']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err="1">
                <a:solidFill>
                  <a:schemeClr val="bg1"/>
                </a:solidFill>
                <a:latin typeface="Courier New" panose="02070309020205020404" pitchFamily="49" charset="0"/>
                <a:cs typeface="Courier New" panose="02070309020205020404" pitchFamily="49" charset="0"/>
              </a:rPr>
              <a:t>sp</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QgsProject.instance</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mapLayersByName</a:t>
            </a:r>
            <a:r>
              <a:rPr lang="en-US" sz="1400" dirty="0">
                <a:solidFill>
                  <a:schemeClr val="bg1"/>
                </a:solidFill>
                <a:latin typeface="Courier New" panose="02070309020205020404" pitchFamily="49" charset="0"/>
                <a:cs typeface="Courier New" panose="02070309020205020404" pitchFamily="49" charset="0"/>
              </a:rPr>
              <a:t>('Extracted (location)')[0]</a:t>
            </a:r>
          </a:p>
          <a:p>
            <a:r>
              <a:rPr lang="en-US" sz="1400" dirty="0" err="1">
                <a:solidFill>
                  <a:schemeClr val="bg1"/>
                </a:solidFill>
                <a:latin typeface="Courier New" panose="02070309020205020404" pitchFamily="49" charset="0"/>
                <a:cs typeface="Courier New" panose="02070309020205020404" pitchFamily="49" charset="0"/>
              </a:rPr>
              <a:t>selected_features</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sp.selectAll</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features = </a:t>
            </a:r>
            <a:r>
              <a:rPr lang="en-US" sz="1400" dirty="0" err="1">
                <a:solidFill>
                  <a:schemeClr val="bg1"/>
                </a:solidFill>
                <a:latin typeface="Courier New" panose="02070309020205020404" pitchFamily="49" charset="0"/>
                <a:cs typeface="Courier New" panose="02070309020205020404" pitchFamily="49" charset="0"/>
              </a:rPr>
              <a:t>sp.getFeatures</a:t>
            </a:r>
            <a:r>
              <a:rPr lang="en-US" sz="1400" dirty="0">
                <a:solidFill>
                  <a:schemeClr val="bg1"/>
                </a:solidFill>
                <a:latin typeface="Courier New" panose="02070309020205020404" pitchFamily="49" charset="0"/>
                <a:cs typeface="Courier New" panose="02070309020205020404" pitchFamily="49" charset="0"/>
              </a:rPr>
              <a:t>()</a:t>
            </a:r>
          </a:p>
          <a:p>
            <a:r>
              <a:rPr lang="en-US" sz="1400" dirty="0" err="1">
                <a:solidFill>
                  <a:schemeClr val="bg1"/>
                </a:solidFill>
                <a:latin typeface="Courier New" panose="02070309020205020404" pitchFamily="49" charset="0"/>
                <a:cs typeface="Courier New" panose="02070309020205020404" pitchFamily="49" charset="0"/>
              </a:rPr>
              <a:t>myidx</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parcels.fields</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indexFromName</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asmt</a:t>
            </a:r>
            <a:r>
              <a:rPr lang="en-US" sz="1400" dirty="0">
                <a:solidFill>
                  <a:schemeClr val="bg1"/>
                </a:solidFill>
                <a:latin typeface="Courier New" panose="02070309020205020404" pitchFamily="49" charset="0"/>
                <a:cs typeface="Courier New" panose="02070309020205020404" pitchFamily="49" charset="0"/>
              </a:rPr>
              <a:t>')</a:t>
            </a:r>
          </a:p>
          <a:p>
            <a:r>
              <a:rPr lang="en-US" sz="1400" dirty="0" err="1">
                <a:solidFill>
                  <a:schemeClr val="bg1"/>
                </a:solidFill>
                <a:latin typeface="Courier New" panose="02070309020205020404" pitchFamily="49" charset="0"/>
                <a:cs typeface="Courier New" panose="02070309020205020404" pitchFamily="49" charset="0"/>
              </a:rPr>
              <a:t>myarray</a:t>
            </a:r>
            <a:r>
              <a:rPr lang="en-US" sz="1400" dirty="0">
                <a:solidFill>
                  <a:schemeClr val="bg1"/>
                </a:solidFill>
                <a:latin typeface="Courier New" panose="02070309020205020404" pitchFamily="49" charset="0"/>
                <a:cs typeface="Courier New" panose="02070309020205020404" pitchFamily="49" charset="0"/>
              </a:rPr>
              <a:t> = []</a:t>
            </a:r>
          </a:p>
          <a:p>
            <a:r>
              <a:rPr lang="en-US" sz="1400" dirty="0">
                <a:solidFill>
                  <a:schemeClr val="bg1"/>
                </a:solidFill>
                <a:latin typeface="Courier New" panose="02070309020205020404" pitchFamily="49" charset="0"/>
                <a:cs typeface="Courier New" panose="02070309020205020404" pitchFamily="49" charset="0"/>
              </a:rPr>
              <a:t>for </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in features:</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myarray.append</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myidx</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print(</a:t>
            </a:r>
            <a:r>
              <a:rPr lang="en-US" sz="1400" dirty="0" err="1">
                <a:solidFill>
                  <a:schemeClr val="bg1"/>
                </a:solidFill>
                <a:latin typeface="Courier New" panose="02070309020205020404" pitchFamily="49" charset="0"/>
                <a:cs typeface="Courier New" panose="02070309020205020404" pitchFamily="49" charset="0"/>
              </a:rPr>
              <a:t>numpy.sum</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myarray</a:t>
            </a:r>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90967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4332" y="3065438"/>
            <a:ext cx="9429750" cy="3371850"/>
          </a:xfrm>
          <a:prstGeom prst="rect">
            <a:avLst/>
          </a:prstGeom>
        </p:spPr>
      </p:pic>
      <p:pic>
        <p:nvPicPr>
          <p:cNvPr id="7" name="Picture 6"/>
          <p:cNvPicPr>
            <a:picLocks noChangeAspect="1"/>
          </p:cNvPicPr>
          <p:nvPr/>
        </p:nvPicPr>
        <p:blipFill>
          <a:blip r:embed="rId3"/>
          <a:stretch>
            <a:fillRect/>
          </a:stretch>
        </p:blipFill>
        <p:spPr>
          <a:xfrm>
            <a:off x="182879" y="0"/>
            <a:ext cx="11704173" cy="2948939"/>
          </a:xfrm>
          <a:prstGeom prst="rect">
            <a:avLst/>
          </a:prstGeom>
        </p:spPr>
      </p:pic>
    </p:spTree>
    <p:extLst>
      <p:ext uri="{BB962C8B-B14F-4D97-AF65-F5344CB8AC3E}">
        <p14:creationId xmlns:p14="http://schemas.microsoft.com/office/powerpoint/2010/main" val="19479591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algn="l"/>
            <a:r>
              <a:rPr lang="en-US" altLang="en-US" b="1" dirty="0" smtClean="0">
                <a:ea typeface="ＭＳ Ｐゴシック" panose="020B0600070205080204" pitchFamily="34" charset="-128"/>
              </a:rPr>
              <a:t>Municipal Risk</a:t>
            </a:r>
          </a:p>
        </p:txBody>
      </p:sp>
      <p:sp>
        <p:nvSpPr>
          <p:cNvPr id="7" name="Rectangle 6"/>
          <p:cNvSpPr>
            <a:spLocks noChangeArrowheads="1"/>
          </p:cNvSpPr>
          <p:nvPr/>
        </p:nvSpPr>
        <p:spPr bwMode="auto">
          <a:xfrm>
            <a:off x="645584" y="1626143"/>
            <a:ext cx="8978851" cy="402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a:defRPr/>
            </a:pPr>
            <a:r>
              <a:rPr lang="en-US" altLang="en-US" sz="3200" b="1" dirty="0">
                <a:latin typeface="Calibri" panose="020F0502020204030204" pitchFamily="34" charset="0"/>
                <a:ea typeface="Calibri" panose="020F0502020204030204" pitchFamily="34" charset="0"/>
              </a:rPr>
              <a:t>Exploration of vector functions in </a:t>
            </a:r>
            <a:r>
              <a:rPr lang="en-US" altLang="en-US" sz="3200" b="1" dirty="0" err="1">
                <a:latin typeface="Calibri" panose="020F0502020204030204" pitchFamily="34" charset="0"/>
                <a:ea typeface="Calibri" panose="020F0502020204030204" pitchFamily="34" charset="0"/>
              </a:rPr>
              <a:t>Arcpy</a:t>
            </a:r>
            <a:endParaRPr lang="en-US" altLang="en-US" sz="1050" b="1" dirty="0"/>
          </a:p>
          <a:p>
            <a:pPr algn="just">
              <a:defRPr/>
            </a:pPr>
            <a:r>
              <a:rPr lang="en-US" altLang="en-US" dirty="0">
                <a:latin typeface="Calibri" panose="020F0502020204030204" pitchFamily="34" charset="0"/>
                <a:ea typeface="Calibri" panose="020F0502020204030204" pitchFamily="34" charset="0"/>
              </a:rPr>
              <a:t>For this exercise, you will explore the use of vector analysis to determine at-risk properties in certain flood zones, and categorize the data.  Let’s assume our stakeholders are interested in:</a:t>
            </a:r>
          </a:p>
          <a:p>
            <a:pPr algn="just">
              <a:defRPr/>
            </a:pPr>
            <a:endParaRPr lang="en-US" altLang="en-US" sz="1050" b="1" dirty="0"/>
          </a:p>
          <a:p>
            <a:pPr marL="742950" lvl="1" indent="-285750" algn="just">
              <a:buFont typeface="Arial" panose="020B0604020202020204" pitchFamily="34" charset="0"/>
              <a:buChar char="•"/>
              <a:defRPr/>
            </a:pPr>
            <a:r>
              <a:rPr lang="en-US" altLang="en-US" b="1" dirty="0">
                <a:latin typeface="Calibri" panose="020F0502020204030204" pitchFamily="34" charset="0"/>
                <a:ea typeface="Calibri" panose="020F0502020204030204" pitchFamily="34" charset="0"/>
              </a:rPr>
              <a:t>The total value of all land within the </a:t>
            </a:r>
            <a:r>
              <a:rPr lang="en-US" altLang="en-US" b="1" dirty="0" smtClean="0">
                <a:latin typeface="Calibri" panose="020F0502020204030204" pitchFamily="34" charset="0"/>
                <a:ea typeface="Calibri" panose="020F0502020204030204" pitchFamily="34" charset="0"/>
              </a:rPr>
              <a:t>‘AE’ </a:t>
            </a:r>
            <a:r>
              <a:rPr lang="en-US" altLang="en-US" b="1" dirty="0">
                <a:latin typeface="Calibri" panose="020F0502020204030204" pitchFamily="34" charset="0"/>
                <a:ea typeface="Calibri" panose="020F0502020204030204" pitchFamily="34" charset="0"/>
              </a:rPr>
              <a:t>flood zone.</a:t>
            </a:r>
          </a:p>
          <a:p>
            <a:pPr lvl="1" algn="just">
              <a:defRPr/>
            </a:pPr>
            <a:endParaRPr lang="en-US" altLang="en-US" b="1" dirty="0">
              <a:latin typeface="Calibri" panose="020F0502020204030204" pitchFamily="34" charset="0"/>
              <a:ea typeface="Calibri" panose="020F0502020204030204" pitchFamily="34" charset="0"/>
            </a:endParaRPr>
          </a:p>
          <a:p>
            <a:pPr marL="742950" lvl="1" indent="-285750" algn="just">
              <a:buFont typeface="Arial" panose="020B0604020202020204" pitchFamily="34" charset="0"/>
              <a:buChar char="•"/>
              <a:defRPr/>
            </a:pPr>
            <a:r>
              <a:rPr lang="en-US" altLang="en-US" b="1" dirty="0">
                <a:latin typeface="Calibri" panose="020F0502020204030204" pitchFamily="34" charset="0"/>
                <a:ea typeface="Calibri" panose="020F0502020204030204" pitchFamily="34" charset="0"/>
              </a:rPr>
              <a:t>The total value of residential properties in the </a:t>
            </a:r>
            <a:r>
              <a:rPr lang="en-US" altLang="en-US" b="1" dirty="0" smtClean="0">
                <a:latin typeface="Calibri" panose="020F0502020204030204" pitchFamily="34" charset="0"/>
                <a:ea typeface="Calibri" panose="020F0502020204030204" pitchFamily="34" charset="0"/>
              </a:rPr>
              <a:t>‘AE’ </a:t>
            </a:r>
            <a:r>
              <a:rPr lang="en-US" altLang="en-US" b="1" dirty="0">
                <a:latin typeface="Calibri" panose="020F0502020204030204" pitchFamily="34" charset="0"/>
                <a:ea typeface="Calibri" panose="020F0502020204030204" pitchFamily="34" charset="0"/>
              </a:rPr>
              <a:t>flood zone.</a:t>
            </a:r>
          </a:p>
          <a:p>
            <a:pPr marL="742950" lvl="1" indent="-285750" algn="just">
              <a:buFont typeface="Arial" panose="020B0604020202020204" pitchFamily="34" charset="0"/>
              <a:buChar char="•"/>
              <a:defRPr/>
            </a:pPr>
            <a:endParaRPr lang="en-US" altLang="en-US" b="1" dirty="0">
              <a:latin typeface="Calibri" panose="020F0502020204030204" pitchFamily="34" charset="0"/>
              <a:ea typeface="Calibri" panose="020F0502020204030204" pitchFamily="34" charset="0"/>
            </a:endParaRPr>
          </a:p>
          <a:p>
            <a:pPr marL="742950" lvl="1" indent="-285750" algn="just">
              <a:buFont typeface="Arial" panose="020B0604020202020204" pitchFamily="34" charset="0"/>
              <a:buChar char="•"/>
              <a:defRPr/>
            </a:pPr>
            <a:r>
              <a:rPr lang="en-US" altLang="en-US" b="1" dirty="0">
                <a:latin typeface="Calibri" panose="020F0502020204030204" pitchFamily="34" charset="0"/>
                <a:ea typeface="Calibri" panose="020F0502020204030204" pitchFamily="34" charset="0"/>
              </a:rPr>
              <a:t>The amount of residential land in the </a:t>
            </a:r>
            <a:r>
              <a:rPr lang="en-US" altLang="en-US" b="1" dirty="0" smtClean="0">
                <a:latin typeface="Calibri" panose="020F0502020204030204" pitchFamily="34" charset="0"/>
                <a:ea typeface="Calibri" panose="020F0502020204030204" pitchFamily="34" charset="0"/>
              </a:rPr>
              <a:t>‘AE’ </a:t>
            </a:r>
            <a:r>
              <a:rPr lang="en-US" altLang="en-US" b="1" dirty="0">
                <a:latin typeface="Calibri" panose="020F0502020204030204" pitchFamily="34" charset="0"/>
                <a:ea typeface="Calibri" panose="020F0502020204030204" pitchFamily="34" charset="0"/>
              </a:rPr>
              <a:t>flood zone.</a:t>
            </a:r>
          </a:p>
          <a:p>
            <a:pPr algn="just">
              <a:defRPr/>
            </a:pPr>
            <a:endParaRPr lang="en-US" altLang="en-US" sz="1050" b="1" dirty="0"/>
          </a:p>
          <a:p>
            <a:pPr algn="just">
              <a:defRPr/>
            </a:pPr>
            <a:endParaRPr lang="en-US" altLang="en-US" sz="1050" b="1" dirty="0"/>
          </a:p>
        </p:txBody>
      </p:sp>
      <p:pic>
        <p:nvPicPr>
          <p:cNvPr id="2" name="Picture 1"/>
          <p:cNvPicPr>
            <a:picLocks noChangeAspect="1"/>
          </p:cNvPicPr>
          <p:nvPr/>
        </p:nvPicPr>
        <p:blipFill>
          <a:blip r:embed="rId3"/>
          <a:stretch>
            <a:fillRect/>
          </a:stretch>
        </p:blipFill>
        <p:spPr>
          <a:xfrm>
            <a:off x="8214124" y="273370"/>
            <a:ext cx="3246120" cy="1758315"/>
          </a:xfrm>
          <a:prstGeom prst="rect">
            <a:avLst/>
          </a:prstGeom>
        </p:spPr>
      </p:pic>
    </p:spTree>
    <p:extLst>
      <p:ext uri="{BB962C8B-B14F-4D97-AF65-F5344CB8AC3E}">
        <p14:creationId xmlns:p14="http://schemas.microsoft.com/office/powerpoint/2010/main" val="29425407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 in ArcGIS</a:t>
            </a:r>
            <a:endParaRPr lang="en-US" dirty="0"/>
          </a:p>
        </p:txBody>
      </p:sp>
      <p:sp>
        <p:nvSpPr>
          <p:cNvPr id="3" name="Content Placeholder 2"/>
          <p:cNvSpPr>
            <a:spLocks noGrp="1"/>
          </p:cNvSpPr>
          <p:nvPr>
            <p:ph idx="1"/>
          </p:nvPr>
        </p:nvSpPr>
        <p:spPr>
          <a:xfrm>
            <a:off x="225082" y="1305097"/>
            <a:ext cx="11924714" cy="3646731"/>
          </a:xfrm>
          <a:solidFill>
            <a:srgbClr val="FFFFCC"/>
          </a:solidFill>
        </p:spPr>
        <p:txBody>
          <a:bodyPr/>
          <a:lstStyle/>
          <a:p>
            <a:pPr marL="0" indent="0">
              <a:buNone/>
            </a:pPr>
            <a:r>
              <a:rPr lang="en-US" sz="1800" dirty="0">
                <a:solidFill>
                  <a:schemeClr val="bg1"/>
                </a:solidFill>
                <a:latin typeface="Courier New" panose="02070309020205020404" pitchFamily="49" charset="0"/>
                <a:cs typeface="Courier New" panose="02070309020205020404" pitchFamily="49" charset="0"/>
              </a:rPr>
              <a:t>import </a:t>
            </a:r>
            <a:r>
              <a:rPr lang="en-US" sz="1800" dirty="0" err="1">
                <a:solidFill>
                  <a:schemeClr val="bg1"/>
                </a:solidFill>
                <a:latin typeface="Courier New" panose="02070309020205020404" pitchFamily="49" charset="0"/>
                <a:cs typeface="Courier New" panose="02070309020205020404" pitchFamily="49" charset="0"/>
              </a:rPr>
              <a:t>arcpy</a:t>
            </a:r>
            <a:endParaRPr lang="en-US" sz="1800" dirty="0">
              <a:solidFill>
                <a:schemeClr val="bg1"/>
              </a:solidFill>
              <a:latin typeface="Courier New" panose="02070309020205020404" pitchFamily="49" charset="0"/>
              <a:cs typeface="Courier New" panose="02070309020205020404" pitchFamily="49" charset="0"/>
            </a:endParaRPr>
          </a:p>
          <a:p>
            <a:pPr marL="0" indent="0">
              <a:buNone/>
            </a:pPr>
            <a:r>
              <a:rPr lang="en-US" sz="1800" dirty="0" err="1">
                <a:solidFill>
                  <a:schemeClr val="bg1"/>
                </a:solidFill>
                <a:latin typeface="Courier New" panose="02070309020205020404" pitchFamily="49" charset="0"/>
                <a:cs typeface="Courier New" panose="02070309020205020404" pitchFamily="49" charset="0"/>
              </a:rPr>
              <a:t>myconn</a:t>
            </a:r>
            <a:r>
              <a:rPr lang="en-US" sz="1800" dirty="0">
                <a:solidFill>
                  <a:schemeClr val="bg1"/>
                </a:solidFill>
                <a:latin typeface="Courier New" panose="02070309020205020404" pitchFamily="49" charset="0"/>
                <a:cs typeface="Courier New" panose="02070309020205020404" pitchFamily="49" charset="0"/>
              </a:rPr>
              <a:t> = </a:t>
            </a:r>
            <a:r>
              <a:rPr lang="en-US" sz="1800" dirty="0" err="1">
                <a:solidFill>
                  <a:schemeClr val="bg1"/>
                </a:solidFill>
                <a:latin typeface="Courier New" panose="02070309020205020404" pitchFamily="49" charset="0"/>
                <a:cs typeface="Courier New" panose="02070309020205020404" pitchFamily="49" charset="0"/>
              </a:rPr>
              <a:t>arcpy.CreateDatabaseConnection_management</a:t>
            </a:r>
            <a:r>
              <a:rPr lang="en-US" sz="1800" dirty="0">
                <a:solidFill>
                  <a:schemeClr val="bg1"/>
                </a:solidFill>
                <a:latin typeface="Courier New" panose="02070309020205020404" pitchFamily="49" charset="0"/>
                <a:cs typeface="Courier New" panose="02070309020205020404" pitchFamily="49" charset="0"/>
              </a:rPr>
              <a:t>("c:/temp/","tompkins","POSTGRESQL","127.0.0.1,5433","DATABASE_AUTH","postgres","postgres","SAVE_USERNAME","tompkins")</a:t>
            </a:r>
          </a:p>
          <a:p>
            <a:pPr marL="0" indent="0">
              <a:buNone/>
            </a:pPr>
            <a:r>
              <a:rPr lang="en-US" sz="1800" dirty="0" err="1">
                <a:solidFill>
                  <a:schemeClr val="bg1"/>
                </a:solidFill>
                <a:latin typeface="Courier New" panose="02070309020205020404" pitchFamily="49" charset="0"/>
                <a:cs typeface="Courier New" panose="02070309020205020404" pitchFamily="49" charset="0"/>
              </a:rPr>
              <a:t>arcpy.SelectLayerByAttribute_management</a:t>
            </a:r>
            <a:r>
              <a:rPr lang="en-US" sz="1800" dirty="0">
                <a:solidFill>
                  <a:schemeClr val="bg1"/>
                </a:solidFill>
                <a:latin typeface="Courier New" panose="02070309020205020404" pitchFamily="49" charset="0"/>
                <a:cs typeface="Courier New" panose="02070309020205020404" pitchFamily="49" charset="0"/>
              </a:rPr>
              <a:t>("tompkins.public.</a:t>
            </a:r>
            <a:r>
              <a:rPr lang="en-US" sz="1800" dirty="0" err="1">
                <a:solidFill>
                  <a:schemeClr val="bg1"/>
                </a:solidFill>
                <a:latin typeface="Courier New" panose="02070309020205020404" pitchFamily="49" charset="0"/>
                <a:cs typeface="Courier New" panose="02070309020205020404" pitchFamily="49" charset="0"/>
              </a:rPr>
              <a:t>floodzones</a:t>
            </a:r>
            <a:r>
              <a:rPr lang="en-US" sz="1800" dirty="0">
                <a:solidFill>
                  <a:schemeClr val="bg1"/>
                </a:solidFill>
                <a:latin typeface="Courier New" panose="02070309020205020404" pitchFamily="49" charset="0"/>
                <a:cs typeface="Courier New" panose="02070309020205020404" pitchFamily="49" charset="0"/>
              </a:rPr>
              <a:t>","</a:t>
            </a:r>
            <a:r>
              <a:rPr lang="en-US" sz="1800" dirty="0" err="1">
                <a:solidFill>
                  <a:schemeClr val="bg1"/>
                </a:solidFill>
                <a:latin typeface="Courier New" panose="02070309020205020404" pitchFamily="49" charset="0"/>
                <a:cs typeface="Courier New" panose="02070309020205020404" pitchFamily="49" charset="0"/>
              </a:rPr>
              <a:t>NEW_SELECTION","zone</a:t>
            </a:r>
            <a:r>
              <a:rPr lang="en-US" sz="1800" dirty="0">
                <a:solidFill>
                  <a:schemeClr val="bg1"/>
                </a:solidFill>
                <a:latin typeface="Courier New" panose="02070309020205020404" pitchFamily="49" charset="0"/>
                <a:cs typeface="Courier New" panose="02070309020205020404" pitchFamily="49" charset="0"/>
              </a:rPr>
              <a:t>='AE'")</a:t>
            </a:r>
          </a:p>
          <a:p>
            <a:pPr marL="0" indent="0">
              <a:buNone/>
            </a:pPr>
            <a:r>
              <a:rPr lang="en-US" sz="1800" dirty="0" err="1">
                <a:solidFill>
                  <a:schemeClr val="bg1"/>
                </a:solidFill>
                <a:latin typeface="Courier New" panose="02070309020205020404" pitchFamily="49" charset="0"/>
                <a:cs typeface="Courier New" panose="02070309020205020404" pitchFamily="49" charset="0"/>
              </a:rPr>
              <a:t>arcpy.SelectLayerByLocation_management</a:t>
            </a:r>
            <a:r>
              <a:rPr lang="en-US" sz="1800" dirty="0">
                <a:solidFill>
                  <a:schemeClr val="bg1"/>
                </a:solidFill>
                <a:latin typeface="Courier New" panose="02070309020205020404" pitchFamily="49" charset="0"/>
                <a:cs typeface="Courier New" panose="02070309020205020404" pitchFamily="49" charset="0"/>
              </a:rPr>
              <a:t>("tompkins.public.tcparcel","INTERSECT","tompkins.public.floodzones",0,"NEW_SELECTION")</a:t>
            </a:r>
          </a:p>
          <a:p>
            <a:pPr marL="0" indent="0">
              <a:buNone/>
            </a:pPr>
            <a:r>
              <a:rPr lang="en-US" sz="1800" dirty="0" err="1">
                <a:solidFill>
                  <a:schemeClr val="bg1"/>
                </a:solidFill>
                <a:latin typeface="Courier New" panose="02070309020205020404" pitchFamily="49" charset="0"/>
                <a:cs typeface="Courier New" panose="02070309020205020404" pitchFamily="49" charset="0"/>
              </a:rPr>
              <a:t>arcpy.Statistics_analysis</a:t>
            </a:r>
            <a:r>
              <a:rPr lang="en-US" sz="1800" dirty="0">
                <a:solidFill>
                  <a:schemeClr val="bg1"/>
                </a:solidFill>
                <a:latin typeface="Courier New" panose="02070309020205020404" pitchFamily="49" charset="0"/>
                <a:cs typeface="Courier New" panose="02070309020205020404" pitchFamily="49" charset="0"/>
              </a:rPr>
              <a:t>("tompkins.public.</a:t>
            </a:r>
            <a:r>
              <a:rPr lang="en-US" sz="1800" dirty="0" err="1">
                <a:solidFill>
                  <a:schemeClr val="bg1"/>
                </a:solidFill>
                <a:latin typeface="Courier New" panose="02070309020205020404" pitchFamily="49" charset="0"/>
                <a:cs typeface="Courier New" panose="02070309020205020404" pitchFamily="49" charset="0"/>
              </a:rPr>
              <a:t>tcparcel</a:t>
            </a:r>
            <a:r>
              <a:rPr lang="en-US" sz="1800" dirty="0">
                <a:solidFill>
                  <a:schemeClr val="bg1"/>
                </a:solidFill>
                <a:latin typeface="Courier New" panose="02070309020205020404" pitchFamily="49" charset="0"/>
                <a:cs typeface="Courier New" panose="02070309020205020404" pitchFamily="49" charset="0"/>
              </a:rPr>
              <a:t>","</a:t>
            </a:r>
            <a:r>
              <a:rPr lang="en-US" sz="1800" dirty="0" err="1">
                <a:solidFill>
                  <a:schemeClr val="bg1"/>
                </a:solidFill>
                <a:latin typeface="Courier New" panose="02070309020205020404" pitchFamily="49" charset="0"/>
                <a:cs typeface="Courier New" panose="02070309020205020404" pitchFamily="49" charset="0"/>
              </a:rPr>
              <a:t>statout</a:t>
            </a:r>
            <a:r>
              <a:rPr lang="en-US" sz="1800" dirty="0">
                <a:solidFill>
                  <a:schemeClr val="bg1"/>
                </a:solidFill>
                <a:latin typeface="Courier New" panose="02070309020205020404" pitchFamily="49" charset="0"/>
                <a:cs typeface="Courier New" panose="02070309020205020404" pitchFamily="49" charset="0"/>
              </a:rPr>
              <a:t>",[["</a:t>
            </a:r>
            <a:r>
              <a:rPr lang="en-US" sz="1800" dirty="0" err="1">
                <a:solidFill>
                  <a:schemeClr val="bg1"/>
                </a:solidFill>
                <a:latin typeface="Courier New" panose="02070309020205020404" pitchFamily="49" charset="0"/>
                <a:cs typeface="Courier New" panose="02070309020205020404" pitchFamily="49" charset="0"/>
              </a:rPr>
              <a:t>asmt</a:t>
            </a:r>
            <a:r>
              <a:rPr lang="en-US" sz="1800" dirty="0">
                <a:solidFill>
                  <a:schemeClr val="bg1"/>
                </a:solidFill>
                <a:latin typeface="Courier New" panose="02070309020205020404" pitchFamily="49" charset="0"/>
                <a:cs typeface="Courier New" panose="02070309020205020404" pitchFamily="49" charset="0"/>
              </a:rPr>
              <a:t>","SUM</a:t>
            </a:r>
            <a:r>
              <a:rPr lang="en-US" sz="1800" dirty="0" smtClean="0">
                <a:solidFill>
                  <a:schemeClr val="bg1"/>
                </a:solidFill>
                <a:latin typeface="Courier New" panose="02070309020205020404" pitchFamily="49" charset="0"/>
                <a:cs typeface="Courier New" panose="02070309020205020404" pitchFamily="49" charset="0"/>
              </a:rPr>
              <a:t>"]],"</a:t>
            </a:r>
            <a:r>
              <a:rPr lang="en-US" sz="1800" dirty="0" err="1" smtClean="0">
                <a:solidFill>
                  <a:schemeClr val="bg1"/>
                </a:solidFill>
                <a:latin typeface="Courier New" panose="02070309020205020404" pitchFamily="49" charset="0"/>
                <a:cs typeface="Courier New" panose="02070309020205020404" pitchFamily="49" charset="0"/>
              </a:rPr>
              <a:t>propclass</a:t>
            </a:r>
            <a:r>
              <a:rPr lang="en-US" sz="1800" dirty="0" smtClean="0">
                <a:solidFill>
                  <a:schemeClr val="bg1"/>
                </a:solidFill>
                <a:latin typeface="Courier New" panose="02070309020205020404" pitchFamily="49" charset="0"/>
                <a:cs typeface="Courier New" panose="02070309020205020404" pitchFamily="49" charset="0"/>
              </a:rPr>
              <a:t>") </a:t>
            </a:r>
            <a:endParaRPr lang="en-US" sz="18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5832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 separate script</a:t>
            </a:r>
            <a:endParaRPr lang="en-US" dirty="0"/>
          </a:p>
        </p:txBody>
      </p:sp>
      <p:sp>
        <p:nvSpPr>
          <p:cNvPr id="3" name="Content Placeholder 2"/>
          <p:cNvSpPr>
            <a:spLocks noGrp="1"/>
          </p:cNvSpPr>
          <p:nvPr>
            <p:ph idx="1"/>
          </p:nvPr>
        </p:nvSpPr>
        <p:spPr>
          <a:xfrm>
            <a:off x="801858" y="1152528"/>
            <a:ext cx="10677380" cy="5557761"/>
          </a:xfrm>
          <a:solidFill>
            <a:srgbClr val="FFFFCC"/>
          </a:solidFill>
        </p:spPr>
        <p:txBody>
          <a:bodyPr/>
          <a:lstStyle/>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import </a:t>
            </a:r>
            <a:r>
              <a:rPr lang="en-US" sz="1400" dirty="0" err="1">
                <a:solidFill>
                  <a:schemeClr val="bg1"/>
                </a:solidFill>
                <a:latin typeface="Courier New" panose="02070309020205020404" pitchFamily="49" charset="0"/>
                <a:cs typeface="Courier New" panose="02070309020205020404" pitchFamily="49" charset="0"/>
              </a:rPr>
              <a:t>arcpy</a:t>
            </a: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arcpy.env.overwriteOutput</a:t>
            </a:r>
            <a:r>
              <a:rPr lang="en-US" sz="1400" dirty="0">
                <a:solidFill>
                  <a:schemeClr val="bg1"/>
                </a:solidFill>
                <a:latin typeface="Courier New" panose="02070309020205020404" pitchFamily="49" charset="0"/>
                <a:cs typeface="Courier New" panose="02070309020205020404" pitchFamily="49" charset="0"/>
              </a:rPr>
              <a:t> = True</a:t>
            </a:r>
          </a:p>
          <a:p>
            <a:pPr marL="0" indent="0">
              <a:spcBef>
                <a:spcPts val="0"/>
              </a:spcBef>
              <a:buNone/>
            </a:pP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if </a:t>
            </a:r>
            <a:r>
              <a:rPr lang="en-US" sz="1400" dirty="0" err="1">
                <a:solidFill>
                  <a:schemeClr val="bg1"/>
                </a:solidFill>
                <a:latin typeface="Courier New" panose="02070309020205020404" pitchFamily="49" charset="0"/>
                <a:cs typeface="Courier New" panose="02070309020205020404" pitchFamily="49" charset="0"/>
              </a:rPr>
              <a:t>arcpy.Exists</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r'c</a:t>
            </a:r>
            <a:r>
              <a:rPr lang="en-US" sz="1400" dirty="0">
                <a:solidFill>
                  <a:schemeClr val="bg1"/>
                </a:solidFill>
                <a:latin typeface="Courier New" panose="02070309020205020404" pitchFamily="49" charset="0"/>
                <a:cs typeface="Courier New" panose="02070309020205020404" pitchFamily="49" charset="0"/>
              </a:rPr>
              <a:t>:\temp\</a:t>
            </a:r>
            <a:r>
              <a:rPr lang="en-US" sz="1400" dirty="0" err="1">
                <a:solidFill>
                  <a:schemeClr val="bg1"/>
                </a:solidFill>
                <a:latin typeface="Courier New" panose="02070309020205020404" pitchFamily="49" charset="0"/>
                <a:cs typeface="Courier New" panose="02070309020205020404" pitchFamily="49" charset="0"/>
              </a:rPr>
              <a:t>tompkins.sde</a:t>
            </a:r>
            <a:r>
              <a:rPr lang="en-US" sz="1400" dirty="0">
                <a:solidFill>
                  <a:schemeClr val="bg1"/>
                </a:solidFill>
                <a:latin typeface="Courier New" panose="02070309020205020404" pitchFamily="49" charset="0"/>
                <a:cs typeface="Courier New" panose="02070309020205020404" pitchFamily="49" charset="0"/>
              </a:rPr>
              <a:t>'):</a:t>
            </a: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arcpy.env.workspace</a:t>
            </a:r>
            <a:r>
              <a:rPr lang="en-US" sz="1400" dirty="0">
                <a:solidFill>
                  <a:schemeClr val="bg1"/>
                </a:solidFill>
                <a:latin typeface="Courier New" panose="02070309020205020404" pitchFamily="49" charset="0"/>
                <a:cs typeface="Courier New" panose="02070309020205020404" pitchFamily="49" charset="0"/>
              </a:rPr>
              <a:t> = 'c:/temp/</a:t>
            </a:r>
            <a:r>
              <a:rPr lang="en-US" sz="1400" dirty="0" err="1">
                <a:solidFill>
                  <a:schemeClr val="bg1"/>
                </a:solidFill>
                <a:latin typeface="Courier New" panose="02070309020205020404" pitchFamily="49" charset="0"/>
                <a:cs typeface="Courier New" panose="02070309020205020404" pitchFamily="49" charset="0"/>
              </a:rPr>
              <a:t>tompkins.sde</a:t>
            </a:r>
            <a:r>
              <a:rPr lang="en-US" sz="1400" dirty="0">
                <a:solidFill>
                  <a:schemeClr val="bg1"/>
                </a:solidFill>
                <a:latin typeface="Courier New" panose="02070309020205020404" pitchFamily="49" charset="0"/>
                <a:cs typeface="Courier New" panose="02070309020205020404" pitchFamily="49" charset="0"/>
              </a:rPr>
              <a:t>'</a:t>
            </a: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myconn</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arcpy.env.workspace</a:t>
            </a: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else:</a:t>
            </a: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myconn</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arcpy.CreateDatabaseConnection_management</a:t>
            </a:r>
            <a:r>
              <a:rPr lang="en-US" sz="1400" dirty="0">
                <a:solidFill>
                  <a:schemeClr val="bg1"/>
                </a:solidFill>
                <a:latin typeface="Courier New" panose="02070309020205020404" pitchFamily="49" charset="0"/>
                <a:cs typeface="Courier New" panose="02070309020205020404" pitchFamily="49" charset="0"/>
              </a:rPr>
              <a:t>("c:/temp/","tompkins","POSTGRESQL","127.0.0.1,5433","DATABASE_AUTH","postgres","postgres","SAVE_USERNAME","tompkins")</a:t>
            </a:r>
          </a:p>
          <a:p>
            <a:pPr marL="0" indent="0">
              <a:spcBef>
                <a:spcPts val="0"/>
              </a:spcBef>
              <a:buNone/>
            </a:pP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sdeconn</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str</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myconn</a:t>
            </a:r>
            <a:r>
              <a:rPr lang="en-US" sz="1400" dirty="0">
                <a:solidFill>
                  <a:schemeClr val="bg1"/>
                </a:solidFill>
                <a:latin typeface="Courier New" panose="02070309020205020404" pitchFamily="49" charset="0"/>
                <a:cs typeface="Courier New" panose="02070309020205020404" pitchFamily="49" charset="0"/>
              </a:rPr>
              <a:t>)+"\\"</a:t>
            </a: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floodfeat</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arcpy.MakeFeatureLayer_management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sdeconn</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tompkins.public.floodzones</a:t>
            </a:r>
            <a:r>
              <a:rPr lang="en-US" sz="1400" dirty="0">
                <a:solidFill>
                  <a:schemeClr val="bg1"/>
                </a:solidFill>
                <a:latin typeface="Courier New" panose="02070309020205020404" pitchFamily="49" charset="0"/>
                <a:cs typeface="Courier New" panose="02070309020205020404" pitchFamily="49" charset="0"/>
              </a:rPr>
              <a:t>")</a:t>
            </a: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parcelfeat</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arcpy.MakeFeatureLayer_management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sdeconn</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tompkins.public.tcparcel</a:t>
            </a:r>
            <a:r>
              <a:rPr lang="en-US" sz="1400" dirty="0">
                <a:solidFill>
                  <a:schemeClr val="bg1"/>
                </a:solidFill>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aeflood</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arcpy.SelectLayerByAttribute_management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floodfeat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NEW_SELECTION","zone</a:t>
            </a:r>
            <a:r>
              <a:rPr lang="en-US" sz="1400" dirty="0">
                <a:solidFill>
                  <a:schemeClr val="bg1"/>
                </a:solidFill>
                <a:latin typeface="Courier New" panose="02070309020205020404" pitchFamily="49" charset="0"/>
                <a:cs typeface="Courier New" panose="02070309020205020404" pitchFamily="49" charset="0"/>
              </a:rPr>
              <a:t>='AE'")</a:t>
            </a: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parflood</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arcpy.SelectLayerByLocation_management</a:t>
            </a:r>
            <a:r>
              <a:rPr lang="en-US" sz="1400" dirty="0">
                <a:solidFill>
                  <a:schemeClr val="bg1"/>
                </a:solidFill>
                <a:latin typeface="Courier New" panose="02070309020205020404" pitchFamily="49" charset="0"/>
                <a:cs typeface="Courier New" panose="02070309020205020404" pitchFamily="49" charset="0"/>
              </a:rPr>
              <a:t>(parcelfeat,"INTERSECT",aeflood,0,"NEW_SELECTION")</a:t>
            </a: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arcpy.Statistics_analysis</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parflood</a:t>
            </a:r>
            <a:r>
              <a:rPr lang="en-US" sz="1400" dirty="0">
                <a:solidFill>
                  <a:schemeClr val="bg1"/>
                </a:solidFill>
                <a:latin typeface="Courier New" panose="02070309020205020404" pitchFamily="49" charset="0"/>
                <a:cs typeface="Courier New" panose="02070309020205020404" pitchFamily="49" charset="0"/>
              </a:rPr>
              <a:t>,"c:/temp/statoutpf/statoutpf",[["asmt","SUM"]],"propclass")</a:t>
            </a:r>
          </a:p>
          <a:p>
            <a:pPr marL="0" indent="0">
              <a:spcBef>
                <a:spcPts val="0"/>
              </a:spcBef>
              <a:buNone/>
            </a:pP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endParaRPr lang="en-US" sz="1400" dirty="0">
              <a:solidFill>
                <a:schemeClr val="bg1"/>
              </a:solidFill>
              <a:latin typeface="Courier New" panose="02070309020205020404" pitchFamily="49" charset="0"/>
              <a:cs typeface="Courier New" panose="02070309020205020404" pitchFamily="49" charset="0"/>
            </a:endParaRPr>
          </a:p>
          <a:p>
            <a:pPr marL="0" indent="0">
              <a:spcBef>
                <a:spcPts val="0"/>
              </a:spcBef>
              <a:buNone/>
            </a:pPr>
            <a:r>
              <a:rPr lang="en-US" sz="1400" dirty="0" err="1">
                <a:solidFill>
                  <a:schemeClr val="bg1"/>
                </a:solidFill>
                <a:latin typeface="Courier New" panose="02070309020205020404" pitchFamily="49" charset="0"/>
                <a:cs typeface="Courier New" panose="02070309020205020404" pitchFamily="49" charset="0"/>
              </a:rPr>
              <a:t>stattable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arcpy.Statistics_analysis</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parflood</a:t>
            </a:r>
            <a:r>
              <a:rPr lang="en-US" sz="1400" dirty="0">
                <a:solidFill>
                  <a:schemeClr val="bg1"/>
                </a:solidFill>
                <a:latin typeface="Courier New" panose="02070309020205020404" pitchFamily="49" charset="0"/>
                <a:cs typeface="Courier New" panose="02070309020205020404" pitchFamily="49" charset="0"/>
              </a:rPr>
              <a:t>,"c:/temp/statoutpf.dbf",[["asmt","SUM"]],"propclass")</a:t>
            </a: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for row in </a:t>
            </a:r>
            <a:r>
              <a:rPr lang="en-US" sz="1400" dirty="0" err="1">
                <a:solidFill>
                  <a:schemeClr val="bg1"/>
                </a:solidFill>
                <a:latin typeface="Courier New" panose="02070309020205020404" pitchFamily="49" charset="0"/>
                <a:cs typeface="Courier New" panose="02070309020205020404" pitchFamily="49" charset="0"/>
              </a:rPr>
              <a:t>arcpy.SearchCursor</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stattable</a:t>
            </a:r>
            <a:r>
              <a:rPr lang="en-US" sz="1400" dirty="0">
                <a:solidFill>
                  <a:schemeClr val="bg1"/>
                </a:solidFill>
                <a:latin typeface="Courier New" panose="02070309020205020404" pitchFamily="49" charset="0"/>
                <a:cs typeface="Courier New" panose="02070309020205020404" pitchFamily="49" charset="0"/>
              </a:rPr>
              <a:t>):</a:t>
            </a:r>
          </a:p>
          <a:p>
            <a:pPr marL="0" indent="0">
              <a:spcBef>
                <a:spcPts val="0"/>
              </a:spcBef>
              <a:buNone/>
            </a:pPr>
            <a:r>
              <a:rPr lang="en-US" sz="1400" dirty="0">
                <a:solidFill>
                  <a:schemeClr val="bg1"/>
                </a:solidFill>
                <a:latin typeface="Courier New" panose="02070309020205020404" pitchFamily="49" charset="0"/>
                <a:cs typeface="Courier New" panose="02070309020205020404" pitchFamily="49" charset="0"/>
              </a:rPr>
              <a:t>    print </a:t>
            </a:r>
            <a:r>
              <a:rPr lang="en-US" sz="1400" dirty="0" err="1">
                <a:solidFill>
                  <a:schemeClr val="bg1"/>
                </a:solidFill>
                <a:latin typeface="Courier New" panose="02070309020205020404" pitchFamily="49" charset="0"/>
                <a:cs typeface="Courier New" panose="02070309020205020404" pitchFamily="49" charset="0"/>
              </a:rPr>
              <a:t>row.propclass</a:t>
            </a:r>
            <a:r>
              <a:rPr lang="en-US" sz="1400" dirty="0">
                <a:solidFill>
                  <a:schemeClr val="bg1"/>
                </a:solidFill>
                <a:latin typeface="Courier New" panose="02070309020205020404" pitchFamily="49" charset="0"/>
                <a:cs typeface="Courier New" panose="02070309020205020404" pitchFamily="49" charset="0"/>
              </a:rPr>
              <a:t> + "    $" + </a:t>
            </a:r>
            <a:r>
              <a:rPr lang="en-US" sz="1400" dirty="0" err="1">
                <a:solidFill>
                  <a:schemeClr val="bg1"/>
                </a:solidFill>
                <a:latin typeface="Courier New" panose="02070309020205020404" pitchFamily="49" charset="0"/>
                <a:cs typeface="Courier New" panose="02070309020205020404" pitchFamily="49" charset="0"/>
              </a:rPr>
              <a:t>str</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row.SUM_asmt</a:t>
            </a:r>
            <a:r>
              <a:rPr lang="en-US" sz="14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6173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Python for Geospatial</a:t>
            </a:r>
            <a:endParaRPr lang="en-US" dirty="0"/>
          </a:p>
        </p:txBody>
      </p:sp>
      <p:sp>
        <p:nvSpPr>
          <p:cNvPr id="3" name="Content Placeholder 2"/>
          <p:cNvSpPr>
            <a:spLocks noGrp="1"/>
          </p:cNvSpPr>
          <p:nvPr>
            <p:ph idx="1"/>
          </p:nvPr>
        </p:nvSpPr>
        <p:spPr>
          <a:xfrm>
            <a:off x="1224643" y="1447956"/>
            <a:ext cx="9301118" cy="4525963"/>
          </a:xfrm>
        </p:spPr>
        <p:txBody>
          <a:bodyPr/>
          <a:lstStyle/>
          <a:p>
            <a:r>
              <a:rPr lang="en-US" sz="3200" b="1" dirty="0" smtClean="0"/>
              <a:t>Basic Python</a:t>
            </a:r>
          </a:p>
          <a:p>
            <a:r>
              <a:rPr lang="en-US" sz="3200" b="1" dirty="0" smtClean="0"/>
              <a:t>Spatial and database tools</a:t>
            </a:r>
          </a:p>
          <a:p>
            <a:pPr lvl="1"/>
            <a:r>
              <a:rPr lang="en-US" sz="3200" b="1" dirty="0" smtClean="0"/>
              <a:t>QGIS</a:t>
            </a:r>
          </a:p>
          <a:p>
            <a:pPr lvl="1"/>
            <a:r>
              <a:rPr lang="en-US" sz="3200" b="1" dirty="0" err="1" smtClean="0"/>
              <a:t>Arcpy</a:t>
            </a:r>
            <a:endParaRPr lang="en-US" sz="3200" b="1" dirty="0" smtClean="0"/>
          </a:p>
          <a:p>
            <a:r>
              <a:rPr lang="en-US" sz="3200" b="1" dirty="0" smtClean="0"/>
              <a:t>Special Python packages for geospatial</a:t>
            </a:r>
          </a:p>
          <a:p>
            <a:pPr lvl="1"/>
            <a:r>
              <a:rPr lang="en-US" sz="3200" b="1" dirty="0" smtClean="0"/>
              <a:t>Postgres/</a:t>
            </a:r>
            <a:r>
              <a:rPr lang="en-US" sz="3200" b="1" dirty="0" err="1" smtClean="0"/>
              <a:t>PostGIS</a:t>
            </a:r>
            <a:endParaRPr lang="en-US" sz="3200" b="1" dirty="0" smtClean="0"/>
          </a:p>
          <a:p>
            <a:pPr lvl="1"/>
            <a:r>
              <a:rPr lang="en-US" sz="3200" b="1" dirty="0" smtClean="0"/>
              <a:t>Microsoft Excel</a:t>
            </a:r>
          </a:p>
          <a:p>
            <a:pPr lvl="1"/>
            <a:r>
              <a:rPr lang="en-US" sz="3200" b="1" dirty="0" smtClean="0"/>
              <a:t>Geocoding</a:t>
            </a:r>
            <a:endParaRPr lang="en-US" sz="3200" b="1" dirty="0"/>
          </a:p>
        </p:txBody>
      </p:sp>
    </p:spTree>
    <p:extLst>
      <p:ext uri="{BB962C8B-B14F-4D97-AF65-F5344CB8AC3E}">
        <p14:creationId xmlns:p14="http://schemas.microsoft.com/office/powerpoint/2010/main" val="10052285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452441"/>
            <a:ext cx="9740444" cy="1400175"/>
          </a:xfrm>
        </p:spPr>
        <p:txBody>
          <a:bodyPr/>
          <a:lstStyle/>
          <a:p>
            <a:pPr marL="457200" lvl="1" algn="just">
              <a:defRPr/>
            </a:pPr>
            <a:r>
              <a:rPr lang="en-US" altLang="en-US" dirty="0">
                <a:latin typeface="Calibri" panose="020F0502020204030204" pitchFamily="34" charset="0"/>
                <a:ea typeface="Calibri" panose="020F0502020204030204" pitchFamily="34" charset="0"/>
              </a:rPr>
              <a:t>The total value of </a:t>
            </a:r>
            <a:r>
              <a:rPr lang="en-US" altLang="en-US" dirty="0" smtClean="0">
                <a:latin typeface="Calibri" panose="020F0502020204030204" pitchFamily="34" charset="0"/>
                <a:ea typeface="Calibri" panose="020F0502020204030204" pitchFamily="34" charset="0"/>
              </a:rPr>
              <a:t>Residential properties within </a:t>
            </a:r>
            <a:r>
              <a:rPr lang="en-US" altLang="en-US" dirty="0">
                <a:latin typeface="Calibri" panose="020F0502020204030204" pitchFamily="34" charset="0"/>
                <a:ea typeface="Calibri" panose="020F0502020204030204" pitchFamily="34" charset="0"/>
              </a:rPr>
              <a:t>the ‘X’ flood zone.</a:t>
            </a:r>
          </a:p>
        </p:txBody>
      </p:sp>
      <p:sp>
        <p:nvSpPr>
          <p:cNvPr id="4" name="Rectangle 3"/>
          <p:cNvSpPr/>
          <p:nvPr/>
        </p:nvSpPr>
        <p:spPr>
          <a:xfrm>
            <a:off x="309491" y="2314290"/>
            <a:ext cx="11760590" cy="2554545"/>
          </a:xfrm>
          <a:prstGeom prst="rect">
            <a:avLst/>
          </a:prstGeom>
          <a:solidFill>
            <a:srgbClr val="FFFFCC"/>
          </a:solidFill>
          <a:ln>
            <a:solidFill>
              <a:schemeClr val="tx1"/>
            </a:solidFill>
          </a:ln>
        </p:spPr>
        <p:txBody>
          <a:bodyPr wrap="square">
            <a:spAutoFit/>
          </a:bodyPr>
          <a:lstStyle/>
          <a:p>
            <a:r>
              <a:rPr lang="en-US" sz="2000" dirty="0">
                <a:solidFill>
                  <a:schemeClr val="bg1"/>
                </a:solidFill>
                <a:latin typeface="Courier New" panose="02070309020205020404" pitchFamily="49" charset="0"/>
                <a:cs typeface="Courier New" panose="02070309020205020404" pitchFamily="49" charset="0"/>
              </a:rPr>
              <a:t>import </a:t>
            </a:r>
            <a:r>
              <a:rPr lang="en-US" sz="2000" dirty="0" err="1">
                <a:solidFill>
                  <a:schemeClr val="bg1"/>
                </a:solidFill>
                <a:latin typeface="Courier New" panose="02070309020205020404" pitchFamily="49" charset="0"/>
                <a:cs typeface="Courier New" panose="02070309020205020404" pitchFamily="49" charset="0"/>
              </a:rPr>
              <a:t>arcpy</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err="1">
                <a:solidFill>
                  <a:schemeClr val="bg1"/>
                </a:solidFill>
                <a:latin typeface="Courier New" panose="02070309020205020404" pitchFamily="49" charset="0"/>
                <a:cs typeface="Courier New" panose="02070309020205020404" pitchFamily="49" charset="0"/>
              </a:rPr>
              <a:t>arcpy.env.workspace</a:t>
            </a:r>
            <a:r>
              <a:rPr lang="en-US" sz="2000" dirty="0">
                <a:solidFill>
                  <a:schemeClr val="bg1"/>
                </a:solidFill>
                <a:latin typeface="Courier New" panose="02070309020205020404" pitchFamily="49" charset="0"/>
                <a:cs typeface="Courier New" panose="02070309020205020404" pitchFamily="49" charset="0"/>
              </a:rPr>
              <a:t> = </a:t>
            </a:r>
            <a:r>
              <a:rPr lang="en-US" sz="2000" dirty="0" err="1">
                <a:solidFill>
                  <a:schemeClr val="bg1"/>
                </a:solidFill>
                <a:latin typeface="Courier New" panose="02070309020205020404" pitchFamily="49" charset="0"/>
                <a:cs typeface="Courier New" panose="02070309020205020404" pitchFamily="49" charset="0"/>
              </a:rPr>
              <a:t>r'C</a:t>
            </a:r>
            <a:r>
              <a:rPr lang="en-US" sz="2000" dirty="0">
                <a:solidFill>
                  <a:schemeClr val="bg1"/>
                </a:solidFill>
                <a:latin typeface="Courier New" panose="02070309020205020404" pitchFamily="49" charset="0"/>
                <a:cs typeface="Courier New" panose="02070309020205020404" pitchFamily="49" charset="0"/>
              </a:rPr>
              <a:t>:\training\python\</a:t>
            </a:r>
            <a:r>
              <a:rPr lang="en-US" sz="2000" dirty="0" err="1">
                <a:solidFill>
                  <a:schemeClr val="bg1"/>
                </a:solidFill>
                <a:latin typeface="Courier New" panose="02070309020205020404" pitchFamily="49" charset="0"/>
                <a:cs typeface="Courier New" panose="02070309020205020404" pitchFamily="49" charset="0"/>
              </a:rPr>
              <a:t>tompkins.gdb</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chemeClr val="bg1"/>
                </a:solidFill>
                <a:latin typeface="Courier New" panose="02070309020205020404" pitchFamily="49" charset="0"/>
                <a:cs typeface="Courier New" panose="02070309020205020404" pitchFamily="49" charset="0"/>
              </a:rPr>
              <a:t>arcpy.MakeFeatureLayer_management</a:t>
            </a:r>
            <a:r>
              <a:rPr lang="en-US" sz="2000" dirty="0">
                <a:solidFill>
                  <a:schemeClr val="bg1"/>
                </a:solidFill>
                <a:latin typeface="Courier New" panose="02070309020205020404" pitchFamily="49" charset="0"/>
                <a:cs typeface="Courier New" panose="02070309020205020404" pitchFamily="49" charset="0"/>
              </a:rPr>
              <a:t>('parcels', '</a:t>
            </a:r>
            <a:r>
              <a:rPr lang="en-US" sz="2000" dirty="0" err="1">
                <a:solidFill>
                  <a:schemeClr val="bg1"/>
                </a:solidFill>
                <a:latin typeface="Courier New" panose="02070309020205020404" pitchFamily="49" charset="0"/>
                <a:cs typeface="Courier New" panose="02070309020205020404" pitchFamily="49" charset="0"/>
              </a:rPr>
              <a:t>parcel_layer</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chemeClr val="bg1"/>
                </a:solidFill>
                <a:latin typeface="Courier New" panose="02070309020205020404" pitchFamily="49" charset="0"/>
                <a:cs typeface="Courier New" panose="02070309020205020404" pitchFamily="49" charset="0"/>
              </a:rPr>
              <a:t>arcpy.MakeFeatureLayer_management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floodzones</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firm_layer</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chemeClr val="bg1"/>
                </a:solidFill>
                <a:latin typeface="Courier New" panose="02070309020205020404" pitchFamily="49" charset="0"/>
                <a:cs typeface="Courier New" panose="02070309020205020404" pitchFamily="49" charset="0"/>
              </a:rPr>
              <a:t>arcpy.SelectLayerByLocation_management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parcel_layer</a:t>
            </a:r>
            <a:r>
              <a:rPr lang="en-US" sz="2000" dirty="0">
                <a:solidFill>
                  <a:schemeClr val="bg1"/>
                </a:solidFill>
                <a:latin typeface="Courier New" panose="02070309020205020404" pitchFamily="49" charset="0"/>
                <a:cs typeface="Courier New" panose="02070309020205020404" pitchFamily="49" charset="0"/>
              </a:rPr>
              <a:t>', 'intersect', '</a:t>
            </a:r>
            <a:r>
              <a:rPr lang="en-US" sz="2000" dirty="0" err="1">
                <a:solidFill>
                  <a:schemeClr val="bg1"/>
                </a:solidFill>
                <a:latin typeface="Courier New" panose="02070309020205020404" pitchFamily="49" charset="0"/>
                <a:cs typeface="Courier New" panose="02070309020205020404" pitchFamily="49" charset="0"/>
              </a:rPr>
              <a:t>firm_layer</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chemeClr val="bg1"/>
                </a:solidFill>
                <a:latin typeface="Courier New" panose="02070309020205020404" pitchFamily="49" charset="0"/>
                <a:cs typeface="Courier New" panose="02070309020205020404" pitchFamily="49" charset="0"/>
              </a:rPr>
              <a:t>arcpy.SelectLayerByAttribute_management</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parcel_layer','SUBSET_SELECTION</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propclass</a:t>
            </a:r>
            <a:r>
              <a:rPr lang="en-US" sz="2000" dirty="0">
                <a:solidFill>
                  <a:schemeClr val="bg1"/>
                </a:solidFill>
                <a:latin typeface="Courier New" panose="02070309020205020404" pitchFamily="49" charset="0"/>
                <a:cs typeface="Courier New" panose="02070309020205020404" pitchFamily="49" charset="0"/>
              </a:rPr>
              <a:t> =  'Residential'")</a:t>
            </a:r>
          </a:p>
        </p:txBody>
      </p:sp>
    </p:spTree>
    <p:extLst>
      <p:ext uri="{BB962C8B-B14F-4D97-AF65-F5344CB8AC3E}">
        <p14:creationId xmlns:p14="http://schemas.microsoft.com/office/powerpoint/2010/main" val="28104549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87383" y="1630740"/>
            <a:ext cx="1159863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import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googlemaps</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gmaps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googlemaps.Client</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xxxxxxxxxxxxxxxxxxxxxxxxxxxxxxx</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startAddress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 "1440 East Sandy Acres Drive, Salisbury MD"</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endAddresses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 ["6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Briaroot</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Drive, Smithtown, NY","7 Hickory Road, Bayville NY", "16 Bush Lane, Ithaca, NY"]</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for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endAddress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in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endAddresses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directions =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gmaps.directions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startAddress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endAddress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print "time to " + </a:t>
            </a:r>
            <a:r>
              <a:rPr kumimoji="0" lang="en-US" altLang="en-US" sz="18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endAddress</a:t>
            </a:r>
            <a:r>
              <a:rPr kumimoji="0" lang="en-US" altLang="en-US" sz="18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 ": " + directions[0]['legs'][0]['duration']['text']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27621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45921" y="389437"/>
            <a:ext cx="10248318"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arcpy</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math</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fc =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arcpy.GetParameterAsText</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(0)</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fields =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arcpy.ListFields</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(fc, "bivariate")</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len</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(fields) != 1:</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arcpy.AddField_management</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(fc, "bivariate", "text", 3)</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f1 =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arcpy.GetParameterAsText</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(1)</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f2 =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arcpy.GetParameterAsText</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(2)</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fields = ['bivariate',f1,f2]</a:t>
            </a:r>
            <a:endPar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var1 = [row[0] for row in </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arcpy.da.SearchCursor</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(fc, fields[1])]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var2 = [row[0] for row in </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arcpy.da.SearchCursor</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(fc, fields[2])]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bivariate1 = max(var1)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bivariate2 = max(var2)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print </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(bivariate1)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with </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arcpy.da.UpdateCursor</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fc,fields</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 as cursor: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    for row in cursor: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        first = </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math.ceil</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((float(row[1]) / (float(bivariate1) +.001))*3)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        second = </a:t>
            </a:r>
            <a:r>
              <a:rPr kumimoji="0" lang="en-US" altLang="en-US" b="0" i="0" u="none" strike="noStrike" cap="none" normalizeH="0" baseline="0" dirty="0" err="1" smtClean="0">
                <a:ln>
                  <a:noFill/>
                </a:ln>
                <a:solidFill>
                  <a:srgbClr val="500050"/>
                </a:solidFill>
                <a:effectLst/>
                <a:latin typeface="Courier New" panose="02070309020205020404" pitchFamily="49" charset="0"/>
                <a:cs typeface="Courier New" panose="02070309020205020404" pitchFamily="49" charset="0"/>
              </a:rPr>
              <a:t>math.ceil</a:t>
            </a:r>
            <a:r>
              <a:rPr kumimoji="0" lang="en-US" altLang="en-US" b="0" i="0" u="none" strike="noStrike" cap="none" normalizeH="0" baseline="0" dirty="0" smtClean="0">
                <a:ln>
                  <a:noFill/>
                </a:ln>
                <a:solidFill>
                  <a:srgbClr val="500050"/>
                </a:solidFill>
                <a:effectLst/>
                <a:latin typeface="Courier New" panose="02070309020205020404" pitchFamily="49" charset="0"/>
                <a:cs typeface="Courier New" panose="02070309020205020404" pitchFamily="49" charset="0"/>
              </a:rPr>
              <a:t>((float(row[2]) / (float(bivariate2) +.001))*3)</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row[0] =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(first)) + '.' +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(second))</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cursor.updateRow</a:t>
            </a:r>
            <a:r>
              <a:rPr kumimoji="0" lang="en-US" altLang="en-US"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(row)</a:t>
            </a:r>
            <a:endPar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375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1283487" y="1518560"/>
            <a:ext cx="8947149" cy="4195763"/>
          </a:xfrm>
        </p:spPr>
        <p:txBody>
          <a:bodyPr/>
          <a:lstStyle/>
          <a:p>
            <a:endParaRPr lang="en-US" sz="2800" dirty="0"/>
          </a:p>
          <a:p>
            <a:endParaRPr lang="en-US" sz="2800" dirty="0"/>
          </a:p>
          <a:p>
            <a:endParaRPr lang="en-US" sz="2800" dirty="0"/>
          </a:p>
          <a:p>
            <a:endParaRPr lang="en-US" sz="2800" dirty="0"/>
          </a:p>
          <a:p>
            <a:endParaRPr lang="en-US" sz="2800" dirty="0"/>
          </a:p>
          <a:p>
            <a:r>
              <a:rPr lang="en-US" sz="2800" b="1" dirty="0">
                <a:hlinkClick r:id="rId2"/>
              </a:rPr>
              <a:t>A Tour of Python</a:t>
            </a:r>
            <a:endParaRPr lang="en-US" sz="2800" b="1" dirty="0"/>
          </a:p>
          <a:p>
            <a:r>
              <a:rPr lang="en-US" sz="2800" b="1" dirty="0"/>
              <a:t>How to find what you want</a:t>
            </a:r>
          </a:p>
          <a:p>
            <a:pPr lvl="1"/>
            <a:r>
              <a:rPr lang="en-US" sz="2400" b="1" dirty="0">
                <a:hlinkClick r:id="rId3"/>
              </a:rPr>
              <a:t>How do I run a for loop</a:t>
            </a:r>
            <a:r>
              <a:rPr lang="en-US" sz="2400" b="1" dirty="0"/>
              <a:t>?</a:t>
            </a:r>
          </a:p>
          <a:p>
            <a:pPr lvl="1"/>
            <a:r>
              <a:rPr lang="en-US" sz="2400" b="1" dirty="0"/>
              <a:t>How do I read from a file?</a:t>
            </a:r>
          </a:p>
        </p:txBody>
      </p:sp>
      <p:sp>
        <p:nvSpPr>
          <p:cNvPr id="4" name="TextBox 3"/>
          <p:cNvSpPr txBox="1"/>
          <p:nvPr/>
        </p:nvSpPr>
        <p:spPr>
          <a:xfrm>
            <a:off x="1681649" y="1417638"/>
            <a:ext cx="7077205" cy="2585323"/>
          </a:xfrm>
          <a:prstGeom prst="rect">
            <a:avLst/>
          </a:prstGeom>
          <a:solidFill>
            <a:srgbClr val="FFFFCC"/>
          </a:solidFill>
          <a:effectLst>
            <a:outerShdw blurRad="50800" dist="38100" algn="l" rotWithShape="0">
              <a:prstClr val="black">
                <a:alpha val="40000"/>
              </a:prstClr>
            </a:outerShdw>
          </a:effectLst>
        </p:spPr>
        <p:txBody>
          <a:bodyPr wrap="square" rtlCol="0">
            <a:spAutoFit/>
          </a:bodyPr>
          <a:lstStyle/>
          <a:p>
            <a:pPr algn="just"/>
            <a:r>
              <a:rPr lang="en-US" dirty="0">
                <a:solidFill>
                  <a:schemeClr val="bg1"/>
                </a:solidFill>
              </a:rPr>
              <a:t>Python is an interpreted, interactive, object-oriented programming language. It incorporates modules, exceptions, dynamic typing, very high level dynamic data types, and classes. Python combines remarkable power with very clear syntax. It has interfaces to many system calls and libraries, as well as to various window systems, and is extensible in C or C++. It is also usable as an extension language for applications that need a programmable interface. Finally, Python is portable: it runs on many Unix variants, on the Mac, and on Windows 2000 and later</a:t>
            </a:r>
            <a:r>
              <a:rPr lang="en-US" dirty="0" smtClean="0">
                <a:solidFill>
                  <a:schemeClr val="bg1"/>
                </a:solidFill>
              </a:rPr>
              <a:t>. – </a:t>
            </a:r>
            <a:r>
              <a:rPr lang="en-US" i="1" dirty="0" smtClean="0">
                <a:solidFill>
                  <a:schemeClr val="bg1"/>
                </a:solidFill>
              </a:rPr>
              <a:t>www.python.org</a:t>
            </a:r>
            <a:endParaRPr lang="en-US" i="1" dirty="0">
              <a:solidFill>
                <a:schemeClr val="bg1"/>
              </a:solidFill>
            </a:endParaRPr>
          </a:p>
        </p:txBody>
      </p:sp>
    </p:spTree>
    <p:extLst>
      <p:ext uri="{BB962C8B-B14F-4D97-AF65-F5344CB8AC3E}">
        <p14:creationId xmlns:p14="http://schemas.microsoft.com/office/powerpoint/2010/main" val="229853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many flavors of Python</a:t>
            </a:r>
            <a:endParaRPr lang="en-US" dirty="0"/>
          </a:p>
        </p:txBody>
      </p:sp>
      <p:sp>
        <p:nvSpPr>
          <p:cNvPr id="3" name="Content Placeholder 2"/>
          <p:cNvSpPr>
            <a:spLocks noGrp="1"/>
          </p:cNvSpPr>
          <p:nvPr>
            <p:ph idx="1"/>
          </p:nvPr>
        </p:nvSpPr>
        <p:spPr>
          <a:xfrm>
            <a:off x="1335738" y="1374869"/>
            <a:ext cx="8947149" cy="4195763"/>
          </a:xfrm>
        </p:spPr>
        <p:txBody>
          <a:bodyPr/>
          <a:lstStyle/>
          <a:p>
            <a:r>
              <a:rPr lang="en-US" sz="2800" b="1" dirty="0"/>
              <a:t>Versions</a:t>
            </a:r>
          </a:p>
          <a:p>
            <a:pPr lvl="1"/>
            <a:r>
              <a:rPr lang="en-US" sz="2400" b="1" dirty="0"/>
              <a:t>2.6, 2.7, 2.8</a:t>
            </a:r>
          </a:p>
          <a:p>
            <a:pPr lvl="1"/>
            <a:r>
              <a:rPr lang="en-US" sz="2400" b="1" dirty="0"/>
              <a:t>3.0, 3.3, 3.6</a:t>
            </a:r>
          </a:p>
          <a:p>
            <a:r>
              <a:rPr lang="en-US" sz="2800" b="1" dirty="0"/>
              <a:t>Interpreters</a:t>
            </a:r>
          </a:p>
          <a:p>
            <a:pPr lvl="1"/>
            <a:r>
              <a:rPr lang="en-US" sz="2400" b="1" dirty="0"/>
              <a:t>IDLE</a:t>
            </a:r>
          </a:p>
          <a:p>
            <a:pPr lvl="1"/>
            <a:r>
              <a:rPr lang="en-US" sz="2400" b="1" dirty="0" err="1"/>
              <a:t>WinPy</a:t>
            </a:r>
            <a:endParaRPr lang="en-US" sz="2400" b="1" dirty="0"/>
          </a:p>
          <a:p>
            <a:pPr lvl="1"/>
            <a:r>
              <a:rPr lang="en-US" sz="2400" b="1" dirty="0" err="1"/>
              <a:t>Geany</a:t>
            </a:r>
            <a:endParaRPr lang="en-US" sz="2400" b="1" dirty="0"/>
          </a:p>
          <a:p>
            <a:r>
              <a:rPr lang="en-US" sz="2800" b="1" dirty="0"/>
              <a:t>The Locations – and why it is important!</a:t>
            </a:r>
          </a:p>
          <a:p>
            <a:pPr lvl="1"/>
            <a:r>
              <a:rPr lang="en-US" sz="2400" b="1" dirty="0"/>
              <a:t>Python directories</a:t>
            </a:r>
          </a:p>
          <a:p>
            <a:pPr lvl="1"/>
            <a:r>
              <a:rPr lang="en-US" sz="2400" b="1" dirty="0" err="1"/>
              <a:t>Arcpy</a:t>
            </a:r>
            <a:r>
              <a:rPr lang="en-US" sz="2400" b="1" dirty="0"/>
              <a:t> directory</a:t>
            </a:r>
          </a:p>
        </p:txBody>
      </p:sp>
    </p:spTree>
    <p:extLst>
      <p:ext uri="{BB962C8B-B14F-4D97-AF65-F5344CB8AC3E}">
        <p14:creationId xmlns:p14="http://schemas.microsoft.com/office/powerpoint/2010/main" val="316288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076" y="953589"/>
            <a:ext cx="8825659" cy="1080596"/>
          </a:xfrm>
        </p:spPr>
        <p:txBody>
          <a:bodyPr/>
          <a:lstStyle/>
          <a:p>
            <a:r>
              <a:rPr lang="en-US" dirty="0" smtClean="0"/>
              <a:t>The Python Language</a:t>
            </a:r>
            <a:endParaRPr lang="en-US" dirty="0"/>
          </a:p>
        </p:txBody>
      </p:sp>
    </p:spTree>
    <p:extLst>
      <p:ext uri="{BB962C8B-B14F-4D97-AF65-F5344CB8AC3E}">
        <p14:creationId xmlns:p14="http://schemas.microsoft.com/office/powerpoint/2010/main" val="21976640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15287</TotalTime>
  <Words>3718</Words>
  <Application>Microsoft Office PowerPoint</Application>
  <PresentationFormat>Widescreen</PresentationFormat>
  <Paragraphs>764</Paragraphs>
  <Slides>62</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Arial</vt:lpstr>
      <vt:lpstr>Calibri</vt:lpstr>
      <vt:lpstr>Century Gothic</vt:lpstr>
      <vt:lpstr>Comic Sans MS</vt:lpstr>
      <vt:lpstr>Courier New</vt:lpstr>
      <vt:lpstr>Franklin Gothic Demi</vt:lpstr>
      <vt:lpstr>Tahoma</vt:lpstr>
      <vt:lpstr>Wingdings</vt:lpstr>
      <vt:lpstr>Wingdings 3</vt:lpstr>
      <vt:lpstr>Ion</vt:lpstr>
      <vt:lpstr>Learning the FOSS4g Stack: Python for Geospatial </vt:lpstr>
      <vt:lpstr>What we’ll cover</vt:lpstr>
      <vt:lpstr>Course Goals</vt:lpstr>
      <vt:lpstr>Part I: Loading our software and data</vt:lpstr>
      <vt:lpstr>Part II: An overview of Python</vt:lpstr>
      <vt:lpstr>Using Python for Geospatial</vt:lpstr>
      <vt:lpstr>What is Python</vt:lpstr>
      <vt:lpstr>The many flavors of Python</vt:lpstr>
      <vt:lpstr>The Python Language</vt:lpstr>
      <vt:lpstr>The Python Language</vt:lpstr>
      <vt:lpstr>Starting with IDLE</vt:lpstr>
      <vt:lpstr>Python as a calculator</vt:lpstr>
      <vt:lpstr>Variables and Data Types</vt:lpstr>
      <vt:lpstr>Variables and methods</vt:lpstr>
      <vt:lpstr>Lists</vt:lpstr>
      <vt:lpstr>List</vt:lpstr>
      <vt:lpstr>Dictionaries</vt:lpstr>
      <vt:lpstr>PowerPoint Presentation</vt:lpstr>
      <vt:lpstr>Methods and Functions</vt:lpstr>
      <vt:lpstr>Quiz</vt:lpstr>
      <vt:lpstr>Quiz</vt:lpstr>
      <vt:lpstr>Python as a module</vt:lpstr>
      <vt:lpstr>PowerPoint Presentation</vt:lpstr>
      <vt:lpstr>Algorithm - a finite list of well-defined instructions for accomplishing some task </vt:lpstr>
      <vt:lpstr>Statements and Control</vt:lpstr>
      <vt:lpstr>Quiz - Temperature program</vt:lpstr>
      <vt:lpstr>Python modules (packages)</vt:lpstr>
      <vt:lpstr>Default modules</vt:lpstr>
      <vt:lpstr>SQLite Example (not spatial, yet)</vt:lpstr>
      <vt:lpstr>PowerPoint Presentation</vt:lpstr>
      <vt:lpstr>PowerPoint Presentation</vt:lpstr>
      <vt:lpstr>pip – the magic of Python</vt:lpstr>
      <vt:lpstr>Creating an external function for linear algebra</vt:lpstr>
      <vt:lpstr>PostGIS</vt:lpstr>
      <vt:lpstr>Microsoft Excel</vt:lpstr>
      <vt:lpstr>Quick and dirty Excel</vt:lpstr>
      <vt:lpstr>Advanced Excel</vt:lpstr>
      <vt:lpstr>Now for the spatial stuff</vt:lpstr>
      <vt:lpstr>PowerPoint Presentation</vt:lpstr>
      <vt:lpstr>Geocoding</vt:lpstr>
      <vt:lpstr>Geocoding</vt:lpstr>
      <vt:lpstr>PowerPoint Presentation</vt:lpstr>
      <vt:lpstr>Excel quiz</vt:lpstr>
      <vt:lpstr>Arcpy Examples</vt:lpstr>
      <vt:lpstr>Working with Arcpy in ArcGIS</vt:lpstr>
      <vt:lpstr>Things you do most of the time…</vt:lpstr>
      <vt:lpstr>Buffer watershed and clip parcels </vt:lpstr>
      <vt:lpstr>Total value of land in the AE floodzone by land use</vt:lpstr>
      <vt:lpstr>QGIS Examples</vt:lpstr>
      <vt:lpstr>Working with Qpy in QGIS</vt:lpstr>
      <vt:lpstr>Some QGIS documentation</vt:lpstr>
      <vt:lpstr>Buffer watershed and clip parcels </vt:lpstr>
      <vt:lpstr>Buffer watershed and clip parcels </vt:lpstr>
      <vt:lpstr>Total value of land in the AE floodzone by land use</vt:lpstr>
      <vt:lpstr>Total value of land in the AE floodzone by land use</vt:lpstr>
      <vt:lpstr>PowerPoint Presentation</vt:lpstr>
      <vt:lpstr>Municipal Risk</vt:lpstr>
      <vt:lpstr>Steps – in ArcGIS</vt:lpstr>
      <vt:lpstr>Steps – separate script</vt:lpstr>
      <vt:lpstr>The total value of Residential properties within the ‘X’ flood zone.</vt:lpstr>
      <vt:lpstr>PowerPoint Presentation</vt:lpstr>
      <vt:lpstr>PowerPoint Presentation</vt:lpstr>
    </vt:vector>
  </TitlesOfParts>
  <Company>Salisbury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Gaming to GIS:  Evaluating Parallel Processing Using NVIDIA CUDA Technology</dc:title>
  <dc:creator>Benjamin Sigrist</dc:creator>
  <cp:lastModifiedBy>Arthur Lembo</cp:lastModifiedBy>
  <cp:revision>458</cp:revision>
  <dcterms:created xsi:type="dcterms:W3CDTF">2008-04-07T18:09:48Z</dcterms:created>
  <dcterms:modified xsi:type="dcterms:W3CDTF">2019-10-27T23:37:16Z</dcterms:modified>
</cp:coreProperties>
</file>