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Roboto-regular.fntdata"/><Relationship Id="rId8" Type="http://schemas.openxmlformats.org/officeDocument/2006/relationships/slide" Target="slides/slide3.xml"/><Relationship Id="rId21" Type="http://schemas.openxmlformats.org/officeDocument/2006/relationships/font" Target="fonts/Roboto-boldItalic.fntdata"/><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0" Type="http://schemas.openxmlformats.org/officeDocument/2006/relationships/font" Target="fonts/Roboto-italic.fntdata"/><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24" Type="http://schemas.openxmlformats.org/officeDocument/2006/relationships/customXml" Target="../customXml/item3.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font" Target="fonts/Roboto-bold.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aconda.com/anaconda/navigator/index.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ad6661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ad6661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31f9f440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31f9f44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8c331b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8c331b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8c331be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8c331be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9dd04a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49dd04a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b2cd7a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b2cd7a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Anaconda navigator: </a:t>
            </a:r>
            <a:r>
              <a:rPr lang="en" u="sng">
                <a:solidFill>
                  <a:schemeClr val="hlink"/>
                </a:solidFill>
                <a:hlinkClick r:id="rId2"/>
              </a:rPr>
              <a:t>Anaconda Navigator — Anaconda documentation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6c248e0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6c248e0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6c248e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6c248e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6c248e0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6c248e0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31f9f4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31f9f44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b566d9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b566d9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b566d9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b566d9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anaconda.com/anaconda/navigator/index.html" TargetMode="External"/><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 to </a:t>
            </a:r>
            <a:r>
              <a:rPr lang="en" sz="4900"/>
              <a:t>Python</a:t>
            </a:r>
            <a:r>
              <a:rPr lang="en"/>
              <a:t>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By 1stmentor.com</a:t>
            </a:r>
            <a:endParaRPr/>
          </a:p>
        </p:txBody>
      </p:sp>
      <p:pic>
        <p:nvPicPr>
          <p:cNvPr id="87" name="Google Shape;87;p13"/>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Homework</a:t>
            </a:r>
            <a:endParaRPr/>
          </a:p>
        </p:txBody>
      </p:sp>
      <p:sp>
        <p:nvSpPr>
          <p:cNvPr id="161" name="Google Shape;161;p22"/>
          <p:cNvSpPr txBox="1"/>
          <p:nvPr>
            <p:ph idx="1" type="body"/>
          </p:nvPr>
        </p:nvSpPr>
        <p:spPr>
          <a:xfrm>
            <a:off x="311700" y="1157400"/>
            <a:ext cx="3910200" cy="3188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Q print the 0th row.</a:t>
            </a:r>
            <a:endParaRPr/>
          </a:p>
          <a:p>
            <a:pPr indent="0" lvl="0" marL="0" rtl="0" algn="l">
              <a:spcBef>
                <a:spcPts val="1200"/>
              </a:spcBef>
              <a:spcAft>
                <a:spcPts val="0"/>
              </a:spcAft>
              <a:buNone/>
            </a:pPr>
            <a:r>
              <a:rPr lang="en"/>
              <a:t>  print the 0th value of the 0th row</a:t>
            </a:r>
            <a:endParaRPr/>
          </a:p>
          <a:p>
            <a:pPr indent="0" lvl="0" marL="0" rtl="0" algn="l">
              <a:spcBef>
                <a:spcPts val="1200"/>
              </a:spcBef>
              <a:spcAft>
                <a:spcPts val="0"/>
              </a:spcAft>
              <a:buNone/>
            </a:pPr>
            <a:r>
              <a:rPr lang="en"/>
              <a:t>  print the last 2 values of the 0th row</a:t>
            </a:r>
            <a:endParaRPr/>
          </a:p>
          <a:p>
            <a:pPr indent="0" lvl="0" marL="0" rtl="0" algn="l">
              <a:spcBef>
                <a:spcPts val="1200"/>
              </a:spcBef>
              <a:spcAft>
                <a:spcPts val="0"/>
              </a:spcAft>
              <a:buNone/>
            </a:pPr>
            <a:r>
              <a:rPr lang="en"/>
              <a:t>  print the reverse of the last row.</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[[1 2 3</a:t>
            </a:r>
            <a:endParaRPr/>
          </a:p>
          <a:p>
            <a:pPr indent="0" lvl="0" marL="0" rtl="0" algn="l">
              <a:spcBef>
                <a:spcPts val="1200"/>
              </a:spcBef>
              <a:spcAft>
                <a:spcPts val="0"/>
              </a:spcAft>
              <a:buNone/>
            </a:pPr>
            <a:r>
              <a:rPr lang="en"/>
              <a:t>  1 2 3     </a:t>
            </a:r>
            <a:endParaRPr/>
          </a:p>
          <a:p>
            <a:pPr indent="0" lvl="0" marL="0" rtl="0" algn="l">
              <a:spcBef>
                <a:spcPts val="1200"/>
              </a:spcBef>
              <a:spcAft>
                <a:spcPts val="1200"/>
              </a:spcAft>
              <a:buNone/>
            </a:pPr>
            <a:r>
              <a:rPr lang="en"/>
              <a:t>  1 2 3]]</a:t>
            </a:r>
            <a:endParaRPr/>
          </a:p>
        </p:txBody>
      </p:sp>
      <p:sp>
        <p:nvSpPr>
          <p:cNvPr id="162" name="Google Shape;162;p22"/>
          <p:cNvSpPr txBox="1"/>
          <p:nvPr>
            <p:ph idx="1" type="body"/>
          </p:nvPr>
        </p:nvSpPr>
        <p:spPr>
          <a:xfrm>
            <a:off x="4866300" y="1157400"/>
            <a:ext cx="4277700" cy="2828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u="sng"/>
              <a:t>Solution:</a:t>
            </a:r>
            <a:endParaRPr u="sng"/>
          </a:p>
          <a:p>
            <a:pPr indent="0" lvl="0" marL="0" rtl="0" algn="l">
              <a:spcBef>
                <a:spcPts val="1200"/>
              </a:spcBef>
              <a:spcAft>
                <a:spcPts val="0"/>
              </a:spcAft>
              <a:buNone/>
            </a:pPr>
            <a:r>
              <a:rPr lang="en"/>
              <a:t>array = np.tile([1,2,3],(3,1))</a:t>
            </a:r>
            <a:endParaRPr/>
          </a:p>
          <a:p>
            <a:pPr indent="0" lvl="0" marL="0" rtl="0" algn="l">
              <a:spcBef>
                <a:spcPts val="1200"/>
              </a:spcBef>
              <a:spcAft>
                <a:spcPts val="0"/>
              </a:spcAft>
              <a:buNone/>
            </a:pPr>
            <a:r>
              <a:rPr lang="en"/>
              <a:t>print ('the 0th row :',array[0])</a:t>
            </a:r>
            <a:endParaRPr/>
          </a:p>
          <a:p>
            <a:pPr indent="0" lvl="0" marL="0" rtl="0" algn="l">
              <a:spcBef>
                <a:spcPts val="1200"/>
              </a:spcBef>
              <a:spcAft>
                <a:spcPts val="0"/>
              </a:spcAft>
              <a:buNone/>
            </a:pPr>
            <a:r>
              <a:rPr lang="en"/>
              <a:t>print ('the 0th value of the 0th row :',array[0,0])</a:t>
            </a:r>
            <a:endParaRPr/>
          </a:p>
          <a:p>
            <a:pPr indent="0" lvl="0" marL="0" rtl="0" algn="l">
              <a:spcBef>
                <a:spcPts val="1200"/>
              </a:spcBef>
              <a:spcAft>
                <a:spcPts val="0"/>
              </a:spcAft>
              <a:buNone/>
            </a:pPr>
            <a:r>
              <a:rPr lang="en"/>
              <a:t>print ('the last 2 values of the 0th row :',array[0,1:])</a:t>
            </a:r>
            <a:endParaRPr/>
          </a:p>
          <a:p>
            <a:pPr indent="0" lvl="0" marL="0" rtl="0" algn="l">
              <a:spcBef>
                <a:spcPts val="1200"/>
              </a:spcBef>
              <a:spcAft>
                <a:spcPts val="1200"/>
              </a:spcAft>
              <a:buNone/>
            </a:pPr>
            <a:r>
              <a:rPr lang="en"/>
              <a:t>print ('the reverse of the last row :',array[2,::-1])</a:t>
            </a:r>
            <a:endParaRPr/>
          </a:p>
        </p:txBody>
      </p:sp>
      <p:pic>
        <p:nvPicPr>
          <p:cNvPr id="163" name="Google Shape;163;p22"/>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Pandas</a:t>
            </a:r>
            <a:r>
              <a:rPr lang="en"/>
              <a:t> Homework</a:t>
            </a:r>
            <a:endParaRPr/>
          </a:p>
        </p:txBody>
      </p:sp>
      <p:sp>
        <p:nvSpPr>
          <p:cNvPr id="169" name="Google Shape;169;p23"/>
          <p:cNvSpPr txBox="1"/>
          <p:nvPr>
            <p:ph idx="1" type="body"/>
          </p:nvPr>
        </p:nvSpPr>
        <p:spPr>
          <a:xfrm>
            <a:off x="311700" y="1157400"/>
            <a:ext cx="6218100" cy="94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 Extract the rows where the index is divisible by 5.</a:t>
            </a:r>
            <a:endParaRPr/>
          </a:p>
        </p:txBody>
      </p:sp>
      <p:sp>
        <p:nvSpPr>
          <p:cNvPr id="170" name="Google Shape;170;p23"/>
          <p:cNvSpPr txBox="1"/>
          <p:nvPr>
            <p:ph idx="1" type="body"/>
          </p:nvPr>
        </p:nvSpPr>
        <p:spPr>
          <a:xfrm>
            <a:off x="311700" y="1732350"/>
            <a:ext cx="4277700" cy="11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Solution:</a:t>
            </a:r>
            <a:endParaRPr u="sng"/>
          </a:p>
          <a:p>
            <a:pPr indent="0" lvl="0" marL="0" rtl="0" algn="l">
              <a:spcBef>
                <a:spcPts val="1200"/>
              </a:spcBef>
              <a:spcAft>
                <a:spcPts val="1200"/>
              </a:spcAft>
              <a:buNone/>
            </a:pPr>
            <a:r>
              <a:rPr lang="en"/>
              <a:t>dummy_df[dummy_df.index % 5==0]</a:t>
            </a:r>
            <a:endParaRPr/>
          </a:p>
        </p:txBody>
      </p:sp>
      <p:pic>
        <p:nvPicPr>
          <p:cNvPr id="171" name="Google Shape;171;p23"/>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Pandas Homework</a:t>
            </a:r>
            <a:endParaRPr/>
          </a:p>
        </p:txBody>
      </p:sp>
      <p:sp>
        <p:nvSpPr>
          <p:cNvPr id="177" name="Google Shape;177;p24"/>
          <p:cNvSpPr txBox="1"/>
          <p:nvPr>
            <p:ph idx="1" type="body"/>
          </p:nvPr>
        </p:nvSpPr>
        <p:spPr>
          <a:xfrm>
            <a:off x="311700" y="1157400"/>
            <a:ext cx="8438400" cy="94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 find the count of all the unique values present in the first_name column.</a:t>
            </a:r>
            <a:endParaRPr/>
          </a:p>
        </p:txBody>
      </p:sp>
      <p:sp>
        <p:nvSpPr>
          <p:cNvPr id="178" name="Google Shape;178;p24"/>
          <p:cNvSpPr txBox="1"/>
          <p:nvPr>
            <p:ph idx="1" type="body"/>
          </p:nvPr>
        </p:nvSpPr>
        <p:spPr>
          <a:xfrm>
            <a:off x="311700" y="1732350"/>
            <a:ext cx="4277700" cy="11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Solution:</a:t>
            </a:r>
            <a:endParaRPr u="sng"/>
          </a:p>
          <a:p>
            <a:pPr indent="0" lvl="0" marL="0" rtl="0" algn="l">
              <a:spcBef>
                <a:spcPts val="1200"/>
              </a:spcBef>
              <a:spcAft>
                <a:spcPts val="1200"/>
              </a:spcAft>
              <a:buNone/>
            </a:pPr>
            <a:r>
              <a:rPr lang="en"/>
              <a:t>dummy_df['first_name'].value_counts()</a:t>
            </a:r>
            <a:endParaRPr/>
          </a:p>
        </p:txBody>
      </p:sp>
      <p:pic>
        <p:nvPicPr>
          <p:cNvPr id="179" name="Google Shape;179;p24"/>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get started.</a:t>
            </a:r>
            <a:endParaRPr/>
          </a:p>
        </p:txBody>
      </p:sp>
      <p:sp>
        <p:nvSpPr>
          <p:cNvPr id="93" name="Google Shape;93;p14"/>
          <p:cNvSpPr txBox="1"/>
          <p:nvPr>
            <p:ph idx="1" type="body"/>
          </p:nvPr>
        </p:nvSpPr>
        <p:spPr>
          <a:xfrm>
            <a:off x="311700" y="1229875"/>
            <a:ext cx="8520600" cy="16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many platforms / Integrated Development Environment (IDE) that you can use to code in python. Some of them are </a:t>
            </a:r>
            <a:r>
              <a:rPr lang="en"/>
              <a:t>online, best for people with a laptop with low specifications. </a:t>
            </a:r>
            <a:endParaRPr/>
          </a:p>
        </p:txBody>
      </p:sp>
      <p:pic>
        <p:nvPicPr>
          <p:cNvPr id="94" name="Google Shape;94;p14"/>
          <p:cNvPicPr preferRelativeResize="0"/>
          <p:nvPr/>
        </p:nvPicPr>
        <p:blipFill>
          <a:blip r:embed="rId3">
            <a:alphaModFix/>
          </a:blip>
          <a:stretch>
            <a:fillRect/>
          </a:stretch>
        </p:blipFill>
        <p:spPr>
          <a:xfrm>
            <a:off x="8377874" y="70125"/>
            <a:ext cx="545426" cy="947674"/>
          </a:xfrm>
          <a:prstGeom prst="rect">
            <a:avLst/>
          </a:prstGeom>
          <a:noFill/>
          <a:ln>
            <a:noFill/>
          </a:ln>
        </p:spPr>
      </p:pic>
      <p:pic>
        <p:nvPicPr>
          <p:cNvPr id="95" name="Google Shape;95;p14"/>
          <p:cNvPicPr preferRelativeResize="0"/>
          <p:nvPr/>
        </p:nvPicPr>
        <p:blipFill>
          <a:blip r:embed="rId4">
            <a:alphaModFix/>
          </a:blip>
          <a:stretch>
            <a:fillRect/>
          </a:stretch>
        </p:blipFill>
        <p:spPr>
          <a:xfrm>
            <a:off x="678649" y="3230925"/>
            <a:ext cx="1873594" cy="947675"/>
          </a:xfrm>
          <a:prstGeom prst="rect">
            <a:avLst/>
          </a:prstGeom>
          <a:noFill/>
          <a:ln>
            <a:noFill/>
          </a:ln>
        </p:spPr>
      </p:pic>
      <p:pic>
        <p:nvPicPr>
          <p:cNvPr id="96" name="Google Shape;96;p14"/>
          <p:cNvPicPr preferRelativeResize="0"/>
          <p:nvPr/>
        </p:nvPicPr>
        <p:blipFill>
          <a:blip r:embed="rId5">
            <a:alphaModFix/>
          </a:blip>
          <a:stretch>
            <a:fillRect/>
          </a:stretch>
        </p:blipFill>
        <p:spPr>
          <a:xfrm>
            <a:off x="4988868" y="3249025"/>
            <a:ext cx="1873600" cy="911481"/>
          </a:xfrm>
          <a:prstGeom prst="rect">
            <a:avLst/>
          </a:prstGeom>
          <a:noFill/>
          <a:ln>
            <a:noFill/>
          </a:ln>
        </p:spPr>
      </p:pic>
      <p:pic>
        <p:nvPicPr>
          <p:cNvPr id="97" name="Google Shape;97;p14"/>
          <p:cNvPicPr preferRelativeResize="0"/>
          <p:nvPr/>
        </p:nvPicPr>
        <p:blipFill rotWithShape="1">
          <a:blip r:embed="rId6">
            <a:alphaModFix/>
          </a:blip>
          <a:srcRect b="5032" l="0" r="0" t="6063"/>
          <a:stretch/>
        </p:blipFill>
        <p:spPr>
          <a:xfrm>
            <a:off x="2969125" y="3154425"/>
            <a:ext cx="1602875" cy="1603200"/>
          </a:xfrm>
          <a:prstGeom prst="rect">
            <a:avLst/>
          </a:prstGeom>
          <a:noFill/>
          <a:ln>
            <a:noFill/>
          </a:ln>
        </p:spPr>
      </p:pic>
      <p:pic>
        <p:nvPicPr>
          <p:cNvPr id="98" name="Google Shape;98;p14"/>
          <p:cNvPicPr preferRelativeResize="0"/>
          <p:nvPr/>
        </p:nvPicPr>
        <p:blipFill rotWithShape="1">
          <a:blip r:embed="rId7">
            <a:alphaModFix/>
          </a:blip>
          <a:srcRect b="18317" l="0" r="0" t="7493"/>
          <a:stretch/>
        </p:blipFill>
        <p:spPr>
          <a:xfrm>
            <a:off x="2253975" y="2029275"/>
            <a:ext cx="3033174" cy="99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Install Anaconda</a:t>
            </a:r>
            <a:endParaRPr/>
          </a:p>
        </p:txBody>
      </p:sp>
      <p:sp>
        <p:nvSpPr>
          <p:cNvPr id="104" name="Google Shape;104;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basically what you type on google,</a:t>
            </a:r>
            <a:br>
              <a:rPr lang="en"/>
            </a:br>
            <a:r>
              <a:rPr lang="en" u="sng">
                <a:solidFill>
                  <a:schemeClr val="hlink"/>
                </a:solidFill>
                <a:hlinkClick r:id="rId3"/>
              </a:rPr>
              <a:t>Anaconda navigator.</a:t>
            </a:r>
            <a:br>
              <a:rPr lang="en"/>
            </a:br>
            <a:br>
              <a:rPr lang="en"/>
            </a:br>
            <a:r>
              <a:rPr lang="en"/>
              <a:t>And go to the first link that is provided</a:t>
            </a:r>
            <a:br>
              <a:rPr lang="en"/>
            </a:br>
            <a:r>
              <a:rPr lang="en"/>
              <a:t>To you as highlighted on the side here.</a:t>
            </a:r>
            <a:endParaRPr/>
          </a:p>
        </p:txBody>
      </p:sp>
      <p:pic>
        <p:nvPicPr>
          <p:cNvPr id="105" name="Google Shape;105;p15"/>
          <p:cNvPicPr preferRelativeResize="0"/>
          <p:nvPr/>
        </p:nvPicPr>
        <p:blipFill>
          <a:blip r:embed="rId4">
            <a:alphaModFix/>
          </a:blip>
          <a:stretch>
            <a:fillRect/>
          </a:stretch>
        </p:blipFill>
        <p:spPr>
          <a:xfrm>
            <a:off x="4339367" y="1229875"/>
            <a:ext cx="4492929" cy="3339001"/>
          </a:xfrm>
          <a:prstGeom prst="rect">
            <a:avLst/>
          </a:prstGeom>
          <a:noFill/>
          <a:ln>
            <a:noFill/>
          </a:ln>
        </p:spPr>
      </p:pic>
      <p:sp>
        <p:nvSpPr>
          <p:cNvPr id="106" name="Google Shape;106;p15"/>
          <p:cNvSpPr/>
          <p:nvPr/>
        </p:nvSpPr>
        <p:spPr>
          <a:xfrm>
            <a:off x="4490525" y="1316025"/>
            <a:ext cx="984600" cy="22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4490525" y="4271225"/>
            <a:ext cx="1285800" cy="297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5"/>
          <p:cNvPicPr preferRelativeResize="0"/>
          <p:nvPr/>
        </p:nvPicPr>
        <p:blipFill>
          <a:blip r:embed="rId5">
            <a:alphaModFix/>
          </a:blip>
          <a:stretch>
            <a:fillRect/>
          </a:stretch>
        </p:blipFill>
        <p:spPr>
          <a:xfrm>
            <a:off x="8377874" y="70125"/>
            <a:ext cx="545426" cy="947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Name Constraints</a:t>
            </a:r>
            <a:endParaRPr/>
          </a:p>
        </p:txBody>
      </p:sp>
      <p:sp>
        <p:nvSpPr>
          <p:cNvPr id="114" name="Google Shape;114;p16"/>
          <p:cNvSpPr txBox="1"/>
          <p:nvPr>
            <p:ph idx="1" type="body"/>
          </p:nvPr>
        </p:nvSpPr>
        <p:spPr>
          <a:xfrm>
            <a:off x="311700" y="1229875"/>
            <a:ext cx="6861000" cy="3339000"/>
          </a:xfrm>
          <a:prstGeom prst="rect">
            <a:avLst/>
          </a:prstGeom>
        </p:spPr>
        <p:txBody>
          <a:bodyPr anchorCtr="0" anchor="t" bIns="91425" lIns="91425" spcFirstLastPara="1" rIns="91425" wrap="square" tIns="91425">
            <a:normAutofit fontScale="92500" lnSpcReduction="20000"/>
          </a:bodyPr>
          <a:lstStyle/>
          <a:p>
            <a:pPr indent="-313769" lvl="0" marL="457200" rtl="0" algn="l">
              <a:spcBef>
                <a:spcPts val="0"/>
              </a:spcBef>
              <a:spcAft>
                <a:spcPts val="0"/>
              </a:spcAft>
              <a:buClr>
                <a:srgbClr val="000000"/>
              </a:buClr>
              <a:buSzPct val="100000"/>
              <a:buFont typeface="Arial"/>
              <a:buAutoNum type="arabicPeriod"/>
            </a:pPr>
            <a:r>
              <a:rPr lang="en" sz="1450">
                <a:solidFill>
                  <a:srgbClr val="000000"/>
                </a:solidFill>
                <a:highlight>
                  <a:srgbClr val="FFFFFF"/>
                </a:highlight>
                <a:latin typeface="Arial"/>
                <a:ea typeface="Arial"/>
                <a:cs typeface="Arial"/>
                <a:sym typeface="Arial"/>
              </a:rPr>
              <a:t>It has to start with a letter, it cant start with a number or a special character {' ', '#', '-'}</a:t>
            </a:r>
            <a:br>
              <a:rPr lang="en" sz="1450">
                <a:solidFill>
                  <a:srgbClr val="000000"/>
                </a:solidFill>
                <a:highlight>
                  <a:srgbClr val="FFFFFF"/>
                </a:highlight>
                <a:latin typeface="Arial"/>
                <a:ea typeface="Arial"/>
                <a:cs typeface="Arial"/>
                <a:sym typeface="Arial"/>
              </a:rPr>
            </a:br>
            <a:r>
              <a:rPr lang="en" sz="1450">
                <a:solidFill>
                  <a:srgbClr val="000000"/>
                </a:solidFill>
                <a:highlight>
                  <a:srgbClr val="FFFFFF"/>
                </a:highlight>
                <a:latin typeface="Arial"/>
                <a:ea typeface="Arial"/>
                <a:cs typeface="Arial"/>
                <a:sym typeface="Arial"/>
              </a:rPr>
              <a:t>Example :</a:t>
            </a:r>
            <a:br>
              <a:rPr lang="en" sz="1450">
                <a:solidFill>
                  <a:srgbClr val="000000"/>
                </a:solidFill>
                <a:highlight>
                  <a:srgbClr val="FFFFFF"/>
                </a:highlight>
                <a:latin typeface="Arial"/>
                <a:ea typeface="Arial"/>
                <a:cs typeface="Arial"/>
                <a:sym typeface="Arial"/>
              </a:rPr>
            </a:br>
            <a:r>
              <a:rPr lang="en" sz="1450">
                <a:solidFill>
                  <a:srgbClr val="000000"/>
                </a:solidFill>
                <a:highlight>
                  <a:srgbClr val="FFFFFF"/>
                </a:highlight>
                <a:latin typeface="Arial"/>
                <a:ea typeface="Arial"/>
                <a:cs typeface="Arial"/>
                <a:sym typeface="Arial"/>
              </a:rPr>
              <a:t>var, Var [correct]</a:t>
            </a:r>
            <a:br>
              <a:rPr lang="en" sz="1450">
                <a:solidFill>
                  <a:srgbClr val="000000"/>
                </a:solidFill>
                <a:highlight>
                  <a:srgbClr val="FFFFFF"/>
                </a:highlight>
                <a:latin typeface="Arial"/>
                <a:ea typeface="Arial"/>
                <a:cs typeface="Arial"/>
                <a:sym typeface="Arial"/>
              </a:rPr>
            </a:br>
            <a:r>
              <a:rPr lang="en" sz="1450">
                <a:solidFill>
                  <a:srgbClr val="000000"/>
                </a:solidFill>
                <a:highlight>
                  <a:srgbClr val="FFFFFF"/>
                </a:highlight>
                <a:latin typeface="Arial"/>
                <a:ea typeface="Arial"/>
                <a:cs typeface="Arial"/>
                <a:sym typeface="Arial"/>
              </a:rPr>
              <a:t>1var, #var [wrong]</a:t>
            </a:r>
            <a:endParaRPr sz="1450">
              <a:solidFill>
                <a:srgbClr val="000000"/>
              </a:solidFill>
              <a:highlight>
                <a:srgbClr val="FFFFFF"/>
              </a:highlight>
              <a:latin typeface="Arial"/>
              <a:ea typeface="Arial"/>
              <a:cs typeface="Arial"/>
              <a:sym typeface="Arial"/>
            </a:endParaRPr>
          </a:p>
          <a:p>
            <a:pPr indent="0" lvl="0" marL="457200" rtl="0" algn="l">
              <a:spcBef>
                <a:spcPts val="700"/>
              </a:spcBef>
              <a:spcAft>
                <a:spcPts val="0"/>
              </a:spcAft>
              <a:buNone/>
            </a:pPr>
            <a:r>
              <a:t/>
            </a:r>
            <a:endParaRPr sz="1450">
              <a:solidFill>
                <a:srgbClr val="000000"/>
              </a:solidFill>
              <a:highlight>
                <a:srgbClr val="FFFFFF"/>
              </a:highlight>
              <a:latin typeface="Arial"/>
              <a:ea typeface="Arial"/>
              <a:cs typeface="Arial"/>
              <a:sym typeface="Arial"/>
            </a:endParaRPr>
          </a:p>
          <a:p>
            <a:pPr indent="-313769" lvl="0" marL="457200" rtl="0" algn="l">
              <a:spcBef>
                <a:spcPts val="700"/>
              </a:spcBef>
              <a:spcAft>
                <a:spcPts val="0"/>
              </a:spcAft>
              <a:buClr>
                <a:srgbClr val="000000"/>
              </a:buClr>
              <a:buSzPct val="100000"/>
              <a:buFont typeface="Arial"/>
              <a:buAutoNum type="arabicPeriod"/>
            </a:pPr>
            <a:r>
              <a:rPr lang="en" sz="1450">
                <a:solidFill>
                  <a:srgbClr val="000000"/>
                </a:solidFill>
                <a:highlight>
                  <a:srgbClr val="FFFFFF"/>
                </a:highlight>
                <a:latin typeface="Arial"/>
                <a:ea typeface="Arial"/>
                <a:cs typeface="Arial"/>
                <a:sym typeface="Arial"/>
              </a:rPr>
              <a:t>it can have number in the middle or at the end, the only special character that is allowed is the underscore '_'.</a:t>
            </a:r>
            <a:br>
              <a:rPr lang="en" sz="1450">
                <a:solidFill>
                  <a:srgbClr val="000000"/>
                </a:solidFill>
                <a:highlight>
                  <a:srgbClr val="FFFFFF"/>
                </a:highlight>
                <a:latin typeface="Arial"/>
                <a:ea typeface="Arial"/>
                <a:cs typeface="Arial"/>
                <a:sym typeface="Arial"/>
              </a:rPr>
            </a:br>
            <a:r>
              <a:rPr lang="en" sz="1450">
                <a:solidFill>
                  <a:srgbClr val="000000"/>
                </a:solidFill>
                <a:highlight>
                  <a:srgbClr val="FFFFFF"/>
                </a:highlight>
                <a:latin typeface="Arial"/>
                <a:ea typeface="Arial"/>
                <a:cs typeface="Arial"/>
                <a:sym typeface="Arial"/>
              </a:rPr>
              <a:t>Example:</a:t>
            </a:r>
            <a:br>
              <a:rPr lang="en" sz="1450">
                <a:solidFill>
                  <a:srgbClr val="000000"/>
                </a:solidFill>
                <a:highlight>
                  <a:srgbClr val="FFFFFF"/>
                </a:highlight>
                <a:latin typeface="Arial"/>
                <a:ea typeface="Arial"/>
                <a:cs typeface="Arial"/>
                <a:sym typeface="Arial"/>
              </a:rPr>
            </a:br>
            <a:r>
              <a:rPr lang="en" sz="1450">
                <a:solidFill>
                  <a:srgbClr val="000000"/>
                </a:solidFill>
                <a:highlight>
                  <a:srgbClr val="FFFFFF"/>
                </a:highlight>
                <a:latin typeface="Arial"/>
                <a:ea typeface="Arial"/>
                <a:cs typeface="Arial"/>
                <a:sym typeface="Arial"/>
              </a:rPr>
              <a:t>var_1, Var_1 [Correct]</a:t>
            </a:r>
            <a:br>
              <a:rPr lang="en" sz="1450">
                <a:solidFill>
                  <a:srgbClr val="000000"/>
                </a:solidFill>
                <a:highlight>
                  <a:srgbClr val="FFFFFF"/>
                </a:highlight>
                <a:latin typeface="Arial"/>
                <a:ea typeface="Arial"/>
                <a:cs typeface="Arial"/>
                <a:sym typeface="Arial"/>
              </a:rPr>
            </a:br>
            <a:r>
              <a:rPr lang="en" sz="1450">
                <a:solidFill>
                  <a:srgbClr val="000000"/>
                </a:solidFill>
                <a:highlight>
                  <a:srgbClr val="FFFFFF"/>
                </a:highlight>
                <a:latin typeface="Arial"/>
                <a:ea typeface="Arial"/>
                <a:cs typeface="Arial"/>
                <a:sym typeface="Arial"/>
              </a:rPr>
              <a:t>var#1, Var@1 [wrong]</a:t>
            </a:r>
            <a:endParaRPr sz="1450">
              <a:solidFill>
                <a:srgbClr val="000000"/>
              </a:solidFill>
              <a:highlight>
                <a:srgbClr val="FFFFFF"/>
              </a:highlight>
              <a:latin typeface="Arial"/>
              <a:ea typeface="Arial"/>
              <a:cs typeface="Arial"/>
              <a:sym typeface="Arial"/>
            </a:endParaRPr>
          </a:p>
          <a:p>
            <a:pPr indent="0" lvl="0" marL="457200" rtl="0" algn="l">
              <a:spcBef>
                <a:spcPts val="700"/>
              </a:spcBef>
              <a:spcAft>
                <a:spcPts val="0"/>
              </a:spcAft>
              <a:buNone/>
            </a:pPr>
            <a:r>
              <a:t/>
            </a:r>
            <a:endParaRPr sz="1450">
              <a:solidFill>
                <a:srgbClr val="000000"/>
              </a:solidFill>
              <a:highlight>
                <a:srgbClr val="FFFFFF"/>
              </a:highlight>
              <a:latin typeface="Arial"/>
              <a:ea typeface="Arial"/>
              <a:cs typeface="Arial"/>
              <a:sym typeface="Arial"/>
            </a:endParaRPr>
          </a:p>
          <a:p>
            <a:pPr indent="-313769" lvl="0" marL="457200" rtl="0" algn="l">
              <a:spcBef>
                <a:spcPts val="700"/>
              </a:spcBef>
              <a:spcAft>
                <a:spcPts val="0"/>
              </a:spcAft>
              <a:buClr>
                <a:srgbClr val="000000"/>
              </a:buClr>
              <a:buSzPct val="100000"/>
              <a:buFont typeface="Arial"/>
              <a:buAutoNum type="arabicPeriod"/>
            </a:pPr>
            <a:r>
              <a:rPr lang="en" sz="1450">
                <a:solidFill>
                  <a:srgbClr val="000000"/>
                </a:solidFill>
                <a:highlight>
                  <a:srgbClr val="FFFFFF"/>
                </a:highlight>
                <a:latin typeface="Arial"/>
                <a:ea typeface="Arial"/>
                <a:cs typeface="Arial"/>
                <a:sym typeface="Arial"/>
              </a:rPr>
              <a:t>You can’t use the reserved words such as </a:t>
            </a:r>
            <a:r>
              <a:rPr b="1" lang="en" sz="1450">
                <a:solidFill>
                  <a:srgbClr val="000000"/>
                </a:solidFill>
                <a:highlight>
                  <a:srgbClr val="FFFFFF"/>
                </a:highlight>
                <a:latin typeface="Arial"/>
                <a:ea typeface="Arial"/>
                <a:cs typeface="Arial"/>
                <a:sym typeface="Arial"/>
              </a:rPr>
              <a:t>for, while, try, except, if, elif, etc. </a:t>
            </a:r>
            <a:r>
              <a:rPr lang="en" sz="1450">
                <a:solidFill>
                  <a:srgbClr val="000000"/>
                </a:solidFill>
                <a:highlight>
                  <a:srgbClr val="FFFFFF"/>
                </a:highlight>
                <a:latin typeface="Arial"/>
                <a:ea typeface="Arial"/>
                <a:cs typeface="Arial"/>
                <a:sym typeface="Arial"/>
              </a:rPr>
              <a:t>as your variable names</a:t>
            </a:r>
            <a:endParaRPr/>
          </a:p>
        </p:txBody>
      </p:sp>
      <p:pic>
        <p:nvPicPr>
          <p:cNvPr id="115" name="Google Shape;115;p16"/>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Basic -2 </a:t>
            </a:r>
            <a:r>
              <a:rPr lang="en"/>
              <a:t>Question</a:t>
            </a:r>
            <a:endParaRPr/>
          </a:p>
        </p:txBody>
      </p:sp>
      <p:sp>
        <p:nvSpPr>
          <p:cNvPr id="121" name="Google Shape;121;p17"/>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Print the following pattern</a:t>
            </a:r>
            <a:endParaRPr/>
          </a:p>
          <a:p>
            <a:pPr indent="0" lvl="0" marL="0" rtl="0" algn="l">
              <a:spcBef>
                <a:spcPts val="1200"/>
              </a:spcBef>
              <a:spcAft>
                <a:spcPts val="1200"/>
              </a:spcAft>
              <a:buNone/>
            </a:pPr>
            <a:r>
              <a:rPr lang="en"/>
              <a:t>*****</a:t>
            </a:r>
            <a:br>
              <a:rPr lang="en"/>
            </a:br>
            <a:r>
              <a:rPr lang="en"/>
              <a:t>****</a:t>
            </a:r>
            <a:br>
              <a:rPr lang="en"/>
            </a:br>
            <a:r>
              <a:rPr lang="en"/>
              <a:t>***</a:t>
            </a:r>
            <a:br>
              <a:rPr lang="en"/>
            </a:br>
            <a:r>
              <a:rPr lang="en"/>
              <a:t>**</a:t>
            </a:r>
            <a:br>
              <a:rPr lang="en"/>
            </a:br>
            <a:r>
              <a:rPr lang="en"/>
              <a:t>*</a:t>
            </a:r>
            <a:endParaRPr/>
          </a:p>
        </p:txBody>
      </p:sp>
      <p:sp>
        <p:nvSpPr>
          <p:cNvPr id="122" name="Google Shape;122;p17"/>
          <p:cNvSpPr txBox="1"/>
          <p:nvPr>
            <p:ph idx="1" type="body"/>
          </p:nvPr>
        </p:nvSpPr>
        <p:spPr>
          <a:xfrm>
            <a:off x="47035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Solution:</a:t>
            </a:r>
            <a:endParaRPr b="1"/>
          </a:p>
          <a:p>
            <a:pPr indent="0" lvl="0" marL="0" rtl="0" algn="l">
              <a:spcBef>
                <a:spcPts val="1200"/>
              </a:spcBef>
              <a:spcAft>
                <a:spcPts val="0"/>
              </a:spcAft>
              <a:buNone/>
            </a:pPr>
            <a:r>
              <a:rPr lang="en"/>
              <a:t>for i in range(6,1,-1):</a:t>
            </a:r>
            <a:endParaRPr/>
          </a:p>
          <a:p>
            <a:pPr indent="0" lvl="0" marL="0" rtl="0" algn="l">
              <a:spcBef>
                <a:spcPts val="1200"/>
              </a:spcBef>
              <a:spcAft>
                <a:spcPts val="0"/>
              </a:spcAft>
              <a:buNone/>
            </a:pPr>
            <a:r>
              <a:rPr lang="en"/>
              <a:t>    for j in range(1,i):</a:t>
            </a:r>
            <a:endParaRPr/>
          </a:p>
          <a:p>
            <a:pPr indent="0" lvl="0" marL="0" rtl="0" algn="l">
              <a:spcBef>
                <a:spcPts val="1200"/>
              </a:spcBef>
              <a:spcAft>
                <a:spcPts val="0"/>
              </a:spcAft>
              <a:buNone/>
            </a:pPr>
            <a:r>
              <a:rPr lang="en"/>
              <a:t>        print('*', end='')</a:t>
            </a:r>
            <a:endParaRPr/>
          </a:p>
          <a:p>
            <a:pPr indent="0" lvl="0" marL="0" rtl="0" algn="l">
              <a:spcBef>
                <a:spcPts val="1200"/>
              </a:spcBef>
              <a:spcAft>
                <a:spcPts val="1200"/>
              </a:spcAft>
              <a:buNone/>
            </a:pPr>
            <a:r>
              <a:rPr lang="en"/>
              <a:t>    print()</a:t>
            </a:r>
            <a:endParaRPr/>
          </a:p>
        </p:txBody>
      </p:sp>
      <p:pic>
        <p:nvPicPr>
          <p:cNvPr id="123" name="Google Shape;123;p17"/>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Basic -2 Question</a:t>
            </a:r>
            <a:endParaRPr/>
          </a:p>
        </p:txBody>
      </p:sp>
      <p:sp>
        <p:nvSpPr>
          <p:cNvPr id="129" name="Google Shape;129;p18"/>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 take 3 numbers as input from the user and make a user defined function to sum them up, if the sum is greater than or equal to 100, then print 'beyond century' and the total amount, else print 'we are yet not there' and the total amount.</a:t>
            </a:r>
            <a:endParaRPr/>
          </a:p>
        </p:txBody>
      </p:sp>
      <p:sp>
        <p:nvSpPr>
          <p:cNvPr id="130" name="Google Shape;130;p18"/>
          <p:cNvSpPr txBox="1"/>
          <p:nvPr>
            <p:ph idx="1" type="body"/>
          </p:nvPr>
        </p:nvSpPr>
        <p:spPr>
          <a:xfrm>
            <a:off x="4703500" y="1229875"/>
            <a:ext cx="4260300" cy="3339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t>Solution:</a:t>
            </a:r>
            <a:endParaRPr b="1"/>
          </a:p>
          <a:p>
            <a:pPr indent="0" lvl="0" marL="0" rtl="0" algn="l">
              <a:spcBef>
                <a:spcPts val="1200"/>
              </a:spcBef>
              <a:spcAft>
                <a:spcPts val="0"/>
              </a:spcAft>
              <a:buNone/>
            </a:pPr>
            <a:r>
              <a:rPr lang="en"/>
              <a:t>num_1 = int(input('Enter the value for number 1: '))</a:t>
            </a:r>
            <a:br>
              <a:rPr lang="en"/>
            </a:br>
            <a:r>
              <a:rPr lang="en"/>
              <a:t>num_2 = int(input('Enter the value for number 2: '))</a:t>
            </a:r>
            <a:br>
              <a:rPr lang="en"/>
            </a:br>
            <a:r>
              <a:rPr lang="en"/>
              <a:t>num_3 = int(input('Enter the value for number 3: '))</a:t>
            </a:r>
            <a:endParaRPr/>
          </a:p>
          <a:p>
            <a:pPr indent="0" lvl="0" marL="0" rtl="0" algn="l">
              <a:spcBef>
                <a:spcPts val="1200"/>
              </a:spcBef>
              <a:spcAft>
                <a:spcPts val="0"/>
              </a:spcAft>
              <a:buNone/>
            </a:pPr>
            <a:r>
              <a:rPr lang="en"/>
              <a:t>def sum_of_all(num_1, num_2, num_3):</a:t>
            </a:r>
            <a:endParaRPr/>
          </a:p>
          <a:p>
            <a:pPr indent="0" lvl="0" marL="0" rtl="0" algn="l">
              <a:spcBef>
                <a:spcPts val="1200"/>
              </a:spcBef>
              <a:spcAft>
                <a:spcPts val="0"/>
              </a:spcAft>
              <a:buNone/>
            </a:pPr>
            <a:r>
              <a:rPr lang="en"/>
              <a:t>    total = num_1 + num_2 + num_3</a:t>
            </a:r>
            <a:endParaRPr/>
          </a:p>
          <a:p>
            <a:pPr indent="0" lvl="0" marL="0" rtl="0" algn="l">
              <a:spcBef>
                <a:spcPts val="1200"/>
              </a:spcBef>
              <a:spcAft>
                <a:spcPts val="0"/>
              </a:spcAft>
              <a:buNone/>
            </a:pPr>
            <a:r>
              <a:rPr lang="en"/>
              <a:t>    if(total &gt;= 100):</a:t>
            </a:r>
            <a:endParaRPr/>
          </a:p>
          <a:p>
            <a:pPr indent="0" lvl="0" marL="0" rtl="0" algn="l">
              <a:spcBef>
                <a:spcPts val="1200"/>
              </a:spcBef>
              <a:spcAft>
                <a:spcPts val="0"/>
              </a:spcAft>
              <a:buNone/>
            </a:pPr>
            <a:r>
              <a:rPr lang="en"/>
              <a:t>        print('beyond century :',total)</a:t>
            </a:r>
            <a:endParaRPr/>
          </a:p>
          <a:p>
            <a:pPr indent="0" lvl="0" marL="0" rtl="0" algn="l">
              <a:spcBef>
                <a:spcPts val="1200"/>
              </a:spcBef>
              <a:spcAft>
                <a:spcPts val="0"/>
              </a:spcAft>
              <a:buNone/>
            </a:pPr>
            <a:r>
              <a:rPr lang="en"/>
              <a:t>    else:</a:t>
            </a:r>
            <a:endParaRPr/>
          </a:p>
          <a:p>
            <a:pPr indent="0" lvl="0" marL="0" rtl="0" algn="l">
              <a:spcBef>
                <a:spcPts val="1200"/>
              </a:spcBef>
              <a:spcAft>
                <a:spcPts val="0"/>
              </a:spcAft>
              <a:buNone/>
            </a:pPr>
            <a:r>
              <a:rPr lang="en"/>
              <a:t>        print('we are yet not there :', total)</a:t>
            </a:r>
            <a:endParaRPr/>
          </a:p>
          <a:p>
            <a:pPr indent="0" lvl="0" marL="0" rtl="0" algn="l">
              <a:spcBef>
                <a:spcPts val="1200"/>
              </a:spcBef>
              <a:spcAft>
                <a:spcPts val="0"/>
              </a:spcAft>
              <a:buNone/>
            </a:pPr>
            <a:r>
              <a:rPr lang="en"/>
              <a:t>sum_of_all(num_1, num_2, num_3)</a:t>
            </a:r>
            <a:endParaRPr/>
          </a:p>
          <a:p>
            <a:pPr indent="0" lvl="0" marL="0" rtl="0" algn="l">
              <a:spcBef>
                <a:spcPts val="1200"/>
              </a:spcBef>
              <a:spcAft>
                <a:spcPts val="1200"/>
              </a:spcAft>
              <a:buNone/>
            </a:pPr>
            <a:r>
              <a:t/>
            </a:r>
            <a:endParaRPr/>
          </a:p>
        </p:txBody>
      </p:sp>
      <p:pic>
        <p:nvPicPr>
          <p:cNvPr id="131" name="Google Shape;131;p18"/>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Homework</a:t>
            </a:r>
            <a:endParaRPr/>
          </a:p>
        </p:txBody>
      </p:sp>
      <p:sp>
        <p:nvSpPr>
          <p:cNvPr id="137" name="Google Shape;137;p19"/>
          <p:cNvSpPr txBox="1"/>
          <p:nvPr>
            <p:ph idx="1" type="body"/>
          </p:nvPr>
        </p:nvSpPr>
        <p:spPr>
          <a:xfrm>
            <a:off x="311700" y="1157400"/>
            <a:ext cx="4661100" cy="282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t>Homework:</a:t>
            </a:r>
            <a:endParaRPr u="sng"/>
          </a:p>
          <a:p>
            <a:pPr indent="0" lvl="0" marL="0" rtl="0" algn="l">
              <a:spcBef>
                <a:spcPts val="1200"/>
              </a:spcBef>
              <a:spcAft>
                <a:spcPts val="0"/>
              </a:spcAft>
              <a:buNone/>
            </a:pPr>
            <a:r>
              <a:rPr lang="en"/>
              <a:t>Q Generate 2 arrays as shown below and multiply them together to generate a new array</a:t>
            </a:r>
            <a:endParaRPr/>
          </a:p>
          <a:p>
            <a:pPr indent="0" lvl="0" marL="0" rtl="0" algn="l">
              <a:spcBef>
                <a:spcPts val="1200"/>
              </a:spcBef>
              <a:spcAft>
                <a:spcPts val="0"/>
              </a:spcAft>
              <a:buNone/>
            </a:pPr>
            <a:r>
              <a:rPr lang="en"/>
              <a:t>[[1 2 3           [[1  1  1</a:t>
            </a:r>
            <a:endParaRPr/>
          </a:p>
          <a:p>
            <a:pPr indent="0" lvl="0" marL="0" rtl="0" algn="l">
              <a:spcBef>
                <a:spcPts val="1200"/>
              </a:spcBef>
              <a:spcAft>
                <a:spcPts val="0"/>
              </a:spcAft>
              <a:buNone/>
            </a:pPr>
            <a:r>
              <a:rPr lang="en"/>
              <a:t>  1 2 3     x       1  1  1      </a:t>
            </a:r>
            <a:endParaRPr/>
          </a:p>
          <a:p>
            <a:pPr indent="0" lvl="0" marL="0" rtl="0" algn="l">
              <a:spcBef>
                <a:spcPts val="1200"/>
              </a:spcBef>
              <a:spcAft>
                <a:spcPts val="1200"/>
              </a:spcAft>
              <a:buNone/>
            </a:pPr>
            <a:r>
              <a:rPr lang="en"/>
              <a:t>  1 2 3]]            1  1  1]]</a:t>
            </a:r>
            <a:endParaRPr/>
          </a:p>
        </p:txBody>
      </p:sp>
      <p:sp>
        <p:nvSpPr>
          <p:cNvPr id="138" name="Google Shape;138;p19"/>
          <p:cNvSpPr txBox="1"/>
          <p:nvPr>
            <p:ph idx="1" type="body"/>
          </p:nvPr>
        </p:nvSpPr>
        <p:spPr>
          <a:xfrm>
            <a:off x="4866300" y="1157400"/>
            <a:ext cx="4277700" cy="282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t>Solution:</a:t>
            </a:r>
            <a:endParaRPr u="sng"/>
          </a:p>
          <a:p>
            <a:pPr indent="0" lvl="0" marL="0" rtl="0" algn="l">
              <a:spcBef>
                <a:spcPts val="1200"/>
              </a:spcBef>
              <a:spcAft>
                <a:spcPts val="0"/>
              </a:spcAft>
              <a:buNone/>
            </a:pPr>
            <a:r>
              <a:rPr lang="en"/>
              <a:t>array_1 = np.tile([1,2,3],(3,1))</a:t>
            </a:r>
            <a:endParaRPr/>
          </a:p>
          <a:p>
            <a:pPr indent="0" lvl="0" marL="0" rtl="0" algn="l">
              <a:spcBef>
                <a:spcPts val="1200"/>
              </a:spcBef>
              <a:spcAft>
                <a:spcPts val="0"/>
              </a:spcAft>
              <a:buNone/>
            </a:pPr>
            <a:r>
              <a:rPr lang="en"/>
              <a:t>array_2 = np.ones((3,3),dtype=int)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print('array 1:',array_1,sep='\n',end='\n\n')</a:t>
            </a:r>
            <a:endParaRPr/>
          </a:p>
          <a:p>
            <a:pPr indent="0" lvl="0" marL="0" rtl="0" algn="l">
              <a:spcBef>
                <a:spcPts val="1200"/>
              </a:spcBef>
              <a:spcAft>
                <a:spcPts val="0"/>
              </a:spcAft>
              <a:buNone/>
            </a:pPr>
            <a:r>
              <a:rPr lang="en"/>
              <a:t>print('array 2:',array_2,sep='\n',end='\n\n')</a:t>
            </a:r>
            <a:endParaRPr/>
          </a:p>
          <a:p>
            <a:pPr indent="0" lvl="0" marL="0" rtl="0" algn="l">
              <a:spcBef>
                <a:spcPts val="1200"/>
              </a:spcBef>
              <a:spcAft>
                <a:spcPts val="1200"/>
              </a:spcAft>
              <a:buNone/>
            </a:pPr>
            <a:r>
              <a:rPr lang="en"/>
              <a:t>print('final array:',array_1*array_2,sep='\n')</a:t>
            </a:r>
            <a:endParaRPr/>
          </a:p>
        </p:txBody>
      </p:sp>
      <p:pic>
        <p:nvPicPr>
          <p:cNvPr id="139" name="Google Shape;139;p19"/>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Structures</a:t>
            </a:r>
            <a:r>
              <a:rPr lang="en"/>
              <a:t> Homework</a:t>
            </a:r>
            <a:endParaRPr/>
          </a:p>
        </p:txBody>
      </p:sp>
      <p:sp>
        <p:nvSpPr>
          <p:cNvPr id="145" name="Google Shape;145;p20"/>
          <p:cNvSpPr txBox="1"/>
          <p:nvPr>
            <p:ph idx="1" type="body"/>
          </p:nvPr>
        </p:nvSpPr>
        <p:spPr>
          <a:xfrm>
            <a:off x="4762025" y="1017800"/>
            <a:ext cx="4260300" cy="172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 Count the number of numbers present in a sentence, use </a:t>
            </a:r>
            <a:r>
              <a:rPr lang="en"/>
              <a:t>user defined</a:t>
            </a:r>
            <a:r>
              <a:rPr lang="en"/>
              <a:t> functions and develop it in such way that it can take in any sentence as an input and gives you the correct result</a:t>
            </a:r>
            <a:endParaRPr/>
          </a:p>
        </p:txBody>
      </p:sp>
      <p:sp>
        <p:nvSpPr>
          <p:cNvPr id="146" name="Google Shape;146;p20"/>
          <p:cNvSpPr txBox="1"/>
          <p:nvPr/>
        </p:nvSpPr>
        <p:spPr>
          <a:xfrm>
            <a:off x="311700" y="1017800"/>
            <a:ext cx="3737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def word_preprocess(Sentence):</a:t>
            </a:r>
            <a:endParaRPr sz="1100"/>
          </a:p>
          <a:p>
            <a:pPr indent="0" lvl="0" marL="0" rtl="0" algn="l">
              <a:spcBef>
                <a:spcPts val="0"/>
              </a:spcBef>
              <a:spcAft>
                <a:spcPts val="0"/>
              </a:spcAft>
              <a:buNone/>
            </a:pPr>
            <a:r>
              <a:rPr lang="en" sz="1100"/>
              <a:t>    Sentence = Sentence.strip()</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list_of_words = Sentence.split(' ')</a:t>
            </a:r>
            <a:endParaRPr sz="1100"/>
          </a:p>
          <a:p>
            <a:pPr indent="0" lvl="0" marL="0" rtl="0" algn="l">
              <a:spcBef>
                <a:spcPts val="0"/>
              </a:spcBef>
              <a:spcAft>
                <a:spcPts val="0"/>
              </a:spcAft>
              <a:buNone/>
            </a:pPr>
            <a:r>
              <a:rPr lang="en" sz="1100"/>
              <a:t>    new_sentence = ''</a:t>
            </a:r>
            <a:endParaRPr sz="1100"/>
          </a:p>
          <a:p>
            <a:pPr indent="0" lvl="0" marL="0" rtl="0" algn="l">
              <a:spcBef>
                <a:spcPts val="0"/>
              </a:spcBef>
              <a:spcAft>
                <a:spcPts val="0"/>
              </a:spcAft>
              <a:buNone/>
            </a:pPr>
            <a:r>
              <a:rPr lang="en" sz="1100"/>
              <a:t>    print()</a:t>
            </a:r>
            <a:endParaRPr sz="1100"/>
          </a:p>
          <a:p>
            <a:pPr indent="0" lvl="0" marL="0" rtl="0" algn="l">
              <a:spcBef>
                <a:spcPts val="0"/>
              </a:spcBef>
              <a:spcAft>
                <a:spcPts val="0"/>
              </a:spcAft>
              <a:buNone/>
            </a:pPr>
            <a:r>
              <a:rPr lang="en" sz="1100"/>
              <a:t>    for i in list_of_words:</a:t>
            </a:r>
            <a:endParaRPr sz="1100"/>
          </a:p>
          <a:p>
            <a:pPr indent="0" lvl="0" marL="0" rtl="0" algn="l">
              <a:spcBef>
                <a:spcPts val="0"/>
              </a:spcBef>
              <a:spcAft>
                <a:spcPts val="0"/>
              </a:spcAft>
              <a:buNone/>
            </a:pPr>
            <a:r>
              <a:rPr lang="en" sz="1100"/>
              <a:t>        if(i.isdigit()):</a:t>
            </a:r>
            <a:endParaRPr sz="1100"/>
          </a:p>
          <a:p>
            <a:pPr indent="0" lvl="0" marL="0" rtl="0" algn="l">
              <a:spcBef>
                <a:spcPts val="0"/>
              </a:spcBef>
              <a:spcAft>
                <a:spcPts val="0"/>
              </a:spcAft>
              <a:buNone/>
            </a:pPr>
            <a:r>
              <a:rPr lang="en" sz="1100"/>
              <a:t>            new_sentence += i+'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new_sentence = new_sentence.rstrip()</a:t>
            </a:r>
            <a:endParaRPr sz="1100"/>
          </a:p>
          <a:p>
            <a:pPr indent="0" lvl="0" marL="0" rtl="0" algn="l">
              <a:spcBef>
                <a:spcPts val="0"/>
              </a:spcBef>
              <a:spcAft>
                <a:spcPts val="0"/>
              </a:spcAft>
              <a:buNone/>
            </a:pPr>
            <a:r>
              <a:rPr lang="en" sz="1100"/>
              <a:t>    return new_sentence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def num_count(Sentence):</a:t>
            </a:r>
            <a:endParaRPr sz="1100"/>
          </a:p>
          <a:p>
            <a:pPr indent="0" lvl="0" marL="0" rtl="0" algn="l">
              <a:spcBef>
                <a:spcPts val="0"/>
              </a:spcBef>
              <a:spcAft>
                <a:spcPts val="0"/>
              </a:spcAft>
              <a:buNone/>
            </a:pPr>
            <a:r>
              <a:rPr lang="en" sz="1100"/>
              <a:t>    print('Total number of numbers:',len(Sentence.split('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user Input:</a:t>
            </a:r>
            <a:endParaRPr sz="1100"/>
          </a:p>
          <a:p>
            <a:pPr indent="0" lvl="0" marL="0" rtl="0" algn="l">
              <a:spcBef>
                <a:spcPts val="0"/>
              </a:spcBef>
              <a:spcAft>
                <a:spcPts val="0"/>
              </a:spcAft>
              <a:buNone/>
            </a:pPr>
            <a:r>
              <a:rPr lang="en" sz="1100"/>
              <a:t>Sentence = input('Enter a sentence: ')</a:t>
            </a:r>
            <a:endParaRPr sz="1100"/>
          </a:p>
          <a:p>
            <a:pPr indent="0" lvl="0" marL="0" rtl="0" algn="l">
              <a:spcBef>
                <a:spcPts val="0"/>
              </a:spcBef>
              <a:spcAft>
                <a:spcPts val="0"/>
              </a:spcAft>
              <a:buNone/>
            </a:pPr>
            <a:r>
              <a:rPr lang="en" sz="1100"/>
              <a:t>Processed_sentence = word_preprocess(Sentence)</a:t>
            </a:r>
            <a:endParaRPr sz="1100"/>
          </a:p>
          <a:p>
            <a:pPr indent="0" lvl="0" marL="0" rtl="0" algn="l">
              <a:spcBef>
                <a:spcPts val="0"/>
              </a:spcBef>
              <a:spcAft>
                <a:spcPts val="0"/>
              </a:spcAft>
              <a:buNone/>
            </a:pPr>
            <a:r>
              <a:rPr lang="en" sz="1100"/>
              <a:t>num_count(Processed_sentence)</a:t>
            </a:r>
            <a:endParaRPr sz="1100"/>
          </a:p>
        </p:txBody>
      </p:sp>
      <p:pic>
        <p:nvPicPr>
          <p:cNvPr id="147" name="Google Shape;147;p20"/>
          <p:cNvPicPr preferRelativeResize="0"/>
          <p:nvPr/>
        </p:nvPicPr>
        <p:blipFill>
          <a:blip r:embed="rId3">
            <a:alphaModFix/>
          </a:blip>
          <a:stretch>
            <a:fillRect/>
          </a:stretch>
        </p:blipFill>
        <p:spPr>
          <a:xfrm>
            <a:off x="8377874" y="70125"/>
            <a:ext cx="545426" cy="947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Structures Homework</a:t>
            </a:r>
            <a:endParaRPr/>
          </a:p>
        </p:txBody>
      </p:sp>
      <p:sp>
        <p:nvSpPr>
          <p:cNvPr id="153" name="Google Shape;153;p21"/>
          <p:cNvSpPr txBox="1"/>
          <p:nvPr>
            <p:ph idx="1" type="body"/>
          </p:nvPr>
        </p:nvSpPr>
        <p:spPr>
          <a:xfrm>
            <a:off x="311700" y="1199750"/>
            <a:ext cx="4260300" cy="163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Q Print all the 0th elements for all the items present in the nested list.</a:t>
            </a:r>
            <a:endParaRPr/>
          </a:p>
          <a:p>
            <a:pPr indent="0" lvl="0" marL="0" rtl="0" algn="l">
              <a:spcBef>
                <a:spcPts val="1200"/>
              </a:spcBef>
              <a:spcAft>
                <a:spcPts val="0"/>
              </a:spcAft>
              <a:buNone/>
            </a:pPr>
            <a:r>
              <a:rPr lang="en"/>
              <a:t>[[1,2],[3,4],[5,6]]</a:t>
            </a:r>
            <a:endParaRPr/>
          </a:p>
          <a:p>
            <a:pPr indent="0" lvl="0" marL="0" rtl="0" algn="l">
              <a:spcBef>
                <a:spcPts val="1200"/>
              </a:spcBef>
              <a:spcAft>
                <a:spcPts val="1200"/>
              </a:spcAft>
              <a:buNone/>
            </a:pPr>
            <a:r>
              <a:t/>
            </a:r>
            <a:endParaRPr/>
          </a:p>
        </p:txBody>
      </p:sp>
      <p:pic>
        <p:nvPicPr>
          <p:cNvPr id="154" name="Google Shape;154;p21"/>
          <p:cNvPicPr preferRelativeResize="0"/>
          <p:nvPr/>
        </p:nvPicPr>
        <p:blipFill>
          <a:blip r:embed="rId3">
            <a:alphaModFix/>
          </a:blip>
          <a:stretch>
            <a:fillRect/>
          </a:stretch>
        </p:blipFill>
        <p:spPr>
          <a:xfrm>
            <a:off x="8377874" y="70125"/>
            <a:ext cx="545426" cy="947674"/>
          </a:xfrm>
          <a:prstGeom prst="rect">
            <a:avLst/>
          </a:prstGeom>
          <a:noFill/>
          <a:ln>
            <a:noFill/>
          </a:ln>
        </p:spPr>
      </p:pic>
      <p:sp>
        <p:nvSpPr>
          <p:cNvPr id="155" name="Google Shape;155;p21"/>
          <p:cNvSpPr txBox="1"/>
          <p:nvPr/>
        </p:nvSpPr>
        <p:spPr>
          <a:xfrm>
            <a:off x="337200" y="2722450"/>
            <a:ext cx="4209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Solution:</a:t>
            </a:r>
            <a:endParaRPr b="1" sz="1600"/>
          </a:p>
          <a:p>
            <a:pPr indent="0" lvl="0" marL="0" rtl="0" algn="l">
              <a:spcBef>
                <a:spcPts val="0"/>
              </a:spcBef>
              <a:spcAft>
                <a:spcPts val="0"/>
              </a:spcAft>
              <a:buNone/>
            </a:pPr>
            <a:r>
              <a:rPr lang="en" sz="1600"/>
              <a:t>nested_list = [[1,2],[3,4],[5,6]]</a:t>
            </a:r>
            <a:endParaRPr sz="1600"/>
          </a:p>
          <a:p>
            <a:pPr indent="0" lvl="0" marL="0" rtl="0" algn="l">
              <a:spcBef>
                <a:spcPts val="0"/>
              </a:spcBef>
              <a:spcAft>
                <a:spcPts val="0"/>
              </a:spcAft>
              <a:buNone/>
            </a:pPr>
            <a:r>
              <a:rPr lang="en" sz="1600"/>
              <a:t>for i in range(len(nested_list)):</a:t>
            </a:r>
            <a:endParaRPr sz="1600"/>
          </a:p>
          <a:p>
            <a:pPr indent="0" lvl="0" marL="0" rtl="0" algn="l">
              <a:spcBef>
                <a:spcPts val="0"/>
              </a:spcBef>
              <a:spcAft>
                <a:spcPts val="0"/>
              </a:spcAft>
              <a:buNone/>
            </a:pPr>
            <a:r>
              <a:rPr lang="en" sz="1600"/>
              <a:t>        print(nested_list[i][0], end ='\t')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3" ma:contentTypeDescription="Create a new document." ma:contentTypeScope="" ma:versionID="2ed94a41d966dadefce7d6cb6e267ff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4c3cb9bab2f6492a419f9f8c6078ec35"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uration xmlns="92b31412-8c8f-44f1-a883-141cef3f34cc" xsi:nil="true"/>
  </documentManagement>
</p:properties>
</file>

<file path=customXml/itemProps1.xml><?xml version="1.0" encoding="utf-8"?>
<ds:datastoreItem xmlns:ds="http://schemas.openxmlformats.org/officeDocument/2006/customXml" ds:itemID="{31586460-1D88-4D47-BF9D-4EED863F956C}"/>
</file>

<file path=customXml/itemProps2.xml><?xml version="1.0" encoding="utf-8"?>
<ds:datastoreItem xmlns:ds="http://schemas.openxmlformats.org/officeDocument/2006/customXml" ds:itemID="{C98D5205-0E3C-463D-B4DC-68D416E6220B}"/>
</file>

<file path=customXml/itemProps3.xml><?xml version="1.0" encoding="utf-8"?>
<ds:datastoreItem xmlns:ds="http://schemas.openxmlformats.org/officeDocument/2006/customXml" ds:itemID="{7D388A06-96C5-4E9B-9F13-E86E39FD7B2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