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04" autoAdjust="0"/>
    <p:restoredTop sz="77489" autoAdjust="0"/>
  </p:normalViewPr>
  <p:slideViewPr>
    <p:cSldViewPr snapToGrid="0">
      <p:cViewPr varScale="1">
        <p:scale>
          <a:sx n="58" d="100"/>
          <a:sy n="58" d="100"/>
        </p:scale>
        <p:origin x="147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CA3644-27CC-46A3-BA99-6C115A547C95}" type="datetimeFigureOut">
              <a:rPr lang="en-US" smtClean="0"/>
              <a:t>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ABC3B-64B0-4D4C-96CB-00CA12AEC2F9}" type="slidenum">
              <a:rPr lang="en-US" smtClean="0"/>
              <a:t>‹#›</a:t>
            </a:fld>
            <a:endParaRPr lang="en-US"/>
          </a:p>
        </p:txBody>
      </p:sp>
    </p:spTree>
    <p:extLst>
      <p:ext uri="{BB962C8B-B14F-4D97-AF65-F5344CB8AC3E}">
        <p14:creationId xmlns:p14="http://schemas.microsoft.com/office/powerpoint/2010/main" val="1410983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3ABC3B-64B0-4D4C-96CB-00CA12AEC2F9}" type="slidenum">
              <a:rPr lang="en-US" smtClean="0"/>
              <a:t>1</a:t>
            </a:fld>
            <a:endParaRPr lang="en-US"/>
          </a:p>
        </p:txBody>
      </p:sp>
    </p:spTree>
    <p:extLst>
      <p:ext uri="{BB962C8B-B14F-4D97-AF65-F5344CB8AC3E}">
        <p14:creationId xmlns:p14="http://schemas.microsoft.com/office/powerpoint/2010/main" val="2412551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 first step to design the responsive eLearning courses in Captivate 2019 is to add the Fluid Boxes. </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Fluid Boxes are the containers which lay out your content intelligently as per the defined settings. </a:t>
            </a:r>
            <a:endParaRPr lang="en-US" dirty="0"/>
          </a:p>
        </p:txBody>
      </p:sp>
      <p:sp>
        <p:nvSpPr>
          <p:cNvPr id="4" name="Slide Number Placeholder 3"/>
          <p:cNvSpPr>
            <a:spLocks noGrp="1"/>
          </p:cNvSpPr>
          <p:nvPr>
            <p:ph type="sldNum" sz="quarter" idx="10"/>
          </p:nvPr>
        </p:nvSpPr>
        <p:spPr/>
        <p:txBody>
          <a:bodyPr/>
          <a:lstStyle/>
          <a:p>
            <a:fld id="{C43ABC3B-64B0-4D4C-96CB-00CA12AEC2F9}" type="slidenum">
              <a:rPr lang="en-US" smtClean="0"/>
              <a:t>2</a:t>
            </a:fld>
            <a:endParaRPr lang="en-US"/>
          </a:p>
        </p:txBody>
      </p:sp>
    </p:spTree>
    <p:extLst>
      <p:ext uri="{BB962C8B-B14F-4D97-AF65-F5344CB8AC3E}">
        <p14:creationId xmlns:p14="http://schemas.microsoft.com/office/powerpoint/2010/main" val="1509885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3ABC3B-64B0-4D4C-96CB-00CA12AEC2F9}" type="slidenum">
              <a:rPr lang="en-US" smtClean="0"/>
              <a:t>9</a:t>
            </a:fld>
            <a:endParaRPr lang="en-US"/>
          </a:p>
        </p:txBody>
      </p:sp>
    </p:spTree>
    <p:extLst>
      <p:ext uri="{BB962C8B-B14F-4D97-AF65-F5344CB8AC3E}">
        <p14:creationId xmlns:p14="http://schemas.microsoft.com/office/powerpoint/2010/main" val="1926887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ABC3B-64B0-4D4C-96CB-00CA12AEC2F9}" type="slidenum">
              <a:rPr lang="en-US" smtClean="0"/>
              <a:t>11</a:t>
            </a:fld>
            <a:endParaRPr lang="en-US"/>
          </a:p>
        </p:txBody>
      </p:sp>
    </p:spTree>
    <p:extLst>
      <p:ext uri="{BB962C8B-B14F-4D97-AF65-F5344CB8AC3E}">
        <p14:creationId xmlns:p14="http://schemas.microsoft.com/office/powerpoint/2010/main" val="1536300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1/16/19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1/16/19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1/16/19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1/16/19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1/16/19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i="0" u="none"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b="0" i="0" u="none"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elearning.adobe.com/2018/08/adobe-captivate-2019-release-and-fluid-boxes-2-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69" y="453642"/>
            <a:ext cx="3625597" cy="586329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6238453" cy="585973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2F813A-A3C5-41D5-972B-2CB4C73FE9A2}"/>
              </a:ext>
            </a:extLst>
          </p:cNvPr>
          <p:cNvSpPr>
            <a:spLocks noGrp="1"/>
          </p:cNvSpPr>
          <p:nvPr>
            <p:ph type="ctrTitle"/>
          </p:nvPr>
        </p:nvSpPr>
        <p:spPr>
          <a:xfrm>
            <a:off x="2156346" y="668740"/>
            <a:ext cx="5439267" cy="4926841"/>
          </a:xfrm>
        </p:spPr>
        <p:txBody>
          <a:bodyPr anchor="ctr">
            <a:normAutofit/>
          </a:bodyPr>
          <a:lstStyle/>
          <a:p>
            <a:r>
              <a:rPr lang="en-IN" dirty="0">
                <a:solidFill>
                  <a:srgbClr val="FFFFFF"/>
                </a:solidFill>
              </a:rPr>
              <a:t>Introduction to Fluid Boxes</a:t>
            </a:r>
            <a:endParaRPr lang="en-US" dirty="0">
              <a:solidFill>
                <a:srgbClr val="FFFFFF"/>
              </a:solidFill>
            </a:endParaRPr>
          </a:p>
        </p:txBody>
      </p:sp>
      <p:sp>
        <p:nvSpPr>
          <p:cNvPr id="3" name="Subtitle 2">
            <a:extLst>
              <a:ext uri="{FF2B5EF4-FFF2-40B4-BE49-F238E27FC236}">
                <a16:creationId xmlns:a16="http://schemas.microsoft.com/office/drawing/2014/main" id="{E55B1CCE-4AD7-4650-857A-B5F786DFDBBB}"/>
              </a:ext>
            </a:extLst>
          </p:cNvPr>
          <p:cNvSpPr>
            <a:spLocks noGrp="1"/>
          </p:cNvSpPr>
          <p:nvPr>
            <p:ph type="subTitle" idx="1"/>
          </p:nvPr>
        </p:nvSpPr>
        <p:spPr>
          <a:xfrm>
            <a:off x="8394799" y="668740"/>
            <a:ext cx="3072530" cy="4926841"/>
          </a:xfrm>
        </p:spPr>
        <p:txBody>
          <a:bodyPr anchor="ctr">
            <a:normAutofit/>
          </a:bodyPr>
          <a:lstStyle/>
          <a:p>
            <a:pPr algn="ctr"/>
            <a:r>
              <a:rPr lang="en-IN" sz="3600" dirty="0">
                <a:solidFill>
                  <a:srgbClr val="3D3D3D"/>
                </a:solidFill>
              </a:rPr>
              <a:t>Adobe Captivate 2019</a:t>
            </a:r>
            <a:endParaRPr lang="en-US" sz="3600" dirty="0">
              <a:solidFill>
                <a:srgbClr val="3D3D3D"/>
              </a:solidFill>
            </a:endParaRPr>
          </a:p>
        </p:txBody>
      </p:sp>
    </p:spTree>
    <p:extLst>
      <p:ext uri="{BB962C8B-B14F-4D97-AF65-F5344CB8AC3E}">
        <p14:creationId xmlns:p14="http://schemas.microsoft.com/office/powerpoint/2010/main" val="270494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42"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4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4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4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C:\Users\Pooja\AppData\Local\Microsoft\Windows\INetCache\Content.Word\7163OT_10_20.png">
            <a:extLst>
              <a:ext uri="{FF2B5EF4-FFF2-40B4-BE49-F238E27FC236}">
                <a16:creationId xmlns:a16="http://schemas.microsoft.com/office/drawing/2014/main" id="{AC091CF9-D9C7-46FB-B370-0D6F01330387}"/>
              </a:ext>
            </a:extLst>
          </p:cNvPr>
          <p:cNvPicPr/>
          <p:nvPr/>
        </p:nvPicPr>
        <p:blipFill rotWithShape="1">
          <a:blip r:embed="rId2">
            <a:extLst>
              <a:ext uri="{28A0092B-C50C-407E-A947-70E740481C1C}">
                <a14:useLocalDpi xmlns:a14="http://schemas.microsoft.com/office/drawing/2010/main" val="0"/>
              </a:ext>
            </a:extLst>
          </a:blip>
          <a:srcRect t="3196" r="2" b="2"/>
          <a:stretch/>
        </p:blipFill>
        <p:spPr bwMode="auto">
          <a:xfrm>
            <a:off x="8049689" y="4405340"/>
            <a:ext cx="3699935" cy="2202738"/>
          </a:xfrm>
          <a:prstGeom prst="rect">
            <a:avLst/>
          </a:prstGeom>
          <a:noFill/>
        </p:spPr>
      </p:pic>
      <p:pic>
        <p:nvPicPr>
          <p:cNvPr id="23" name="Picture 22">
            <a:extLst>
              <a:ext uri="{FF2B5EF4-FFF2-40B4-BE49-F238E27FC236}">
                <a16:creationId xmlns:a16="http://schemas.microsoft.com/office/drawing/2014/main" id="{3CA6E5EF-BF2E-4E50-BB82-6484FEA20E96}"/>
              </a:ext>
            </a:extLst>
          </p:cNvPr>
          <p:cNvPicPr/>
          <p:nvPr/>
        </p:nvPicPr>
        <p:blipFill>
          <a:blip r:embed="rId3"/>
          <a:stretch>
            <a:fillRect/>
          </a:stretch>
        </p:blipFill>
        <p:spPr bwMode="auto">
          <a:xfrm>
            <a:off x="8049689" y="2173721"/>
            <a:ext cx="3699935" cy="1760658"/>
          </a:xfrm>
          <a:prstGeom prst="rect">
            <a:avLst/>
          </a:prstGeom>
          <a:noFill/>
        </p:spPr>
      </p:pic>
      <p:sp>
        <p:nvSpPr>
          <p:cNvPr id="2" name="Title 1">
            <a:extLst>
              <a:ext uri="{FF2B5EF4-FFF2-40B4-BE49-F238E27FC236}">
                <a16:creationId xmlns:a16="http://schemas.microsoft.com/office/drawing/2014/main" id="{2B31A0D2-90BE-423F-AC57-6259CA54821F}"/>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dirty="0"/>
              <a:t>Static</a:t>
            </a:r>
          </a:p>
        </p:txBody>
      </p:sp>
      <p:sp>
        <p:nvSpPr>
          <p:cNvPr id="3" name="Content Placeholder 2">
            <a:extLst>
              <a:ext uri="{FF2B5EF4-FFF2-40B4-BE49-F238E27FC236}">
                <a16:creationId xmlns:a16="http://schemas.microsoft.com/office/drawing/2014/main" id="{60515427-CC97-49C7-B51B-60AA4961DE91}"/>
              </a:ext>
            </a:extLst>
          </p:cNvPr>
          <p:cNvSpPr>
            <a:spLocks noGrp="1"/>
          </p:cNvSpPr>
          <p:nvPr>
            <p:ph sz="half" idx="1"/>
          </p:nvPr>
        </p:nvSpPr>
        <p:spPr>
          <a:xfrm>
            <a:off x="581192" y="2180496"/>
            <a:ext cx="7225075" cy="3678303"/>
          </a:xfrm>
        </p:spPr>
        <p:txBody>
          <a:bodyPr vert="horz" lIns="91440" tIns="45720" rIns="91440" bIns="45720" rtlCol="0" anchor="ctr">
            <a:normAutofit/>
          </a:bodyPr>
          <a:lstStyle/>
          <a:p>
            <a:pPr marL="0" indent="0">
              <a:buNone/>
            </a:pPr>
            <a:r>
              <a:rPr lang="en-US" dirty="0"/>
              <a:t>This option will allow you to overlay objects on each other and assign an absolute position to objects in the Fluid Box.</a:t>
            </a:r>
          </a:p>
        </p:txBody>
      </p:sp>
    </p:spTree>
    <p:extLst>
      <p:ext uri="{BB962C8B-B14F-4D97-AF65-F5344CB8AC3E}">
        <p14:creationId xmlns:p14="http://schemas.microsoft.com/office/powerpoint/2010/main" val="243017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50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65"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5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5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9" name="Rectangle 5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close up of a logo&#10;&#10;Description generated with very high confidence">
            <a:extLst>
              <a:ext uri="{FF2B5EF4-FFF2-40B4-BE49-F238E27FC236}">
                <a16:creationId xmlns:a16="http://schemas.microsoft.com/office/drawing/2014/main" id="{7BE1E947-0F3F-46D1-A7D6-5F58DC27A1CB}"/>
              </a:ext>
            </a:extLst>
          </p:cNvPr>
          <p:cNvPicPr>
            <a:picLocks noChangeAspect="1"/>
          </p:cNvPicPr>
          <p:nvPr/>
        </p:nvPicPr>
        <p:blipFill>
          <a:blip r:embed="rId3"/>
          <a:stretch>
            <a:fillRect/>
          </a:stretch>
        </p:blipFill>
        <p:spPr>
          <a:xfrm>
            <a:off x="931166" y="1844327"/>
            <a:ext cx="5164834" cy="3463476"/>
          </a:xfrm>
          <a:prstGeom prst="rect">
            <a:avLst/>
          </a:prstGeom>
        </p:spPr>
      </p:pic>
      <p:sp>
        <p:nvSpPr>
          <p:cNvPr id="2" name="Title 1">
            <a:extLst>
              <a:ext uri="{FF2B5EF4-FFF2-40B4-BE49-F238E27FC236}">
                <a16:creationId xmlns:a16="http://schemas.microsoft.com/office/drawing/2014/main" id="{D218274D-865A-43F8-ACB8-9BE2DA200369}"/>
              </a:ext>
            </a:extLst>
          </p:cNvPr>
          <p:cNvSpPr>
            <a:spLocks noGrp="1"/>
          </p:cNvSpPr>
          <p:nvPr>
            <p:ph type="title"/>
          </p:nvPr>
        </p:nvSpPr>
        <p:spPr>
          <a:xfrm>
            <a:off x="6925411" y="2602391"/>
            <a:ext cx="4630723" cy="954841"/>
          </a:xfrm>
        </p:spPr>
        <p:txBody>
          <a:bodyPr vert="horz" lIns="91440" tIns="45720" rIns="91440" bIns="45720" rtlCol="0" anchor="b">
            <a:normAutofit/>
          </a:bodyPr>
          <a:lstStyle/>
          <a:p>
            <a:r>
              <a:rPr lang="en-US" sz="3600" cap="none" dirty="0">
                <a:solidFill>
                  <a:srgbClr val="FFFFFF"/>
                </a:solidFill>
              </a:rPr>
              <a:t>for viewing this course!</a:t>
            </a:r>
          </a:p>
        </p:txBody>
      </p:sp>
      <p:sp>
        <p:nvSpPr>
          <p:cNvPr id="11" name="Content Placeholder 2">
            <a:extLst>
              <a:ext uri="{FF2B5EF4-FFF2-40B4-BE49-F238E27FC236}">
                <a16:creationId xmlns:a16="http://schemas.microsoft.com/office/drawing/2014/main" id="{974FA407-AA0B-43EC-9E4E-24D4CF01B0DA}"/>
              </a:ext>
            </a:extLst>
          </p:cNvPr>
          <p:cNvSpPr>
            <a:spLocks noGrp="1"/>
          </p:cNvSpPr>
          <p:nvPr>
            <p:ph sz="half" idx="1"/>
          </p:nvPr>
        </p:nvSpPr>
        <p:spPr>
          <a:xfrm>
            <a:off x="16940" y="6390565"/>
            <a:ext cx="12175060" cy="467435"/>
          </a:xfrm>
        </p:spPr>
        <p:txBody>
          <a:bodyPr vert="horz" lIns="91440" tIns="45720" rIns="91440" bIns="45720" rtlCol="0" anchor="ctr">
            <a:normAutofit/>
          </a:bodyPr>
          <a:lstStyle/>
          <a:p>
            <a:pPr marL="0" indent="0">
              <a:buNone/>
            </a:pPr>
            <a:r>
              <a:rPr lang="en-IN" dirty="0">
                <a:hlinkClick r:id="rId4"/>
              </a:rPr>
              <a:t>Click here </a:t>
            </a:r>
            <a:r>
              <a:rPr lang="en-IN" dirty="0"/>
              <a:t>to learn more about Fluid Boxes.</a:t>
            </a:r>
            <a:endParaRPr lang="en-US" dirty="0"/>
          </a:p>
        </p:txBody>
      </p:sp>
    </p:spTree>
    <p:extLst>
      <p:ext uri="{BB962C8B-B14F-4D97-AF65-F5344CB8AC3E}">
        <p14:creationId xmlns:p14="http://schemas.microsoft.com/office/powerpoint/2010/main" val="3647108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2" fill="hold" grpId="0" nodeType="afterEffect">
                                  <p:stCondLst>
                                    <p:cond delay="50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4" name="Rectangle 3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025AF9DC-1515-4FC9-9FA7-8029CDC99413}"/>
              </a:ext>
            </a:extLst>
          </p:cNvPr>
          <p:cNvPicPr/>
          <p:nvPr/>
        </p:nvPicPr>
        <p:blipFill>
          <a:blip r:embed="rId3"/>
          <a:stretch>
            <a:fillRect/>
          </a:stretch>
        </p:blipFill>
        <p:spPr bwMode="auto">
          <a:xfrm>
            <a:off x="4870800" y="1678952"/>
            <a:ext cx="6331262" cy="3520726"/>
          </a:xfrm>
          <a:prstGeom prst="rect">
            <a:avLst/>
          </a:prstGeom>
          <a:noFill/>
        </p:spPr>
      </p:pic>
      <p:sp>
        <p:nvSpPr>
          <p:cNvPr id="2" name="Title 1">
            <a:extLst>
              <a:ext uri="{FF2B5EF4-FFF2-40B4-BE49-F238E27FC236}">
                <a16:creationId xmlns:a16="http://schemas.microsoft.com/office/drawing/2014/main" id="{5730E205-C7EF-4D17-B77C-F4D4DC95E1D6}"/>
              </a:ext>
            </a:extLst>
          </p:cNvPr>
          <p:cNvSpPr>
            <a:spLocks noGrp="1"/>
          </p:cNvSpPr>
          <p:nvPr>
            <p:ph type="title"/>
          </p:nvPr>
        </p:nvSpPr>
        <p:spPr>
          <a:xfrm>
            <a:off x="601255" y="702156"/>
            <a:ext cx="3409783" cy="1013800"/>
          </a:xfrm>
        </p:spPr>
        <p:txBody>
          <a:bodyPr>
            <a:normAutofit/>
          </a:bodyPr>
          <a:lstStyle/>
          <a:p>
            <a:r>
              <a:rPr lang="en-IN" dirty="0"/>
              <a:t>What are Fluid Boxes?</a:t>
            </a:r>
            <a:endParaRPr lang="en-US" dirty="0"/>
          </a:p>
        </p:txBody>
      </p:sp>
      <p:sp>
        <p:nvSpPr>
          <p:cNvPr id="3" name="Content Placeholder 2">
            <a:extLst>
              <a:ext uri="{FF2B5EF4-FFF2-40B4-BE49-F238E27FC236}">
                <a16:creationId xmlns:a16="http://schemas.microsoft.com/office/drawing/2014/main" id="{94E90034-4E54-4F35-94B0-0CAC70AFFEDC}"/>
              </a:ext>
            </a:extLst>
          </p:cNvPr>
          <p:cNvSpPr>
            <a:spLocks noGrp="1"/>
          </p:cNvSpPr>
          <p:nvPr>
            <p:ph idx="1"/>
          </p:nvPr>
        </p:nvSpPr>
        <p:spPr>
          <a:xfrm>
            <a:off x="601255" y="1964168"/>
            <a:ext cx="3409782" cy="4036582"/>
          </a:xfrm>
        </p:spPr>
        <p:txBody>
          <a:bodyPr>
            <a:normAutofit/>
          </a:bodyPr>
          <a:lstStyle/>
          <a:p>
            <a:pPr marL="0" indent="0">
              <a:buNone/>
            </a:pPr>
            <a:r>
              <a:rPr lang="en-US" dirty="0">
                <a:solidFill>
                  <a:schemeClr val="bg1"/>
                </a:solidFill>
              </a:rPr>
              <a:t>Fluid Boxes are the containers which lay out your content intelligently as per the defined settings.</a:t>
            </a:r>
          </a:p>
        </p:txBody>
      </p:sp>
    </p:spTree>
    <p:extLst>
      <p:ext uri="{BB962C8B-B14F-4D97-AF65-F5344CB8AC3E}">
        <p14:creationId xmlns:p14="http://schemas.microsoft.com/office/powerpoint/2010/main" val="285373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2000"/>
                            </p:stCondLst>
                            <p:childTnLst>
                              <p:par>
                                <p:cTn id="13" presetID="2" presetClass="entr" presetSubtype="2" fill="hold" nodeType="afterEffect">
                                  <p:stCondLst>
                                    <p:cond delay="5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392F9-F54C-4F3A-B89D-972F94EF735F}"/>
              </a:ext>
            </a:extLst>
          </p:cNvPr>
          <p:cNvSpPr>
            <a:spLocks noGrp="1"/>
          </p:cNvSpPr>
          <p:nvPr>
            <p:ph type="title"/>
          </p:nvPr>
        </p:nvSpPr>
        <p:spPr>
          <a:xfrm>
            <a:off x="581192" y="702156"/>
            <a:ext cx="11029616" cy="1013800"/>
          </a:xfrm>
        </p:spPr>
        <p:txBody>
          <a:bodyPr>
            <a:normAutofit/>
          </a:bodyPr>
          <a:lstStyle/>
          <a:p>
            <a:r>
              <a:rPr lang="en-IN" dirty="0">
                <a:solidFill>
                  <a:srgbClr val="FFFEFF"/>
                </a:solidFill>
              </a:rPr>
              <a:t>Steps to </a:t>
            </a:r>
            <a:r>
              <a:rPr lang="en-IN" dirty="0" err="1">
                <a:solidFill>
                  <a:srgbClr val="FFFEFF"/>
                </a:solidFill>
              </a:rPr>
              <a:t>AddED</a:t>
            </a:r>
            <a:r>
              <a:rPr lang="en-IN" dirty="0">
                <a:solidFill>
                  <a:srgbClr val="FFFEFF"/>
                </a:solidFill>
              </a:rPr>
              <a:t> Fluid Boxes</a:t>
            </a:r>
            <a:endParaRPr lang="en-US" dirty="0">
              <a:solidFill>
                <a:srgbClr val="FFFEFF"/>
              </a:solidFill>
            </a:endParaRPr>
          </a:p>
        </p:txBody>
      </p:sp>
      <p:sp>
        <p:nvSpPr>
          <p:cNvPr id="4" name="Rectangle 3">
            <a:extLst>
              <a:ext uri="{FF2B5EF4-FFF2-40B4-BE49-F238E27FC236}">
                <a16:creationId xmlns:a16="http://schemas.microsoft.com/office/drawing/2014/main" id="{236DCC3A-C7D3-49E5-8C7C-10EBFD355FA4}"/>
              </a:ext>
            </a:extLst>
          </p:cNvPr>
          <p:cNvSpPr/>
          <p:nvPr/>
        </p:nvSpPr>
        <p:spPr>
          <a:xfrm>
            <a:off x="1685097" y="2954708"/>
            <a:ext cx="882180" cy="71"/>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6" name="Arrow: Chevron 5">
            <a:extLst>
              <a:ext uri="{FF2B5EF4-FFF2-40B4-BE49-F238E27FC236}">
                <a16:creationId xmlns:a16="http://schemas.microsoft.com/office/drawing/2014/main" id="{68FA605F-E96E-49CE-B553-FBE2BEED3F7D}"/>
              </a:ext>
            </a:extLst>
          </p:cNvPr>
          <p:cNvSpPr/>
          <p:nvPr/>
        </p:nvSpPr>
        <p:spPr>
          <a:xfrm>
            <a:off x="2620208" y="2880640"/>
            <a:ext cx="101450" cy="190550"/>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 name="Freeform: Shape 6">
            <a:extLst>
              <a:ext uri="{FF2B5EF4-FFF2-40B4-BE49-F238E27FC236}">
                <a16:creationId xmlns:a16="http://schemas.microsoft.com/office/drawing/2014/main" id="{C9BF8942-9519-432D-9F9D-5C6A1C2FD53C}"/>
              </a:ext>
            </a:extLst>
          </p:cNvPr>
          <p:cNvSpPr/>
          <p:nvPr/>
        </p:nvSpPr>
        <p:spPr>
          <a:xfrm>
            <a:off x="1128316" y="2508235"/>
            <a:ext cx="893016" cy="893016"/>
          </a:xfrm>
          <a:custGeom>
            <a:avLst/>
            <a:gdLst>
              <a:gd name="connsiteX0" fmla="*/ 0 w 893016"/>
              <a:gd name="connsiteY0" fmla="*/ 446508 h 893016"/>
              <a:gd name="connsiteX1" fmla="*/ 446508 w 893016"/>
              <a:gd name="connsiteY1" fmla="*/ 0 h 893016"/>
              <a:gd name="connsiteX2" fmla="*/ 893016 w 893016"/>
              <a:gd name="connsiteY2" fmla="*/ 446508 h 893016"/>
              <a:gd name="connsiteX3" fmla="*/ 446508 w 893016"/>
              <a:gd name="connsiteY3" fmla="*/ 893016 h 893016"/>
              <a:gd name="connsiteX4" fmla="*/ 0 w 893016"/>
              <a:gd name="connsiteY4" fmla="*/ 446508 h 8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16" h="893016">
                <a:moveTo>
                  <a:pt x="0" y="446508"/>
                </a:moveTo>
                <a:cubicBezTo>
                  <a:pt x="0" y="199908"/>
                  <a:pt x="199908" y="0"/>
                  <a:pt x="446508" y="0"/>
                </a:cubicBezTo>
                <a:cubicBezTo>
                  <a:pt x="693108" y="0"/>
                  <a:pt x="893016" y="199908"/>
                  <a:pt x="893016" y="446508"/>
                </a:cubicBezTo>
                <a:cubicBezTo>
                  <a:pt x="893016" y="693108"/>
                  <a:pt x="693108" y="893016"/>
                  <a:pt x="446508" y="893016"/>
                </a:cubicBezTo>
                <a:cubicBezTo>
                  <a:pt x="199908" y="893016"/>
                  <a:pt x="0" y="693108"/>
                  <a:pt x="0" y="446508"/>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433" tIns="165433" rIns="165433" bIns="165433" numCol="1" spcCol="1270" anchor="ctr" anchorCtr="0">
            <a:noAutofit/>
          </a:bodyPr>
          <a:lstStyle/>
          <a:p>
            <a:pPr marL="0" lvl="0" indent="0" algn="ctr" defTabSz="1866900">
              <a:lnSpc>
                <a:spcPct val="90000"/>
              </a:lnSpc>
              <a:spcBef>
                <a:spcPct val="0"/>
              </a:spcBef>
              <a:spcAft>
                <a:spcPct val="35000"/>
              </a:spcAft>
              <a:buNone/>
            </a:pPr>
            <a:r>
              <a:rPr lang="en-US" sz="4200" kern="1200" dirty="0"/>
              <a:t>1</a:t>
            </a:r>
          </a:p>
        </p:txBody>
      </p:sp>
      <p:sp>
        <p:nvSpPr>
          <p:cNvPr id="8" name="Freeform: Shape 7">
            <a:extLst>
              <a:ext uri="{FF2B5EF4-FFF2-40B4-BE49-F238E27FC236}">
                <a16:creationId xmlns:a16="http://schemas.microsoft.com/office/drawing/2014/main" id="{31342F78-3D10-4341-9133-6B60F6EA5106}"/>
              </a:ext>
            </a:extLst>
          </p:cNvPr>
          <p:cNvSpPr/>
          <p:nvPr/>
        </p:nvSpPr>
        <p:spPr>
          <a:xfrm>
            <a:off x="582371" y="3566852"/>
            <a:ext cx="1984906" cy="1965600"/>
          </a:xfrm>
          <a:custGeom>
            <a:avLst/>
            <a:gdLst>
              <a:gd name="connsiteX0" fmla="*/ 0 w 1984906"/>
              <a:gd name="connsiteY0" fmla="*/ 393120 h 1965600"/>
              <a:gd name="connsiteX1" fmla="*/ 599333 w 1984906"/>
              <a:gd name="connsiteY1" fmla="*/ 393120 h 1965600"/>
              <a:gd name="connsiteX2" fmla="*/ 599333 w 1984906"/>
              <a:gd name="connsiteY2" fmla="*/ 393120 h 1965600"/>
              <a:gd name="connsiteX3" fmla="*/ 599333 w 1984906"/>
              <a:gd name="connsiteY3" fmla="*/ 393120 h 1965600"/>
              <a:gd name="connsiteX4" fmla="*/ 992453 w 1984906"/>
              <a:gd name="connsiteY4" fmla="*/ 0 h 1965600"/>
              <a:gd name="connsiteX5" fmla="*/ 1385573 w 1984906"/>
              <a:gd name="connsiteY5" fmla="*/ 393120 h 1965600"/>
              <a:gd name="connsiteX6" fmla="*/ 1385573 w 1984906"/>
              <a:gd name="connsiteY6" fmla="*/ 393120 h 1965600"/>
              <a:gd name="connsiteX7" fmla="*/ 1385573 w 1984906"/>
              <a:gd name="connsiteY7" fmla="*/ 393120 h 1965600"/>
              <a:gd name="connsiteX8" fmla="*/ 1984906 w 1984906"/>
              <a:gd name="connsiteY8" fmla="*/ 393120 h 1965600"/>
              <a:gd name="connsiteX9" fmla="*/ 1984906 w 1984906"/>
              <a:gd name="connsiteY9" fmla="*/ 1965600 h 1965600"/>
              <a:gd name="connsiteX10" fmla="*/ 0 w 1984906"/>
              <a:gd name="connsiteY10" fmla="*/ 1965600 h 1965600"/>
              <a:gd name="connsiteX11" fmla="*/ 0 w 1984906"/>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4906" h="1965600">
                <a:moveTo>
                  <a:pt x="0" y="393120"/>
                </a:moveTo>
                <a:lnTo>
                  <a:pt x="599333" y="393120"/>
                </a:lnTo>
                <a:lnTo>
                  <a:pt x="599333" y="393120"/>
                </a:lnTo>
                <a:lnTo>
                  <a:pt x="599333" y="393120"/>
                </a:lnTo>
                <a:lnTo>
                  <a:pt x="992453" y="0"/>
                </a:lnTo>
                <a:lnTo>
                  <a:pt x="1385573" y="393120"/>
                </a:lnTo>
                <a:lnTo>
                  <a:pt x="1385573" y="393120"/>
                </a:lnTo>
                <a:lnTo>
                  <a:pt x="1385573" y="393120"/>
                </a:lnTo>
                <a:lnTo>
                  <a:pt x="1984906" y="393120"/>
                </a:lnTo>
                <a:lnTo>
                  <a:pt x="1984906"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6572" tIns="558220" rIns="156572" bIns="165100" numCol="1" spcCol="1270" anchor="t" anchorCtr="0">
            <a:noAutofit/>
          </a:bodyPr>
          <a:lstStyle/>
          <a:p>
            <a:pPr marL="0" lvl="0" indent="0" algn="l" defTabSz="488950">
              <a:lnSpc>
                <a:spcPct val="90000"/>
              </a:lnSpc>
              <a:spcBef>
                <a:spcPct val="0"/>
              </a:spcBef>
              <a:spcAft>
                <a:spcPct val="35000"/>
              </a:spcAft>
              <a:buNone/>
            </a:pPr>
            <a:r>
              <a:rPr lang="en-GB" sz="1100" kern="1200" dirty="0"/>
              <a:t>On the Toolbar, click </a:t>
            </a:r>
            <a:r>
              <a:rPr lang="en-US" sz="1100" b="1" kern="1200" dirty="0"/>
              <a:t>Fluid</a:t>
            </a:r>
            <a:r>
              <a:rPr lang="en-US" sz="1100" kern="1200" dirty="0"/>
              <a:t> </a:t>
            </a:r>
            <a:r>
              <a:rPr lang="en-US" sz="1100" b="1" kern="1200" dirty="0"/>
              <a:t>Box</a:t>
            </a:r>
            <a:r>
              <a:rPr lang="en-GB" sz="1100" kern="1200" dirty="0"/>
              <a:t>, and select either </a:t>
            </a:r>
            <a:r>
              <a:rPr lang="en-US" sz="1100" b="1" kern="1200" dirty="0"/>
              <a:t>Horizontal</a:t>
            </a:r>
            <a:r>
              <a:rPr lang="en-GB" sz="1100" kern="1200" dirty="0"/>
              <a:t> or </a:t>
            </a:r>
            <a:r>
              <a:rPr lang="en-US" sz="1100" b="1" kern="1200" dirty="0"/>
              <a:t>Vertical</a:t>
            </a:r>
            <a:r>
              <a:rPr lang="en-GB" sz="1100" kern="1200" dirty="0"/>
              <a:t> flow based on your screen layout requirement.</a:t>
            </a:r>
            <a:endParaRPr lang="en-US" sz="1100" kern="1200" dirty="0"/>
          </a:p>
        </p:txBody>
      </p:sp>
      <p:sp>
        <p:nvSpPr>
          <p:cNvPr id="9" name="Rectangle 8">
            <a:extLst>
              <a:ext uri="{FF2B5EF4-FFF2-40B4-BE49-F238E27FC236}">
                <a16:creationId xmlns:a16="http://schemas.microsoft.com/office/drawing/2014/main" id="{48785E24-EF60-4270-8F0A-E3B863C775B5}"/>
              </a:ext>
            </a:extLst>
          </p:cNvPr>
          <p:cNvSpPr/>
          <p:nvPr/>
        </p:nvSpPr>
        <p:spPr>
          <a:xfrm>
            <a:off x="2787822" y="2954708"/>
            <a:ext cx="1984906" cy="72"/>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0" name="Arrow: Chevron 9">
            <a:extLst>
              <a:ext uri="{FF2B5EF4-FFF2-40B4-BE49-F238E27FC236}">
                <a16:creationId xmlns:a16="http://schemas.microsoft.com/office/drawing/2014/main" id="{E3C36416-C414-4818-96BE-840A45A740B6}"/>
              </a:ext>
            </a:extLst>
          </p:cNvPr>
          <p:cNvSpPr/>
          <p:nvPr/>
        </p:nvSpPr>
        <p:spPr>
          <a:xfrm>
            <a:off x="4825659" y="2880640"/>
            <a:ext cx="101450" cy="190550"/>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A00F9FCE-89F2-4189-97A2-230A5840E9EA}"/>
              </a:ext>
            </a:extLst>
          </p:cNvPr>
          <p:cNvSpPr/>
          <p:nvPr/>
        </p:nvSpPr>
        <p:spPr>
          <a:xfrm>
            <a:off x="3333767" y="2508235"/>
            <a:ext cx="893016" cy="893016"/>
          </a:xfrm>
          <a:custGeom>
            <a:avLst/>
            <a:gdLst>
              <a:gd name="connsiteX0" fmla="*/ 0 w 893016"/>
              <a:gd name="connsiteY0" fmla="*/ 446508 h 893016"/>
              <a:gd name="connsiteX1" fmla="*/ 446508 w 893016"/>
              <a:gd name="connsiteY1" fmla="*/ 0 h 893016"/>
              <a:gd name="connsiteX2" fmla="*/ 893016 w 893016"/>
              <a:gd name="connsiteY2" fmla="*/ 446508 h 893016"/>
              <a:gd name="connsiteX3" fmla="*/ 446508 w 893016"/>
              <a:gd name="connsiteY3" fmla="*/ 893016 h 893016"/>
              <a:gd name="connsiteX4" fmla="*/ 0 w 893016"/>
              <a:gd name="connsiteY4" fmla="*/ 446508 h 8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16" h="893016">
                <a:moveTo>
                  <a:pt x="0" y="446508"/>
                </a:moveTo>
                <a:cubicBezTo>
                  <a:pt x="0" y="199908"/>
                  <a:pt x="199908" y="0"/>
                  <a:pt x="446508" y="0"/>
                </a:cubicBezTo>
                <a:cubicBezTo>
                  <a:pt x="693108" y="0"/>
                  <a:pt x="893016" y="199908"/>
                  <a:pt x="893016" y="446508"/>
                </a:cubicBezTo>
                <a:cubicBezTo>
                  <a:pt x="893016" y="693108"/>
                  <a:pt x="693108" y="893016"/>
                  <a:pt x="446508" y="893016"/>
                </a:cubicBezTo>
                <a:cubicBezTo>
                  <a:pt x="199908" y="893016"/>
                  <a:pt x="0" y="693108"/>
                  <a:pt x="0" y="446508"/>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433" tIns="165433" rIns="165433" bIns="165433" numCol="1" spcCol="1270" anchor="ctr" anchorCtr="0">
            <a:noAutofit/>
          </a:bodyPr>
          <a:lstStyle/>
          <a:p>
            <a:pPr marL="0" lvl="0" indent="0" algn="ctr" defTabSz="1866900">
              <a:lnSpc>
                <a:spcPct val="90000"/>
              </a:lnSpc>
              <a:spcBef>
                <a:spcPct val="0"/>
              </a:spcBef>
              <a:spcAft>
                <a:spcPct val="35000"/>
              </a:spcAft>
              <a:buNone/>
            </a:pPr>
            <a:r>
              <a:rPr lang="en-US" sz="4200" kern="1200" dirty="0"/>
              <a:t>2</a:t>
            </a:r>
          </a:p>
        </p:txBody>
      </p:sp>
      <p:sp>
        <p:nvSpPr>
          <p:cNvPr id="12" name="Freeform: Shape 11">
            <a:extLst>
              <a:ext uri="{FF2B5EF4-FFF2-40B4-BE49-F238E27FC236}">
                <a16:creationId xmlns:a16="http://schemas.microsoft.com/office/drawing/2014/main" id="{4862FA31-880B-4F34-863B-2192731ECCE1}"/>
              </a:ext>
            </a:extLst>
          </p:cNvPr>
          <p:cNvSpPr/>
          <p:nvPr/>
        </p:nvSpPr>
        <p:spPr>
          <a:xfrm>
            <a:off x="2787822" y="3566852"/>
            <a:ext cx="1984906" cy="1965600"/>
          </a:xfrm>
          <a:custGeom>
            <a:avLst/>
            <a:gdLst>
              <a:gd name="connsiteX0" fmla="*/ 0 w 1984906"/>
              <a:gd name="connsiteY0" fmla="*/ 393120 h 1965600"/>
              <a:gd name="connsiteX1" fmla="*/ 599333 w 1984906"/>
              <a:gd name="connsiteY1" fmla="*/ 393120 h 1965600"/>
              <a:gd name="connsiteX2" fmla="*/ 599333 w 1984906"/>
              <a:gd name="connsiteY2" fmla="*/ 393120 h 1965600"/>
              <a:gd name="connsiteX3" fmla="*/ 599333 w 1984906"/>
              <a:gd name="connsiteY3" fmla="*/ 393120 h 1965600"/>
              <a:gd name="connsiteX4" fmla="*/ 992453 w 1984906"/>
              <a:gd name="connsiteY4" fmla="*/ 0 h 1965600"/>
              <a:gd name="connsiteX5" fmla="*/ 1385573 w 1984906"/>
              <a:gd name="connsiteY5" fmla="*/ 393120 h 1965600"/>
              <a:gd name="connsiteX6" fmla="*/ 1385573 w 1984906"/>
              <a:gd name="connsiteY6" fmla="*/ 393120 h 1965600"/>
              <a:gd name="connsiteX7" fmla="*/ 1385573 w 1984906"/>
              <a:gd name="connsiteY7" fmla="*/ 393120 h 1965600"/>
              <a:gd name="connsiteX8" fmla="*/ 1984906 w 1984906"/>
              <a:gd name="connsiteY8" fmla="*/ 393120 h 1965600"/>
              <a:gd name="connsiteX9" fmla="*/ 1984906 w 1984906"/>
              <a:gd name="connsiteY9" fmla="*/ 1965600 h 1965600"/>
              <a:gd name="connsiteX10" fmla="*/ 0 w 1984906"/>
              <a:gd name="connsiteY10" fmla="*/ 1965600 h 1965600"/>
              <a:gd name="connsiteX11" fmla="*/ 0 w 1984906"/>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4906" h="1965600">
                <a:moveTo>
                  <a:pt x="0" y="393120"/>
                </a:moveTo>
                <a:lnTo>
                  <a:pt x="599333" y="393120"/>
                </a:lnTo>
                <a:lnTo>
                  <a:pt x="599333" y="393120"/>
                </a:lnTo>
                <a:lnTo>
                  <a:pt x="599333" y="393120"/>
                </a:lnTo>
                <a:lnTo>
                  <a:pt x="992453" y="0"/>
                </a:lnTo>
                <a:lnTo>
                  <a:pt x="1385573" y="393120"/>
                </a:lnTo>
                <a:lnTo>
                  <a:pt x="1385573" y="393120"/>
                </a:lnTo>
                <a:lnTo>
                  <a:pt x="1385573" y="393120"/>
                </a:lnTo>
                <a:lnTo>
                  <a:pt x="1984906" y="393120"/>
                </a:lnTo>
                <a:lnTo>
                  <a:pt x="1984906"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6572" tIns="558220" rIns="156572" bIns="165100" numCol="1" spcCol="1270" anchor="t" anchorCtr="0">
            <a:noAutofit/>
          </a:bodyPr>
          <a:lstStyle/>
          <a:p>
            <a:pPr marL="0" lvl="0" indent="0" algn="l" defTabSz="488950">
              <a:lnSpc>
                <a:spcPct val="90000"/>
              </a:lnSpc>
              <a:spcBef>
                <a:spcPct val="0"/>
              </a:spcBef>
              <a:spcAft>
                <a:spcPct val="35000"/>
              </a:spcAft>
              <a:buNone/>
            </a:pPr>
            <a:r>
              <a:rPr lang="en-GB" sz="1100" kern="1200" dirty="0"/>
              <a:t>Select the number of Fluid Boxes you wish to add. You can add up to </a:t>
            </a:r>
            <a:r>
              <a:rPr lang="en-US" sz="1100" kern="1200" dirty="0"/>
              <a:t>10 </a:t>
            </a:r>
            <a:r>
              <a:rPr lang="en-GB" sz="1100" kern="1200" dirty="0"/>
              <a:t>Fluid Boxes in each direction on the slide. </a:t>
            </a:r>
            <a:endParaRPr lang="en-US" sz="1100" kern="1200" dirty="0"/>
          </a:p>
        </p:txBody>
      </p:sp>
      <p:sp>
        <p:nvSpPr>
          <p:cNvPr id="13" name="Rectangle 12">
            <a:extLst>
              <a:ext uri="{FF2B5EF4-FFF2-40B4-BE49-F238E27FC236}">
                <a16:creationId xmlns:a16="http://schemas.microsoft.com/office/drawing/2014/main" id="{4C15BD1E-2474-4742-BD37-5742597CC768}"/>
              </a:ext>
            </a:extLst>
          </p:cNvPr>
          <p:cNvSpPr/>
          <p:nvPr/>
        </p:nvSpPr>
        <p:spPr>
          <a:xfrm>
            <a:off x="4993274" y="2954708"/>
            <a:ext cx="1984906" cy="72"/>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4" name="Arrow: Chevron 13">
            <a:extLst>
              <a:ext uri="{FF2B5EF4-FFF2-40B4-BE49-F238E27FC236}">
                <a16:creationId xmlns:a16="http://schemas.microsoft.com/office/drawing/2014/main" id="{57A1FA9C-70FF-4211-9BAB-17C68E0C34BE}"/>
              </a:ext>
            </a:extLst>
          </p:cNvPr>
          <p:cNvSpPr/>
          <p:nvPr/>
        </p:nvSpPr>
        <p:spPr>
          <a:xfrm>
            <a:off x="7031111" y="2880640"/>
            <a:ext cx="101450" cy="190550"/>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5" name="Freeform: Shape 14">
            <a:extLst>
              <a:ext uri="{FF2B5EF4-FFF2-40B4-BE49-F238E27FC236}">
                <a16:creationId xmlns:a16="http://schemas.microsoft.com/office/drawing/2014/main" id="{D0566CC5-56A4-4CD6-A791-51B6C880D042}"/>
              </a:ext>
            </a:extLst>
          </p:cNvPr>
          <p:cNvSpPr/>
          <p:nvPr/>
        </p:nvSpPr>
        <p:spPr>
          <a:xfrm>
            <a:off x="5539219" y="2508235"/>
            <a:ext cx="893016" cy="893016"/>
          </a:xfrm>
          <a:custGeom>
            <a:avLst/>
            <a:gdLst>
              <a:gd name="connsiteX0" fmla="*/ 0 w 893016"/>
              <a:gd name="connsiteY0" fmla="*/ 446508 h 893016"/>
              <a:gd name="connsiteX1" fmla="*/ 446508 w 893016"/>
              <a:gd name="connsiteY1" fmla="*/ 0 h 893016"/>
              <a:gd name="connsiteX2" fmla="*/ 893016 w 893016"/>
              <a:gd name="connsiteY2" fmla="*/ 446508 h 893016"/>
              <a:gd name="connsiteX3" fmla="*/ 446508 w 893016"/>
              <a:gd name="connsiteY3" fmla="*/ 893016 h 893016"/>
              <a:gd name="connsiteX4" fmla="*/ 0 w 893016"/>
              <a:gd name="connsiteY4" fmla="*/ 446508 h 8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16" h="893016">
                <a:moveTo>
                  <a:pt x="0" y="446508"/>
                </a:moveTo>
                <a:cubicBezTo>
                  <a:pt x="0" y="199908"/>
                  <a:pt x="199908" y="0"/>
                  <a:pt x="446508" y="0"/>
                </a:cubicBezTo>
                <a:cubicBezTo>
                  <a:pt x="693108" y="0"/>
                  <a:pt x="893016" y="199908"/>
                  <a:pt x="893016" y="446508"/>
                </a:cubicBezTo>
                <a:cubicBezTo>
                  <a:pt x="893016" y="693108"/>
                  <a:pt x="693108" y="893016"/>
                  <a:pt x="446508" y="893016"/>
                </a:cubicBezTo>
                <a:cubicBezTo>
                  <a:pt x="199908" y="893016"/>
                  <a:pt x="0" y="693108"/>
                  <a:pt x="0" y="446508"/>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433" tIns="165433" rIns="165433" bIns="165433" numCol="1" spcCol="1270" anchor="ctr" anchorCtr="0">
            <a:noAutofit/>
          </a:bodyPr>
          <a:lstStyle/>
          <a:p>
            <a:pPr marL="0" lvl="0" indent="0" algn="ctr" defTabSz="1866900">
              <a:lnSpc>
                <a:spcPct val="90000"/>
              </a:lnSpc>
              <a:spcBef>
                <a:spcPct val="0"/>
              </a:spcBef>
              <a:spcAft>
                <a:spcPct val="35000"/>
              </a:spcAft>
              <a:buNone/>
            </a:pPr>
            <a:r>
              <a:rPr lang="en-US" sz="4200" kern="1200" dirty="0"/>
              <a:t>3</a:t>
            </a:r>
          </a:p>
        </p:txBody>
      </p:sp>
      <p:sp>
        <p:nvSpPr>
          <p:cNvPr id="16" name="Freeform: Shape 15">
            <a:extLst>
              <a:ext uri="{FF2B5EF4-FFF2-40B4-BE49-F238E27FC236}">
                <a16:creationId xmlns:a16="http://schemas.microsoft.com/office/drawing/2014/main" id="{861607A4-004C-460A-BF3F-4EBEC5D29125}"/>
              </a:ext>
            </a:extLst>
          </p:cNvPr>
          <p:cNvSpPr/>
          <p:nvPr/>
        </p:nvSpPr>
        <p:spPr>
          <a:xfrm>
            <a:off x="4993274" y="3566852"/>
            <a:ext cx="1984906" cy="1965600"/>
          </a:xfrm>
          <a:custGeom>
            <a:avLst/>
            <a:gdLst>
              <a:gd name="connsiteX0" fmla="*/ 0 w 1984906"/>
              <a:gd name="connsiteY0" fmla="*/ 393120 h 1965600"/>
              <a:gd name="connsiteX1" fmla="*/ 599333 w 1984906"/>
              <a:gd name="connsiteY1" fmla="*/ 393120 h 1965600"/>
              <a:gd name="connsiteX2" fmla="*/ 599333 w 1984906"/>
              <a:gd name="connsiteY2" fmla="*/ 393120 h 1965600"/>
              <a:gd name="connsiteX3" fmla="*/ 599333 w 1984906"/>
              <a:gd name="connsiteY3" fmla="*/ 393120 h 1965600"/>
              <a:gd name="connsiteX4" fmla="*/ 992453 w 1984906"/>
              <a:gd name="connsiteY4" fmla="*/ 0 h 1965600"/>
              <a:gd name="connsiteX5" fmla="*/ 1385573 w 1984906"/>
              <a:gd name="connsiteY5" fmla="*/ 393120 h 1965600"/>
              <a:gd name="connsiteX6" fmla="*/ 1385573 w 1984906"/>
              <a:gd name="connsiteY6" fmla="*/ 393120 h 1965600"/>
              <a:gd name="connsiteX7" fmla="*/ 1385573 w 1984906"/>
              <a:gd name="connsiteY7" fmla="*/ 393120 h 1965600"/>
              <a:gd name="connsiteX8" fmla="*/ 1984906 w 1984906"/>
              <a:gd name="connsiteY8" fmla="*/ 393120 h 1965600"/>
              <a:gd name="connsiteX9" fmla="*/ 1984906 w 1984906"/>
              <a:gd name="connsiteY9" fmla="*/ 1965600 h 1965600"/>
              <a:gd name="connsiteX10" fmla="*/ 0 w 1984906"/>
              <a:gd name="connsiteY10" fmla="*/ 1965600 h 1965600"/>
              <a:gd name="connsiteX11" fmla="*/ 0 w 1984906"/>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4906" h="1965600">
                <a:moveTo>
                  <a:pt x="0" y="393120"/>
                </a:moveTo>
                <a:lnTo>
                  <a:pt x="599333" y="393120"/>
                </a:lnTo>
                <a:lnTo>
                  <a:pt x="599333" y="393120"/>
                </a:lnTo>
                <a:lnTo>
                  <a:pt x="599333" y="393120"/>
                </a:lnTo>
                <a:lnTo>
                  <a:pt x="992453" y="0"/>
                </a:lnTo>
                <a:lnTo>
                  <a:pt x="1385573" y="393120"/>
                </a:lnTo>
                <a:lnTo>
                  <a:pt x="1385573" y="393120"/>
                </a:lnTo>
                <a:lnTo>
                  <a:pt x="1385573" y="393120"/>
                </a:lnTo>
                <a:lnTo>
                  <a:pt x="1984906" y="393120"/>
                </a:lnTo>
                <a:lnTo>
                  <a:pt x="1984906"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6572" tIns="558220" rIns="156572" bIns="165100" numCol="1" spcCol="1270" anchor="t" anchorCtr="0">
            <a:noAutofit/>
          </a:bodyPr>
          <a:lstStyle/>
          <a:p>
            <a:pPr marL="0" lvl="0" indent="0" algn="l" defTabSz="488950">
              <a:lnSpc>
                <a:spcPct val="90000"/>
              </a:lnSpc>
              <a:spcBef>
                <a:spcPct val="0"/>
              </a:spcBef>
              <a:spcAft>
                <a:spcPct val="35000"/>
              </a:spcAft>
              <a:buNone/>
            </a:pPr>
            <a:r>
              <a:rPr lang="en-GB" sz="1100" kern="1200" dirty="0"/>
              <a:t>Resize the child Fluid Boxes by selecting the main Fluid Box, and then clicking and dragging the resize handles on the slide.</a:t>
            </a:r>
            <a:endParaRPr lang="en-US" sz="1100" kern="1200" dirty="0"/>
          </a:p>
        </p:txBody>
      </p:sp>
      <p:sp>
        <p:nvSpPr>
          <p:cNvPr id="17" name="Rectangle 16">
            <a:extLst>
              <a:ext uri="{FF2B5EF4-FFF2-40B4-BE49-F238E27FC236}">
                <a16:creationId xmlns:a16="http://schemas.microsoft.com/office/drawing/2014/main" id="{F180A88B-B45D-47CA-A53B-5AF903E76FD1}"/>
              </a:ext>
            </a:extLst>
          </p:cNvPr>
          <p:cNvSpPr/>
          <p:nvPr/>
        </p:nvSpPr>
        <p:spPr>
          <a:xfrm>
            <a:off x="7198725" y="2954707"/>
            <a:ext cx="1984906" cy="72"/>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8" name="Arrow: Chevron 17">
            <a:extLst>
              <a:ext uri="{FF2B5EF4-FFF2-40B4-BE49-F238E27FC236}">
                <a16:creationId xmlns:a16="http://schemas.microsoft.com/office/drawing/2014/main" id="{B031A6A7-0FBD-4845-992D-C4036691DD32}"/>
              </a:ext>
            </a:extLst>
          </p:cNvPr>
          <p:cNvSpPr/>
          <p:nvPr/>
        </p:nvSpPr>
        <p:spPr>
          <a:xfrm>
            <a:off x="9236562" y="2880640"/>
            <a:ext cx="101450" cy="190551"/>
          </a:xfrm>
          <a:prstGeom prst="chevron">
            <a:avLst>
              <a:gd name="adj" fmla="val 90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D6E8469B-F555-405A-921E-D171A429E67D}"/>
              </a:ext>
            </a:extLst>
          </p:cNvPr>
          <p:cNvSpPr/>
          <p:nvPr/>
        </p:nvSpPr>
        <p:spPr>
          <a:xfrm>
            <a:off x="7744670" y="2508235"/>
            <a:ext cx="893016" cy="893016"/>
          </a:xfrm>
          <a:custGeom>
            <a:avLst/>
            <a:gdLst>
              <a:gd name="connsiteX0" fmla="*/ 0 w 893016"/>
              <a:gd name="connsiteY0" fmla="*/ 446508 h 893016"/>
              <a:gd name="connsiteX1" fmla="*/ 446508 w 893016"/>
              <a:gd name="connsiteY1" fmla="*/ 0 h 893016"/>
              <a:gd name="connsiteX2" fmla="*/ 893016 w 893016"/>
              <a:gd name="connsiteY2" fmla="*/ 446508 h 893016"/>
              <a:gd name="connsiteX3" fmla="*/ 446508 w 893016"/>
              <a:gd name="connsiteY3" fmla="*/ 893016 h 893016"/>
              <a:gd name="connsiteX4" fmla="*/ 0 w 893016"/>
              <a:gd name="connsiteY4" fmla="*/ 446508 h 8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16" h="893016">
                <a:moveTo>
                  <a:pt x="0" y="446508"/>
                </a:moveTo>
                <a:cubicBezTo>
                  <a:pt x="0" y="199908"/>
                  <a:pt x="199908" y="0"/>
                  <a:pt x="446508" y="0"/>
                </a:cubicBezTo>
                <a:cubicBezTo>
                  <a:pt x="693108" y="0"/>
                  <a:pt x="893016" y="199908"/>
                  <a:pt x="893016" y="446508"/>
                </a:cubicBezTo>
                <a:cubicBezTo>
                  <a:pt x="893016" y="693108"/>
                  <a:pt x="693108" y="893016"/>
                  <a:pt x="446508" y="893016"/>
                </a:cubicBezTo>
                <a:cubicBezTo>
                  <a:pt x="199908" y="893016"/>
                  <a:pt x="0" y="693108"/>
                  <a:pt x="0" y="446508"/>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433" tIns="165433" rIns="165433" bIns="165433" numCol="1" spcCol="1270" anchor="ctr" anchorCtr="0">
            <a:noAutofit/>
          </a:bodyPr>
          <a:lstStyle/>
          <a:p>
            <a:pPr marL="0" lvl="0" indent="0" algn="ctr" defTabSz="1866900">
              <a:lnSpc>
                <a:spcPct val="90000"/>
              </a:lnSpc>
              <a:spcBef>
                <a:spcPct val="0"/>
              </a:spcBef>
              <a:spcAft>
                <a:spcPct val="35000"/>
              </a:spcAft>
              <a:buNone/>
            </a:pPr>
            <a:r>
              <a:rPr lang="en-US" sz="4200" kern="1200" dirty="0"/>
              <a:t>4</a:t>
            </a:r>
          </a:p>
        </p:txBody>
      </p:sp>
      <p:sp>
        <p:nvSpPr>
          <p:cNvPr id="20" name="Freeform: Shape 19">
            <a:extLst>
              <a:ext uri="{FF2B5EF4-FFF2-40B4-BE49-F238E27FC236}">
                <a16:creationId xmlns:a16="http://schemas.microsoft.com/office/drawing/2014/main" id="{25A9DAF5-C05D-41EE-BD8B-DF5FE34847C5}"/>
              </a:ext>
            </a:extLst>
          </p:cNvPr>
          <p:cNvSpPr/>
          <p:nvPr/>
        </p:nvSpPr>
        <p:spPr>
          <a:xfrm>
            <a:off x="7198725" y="3566852"/>
            <a:ext cx="1984906" cy="1965600"/>
          </a:xfrm>
          <a:custGeom>
            <a:avLst/>
            <a:gdLst>
              <a:gd name="connsiteX0" fmla="*/ 0 w 1984906"/>
              <a:gd name="connsiteY0" fmla="*/ 393120 h 1965600"/>
              <a:gd name="connsiteX1" fmla="*/ 599333 w 1984906"/>
              <a:gd name="connsiteY1" fmla="*/ 393120 h 1965600"/>
              <a:gd name="connsiteX2" fmla="*/ 599333 w 1984906"/>
              <a:gd name="connsiteY2" fmla="*/ 393120 h 1965600"/>
              <a:gd name="connsiteX3" fmla="*/ 599333 w 1984906"/>
              <a:gd name="connsiteY3" fmla="*/ 393120 h 1965600"/>
              <a:gd name="connsiteX4" fmla="*/ 992453 w 1984906"/>
              <a:gd name="connsiteY4" fmla="*/ 0 h 1965600"/>
              <a:gd name="connsiteX5" fmla="*/ 1385573 w 1984906"/>
              <a:gd name="connsiteY5" fmla="*/ 393120 h 1965600"/>
              <a:gd name="connsiteX6" fmla="*/ 1385573 w 1984906"/>
              <a:gd name="connsiteY6" fmla="*/ 393120 h 1965600"/>
              <a:gd name="connsiteX7" fmla="*/ 1385573 w 1984906"/>
              <a:gd name="connsiteY7" fmla="*/ 393120 h 1965600"/>
              <a:gd name="connsiteX8" fmla="*/ 1984906 w 1984906"/>
              <a:gd name="connsiteY8" fmla="*/ 393120 h 1965600"/>
              <a:gd name="connsiteX9" fmla="*/ 1984906 w 1984906"/>
              <a:gd name="connsiteY9" fmla="*/ 1965600 h 1965600"/>
              <a:gd name="connsiteX10" fmla="*/ 0 w 1984906"/>
              <a:gd name="connsiteY10" fmla="*/ 1965600 h 1965600"/>
              <a:gd name="connsiteX11" fmla="*/ 0 w 1984906"/>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4906" h="1965600">
                <a:moveTo>
                  <a:pt x="0" y="393120"/>
                </a:moveTo>
                <a:lnTo>
                  <a:pt x="599333" y="393120"/>
                </a:lnTo>
                <a:lnTo>
                  <a:pt x="599333" y="393120"/>
                </a:lnTo>
                <a:lnTo>
                  <a:pt x="599333" y="393120"/>
                </a:lnTo>
                <a:lnTo>
                  <a:pt x="992453" y="0"/>
                </a:lnTo>
                <a:lnTo>
                  <a:pt x="1385573" y="393120"/>
                </a:lnTo>
                <a:lnTo>
                  <a:pt x="1385573" y="393120"/>
                </a:lnTo>
                <a:lnTo>
                  <a:pt x="1385573" y="393120"/>
                </a:lnTo>
                <a:lnTo>
                  <a:pt x="1984906" y="393120"/>
                </a:lnTo>
                <a:lnTo>
                  <a:pt x="1984906"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6572" tIns="558220" rIns="156572" bIns="165100" numCol="1" spcCol="1270" anchor="t" anchorCtr="0">
            <a:noAutofit/>
          </a:bodyPr>
          <a:lstStyle/>
          <a:p>
            <a:pPr marL="0" lvl="0" indent="0" algn="l" defTabSz="488950">
              <a:lnSpc>
                <a:spcPct val="90000"/>
              </a:lnSpc>
              <a:spcBef>
                <a:spcPct val="0"/>
              </a:spcBef>
              <a:spcAft>
                <a:spcPct val="35000"/>
              </a:spcAft>
              <a:buNone/>
            </a:pPr>
            <a:r>
              <a:rPr lang="en-GB" sz="1100" kern="1200" dirty="0"/>
              <a:t>To add child Fluid Boxes to these Fluid Boxes, select the Fluid Box, click </a:t>
            </a:r>
            <a:r>
              <a:rPr lang="en-US" sz="1100" b="1" kern="1200" dirty="0"/>
              <a:t>Fluid Box | Horizontal </a:t>
            </a:r>
            <a:r>
              <a:rPr lang="en-GB" sz="1100" kern="1200" dirty="0"/>
              <a:t>or </a:t>
            </a:r>
            <a:r>
              <a:rPr lang="en-US" sz="1100" b="1" kern="1200" dirty="0"/>
              <a:t>Vertical</a:t>
            </a:r>
            <a:r>
              <a:rPr lang="en-GB" sz="1100" b="1" kern="1200" dirty="0"/>
              <a:t> </a:t>
            </a:r>
            <a:r>
              <a:rPr lang="en-GB" sz="1100" kern="1200" dirty="0"/>
              <a:t>on the Toolbar, and then select the number.</a:t>
            </a:r>
            <a:endParaRPr lang="en-US" sz="1100" kern="1200" dirty="0"/>
          </a:p>
        </p:txBody>
      </p:sp>
      <p:sp>
        <p:nvSpPr>
          <p:cNvPr id="21" name="Rectangle 20">
            <a:extLst>
              <a:ext uri="{FF2B5EF4-FFF2-40B4-BE49-F238E27FC236}">
                <a16:creationId xmlns:a16="http://schemas.microsoft.com/office/drawing/2014/main" id="{AF3A569E-44D8-4B50-9156-FEBD7B98E13A}"/>
              </a:ext>
            </a:extLst>
          </p:cNvPr>
          <p:cNvSpPr/>
          <p:nvPr/>
        </p:nvSpPr>
        <p:spPr>
          <a:xfrm>
            <a:off x="9404177" y="2954707"/>
            <a:ext cx="992453" cy="72"/>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2" name="Freeform: Shape 21">
            <a:extLst>
              <a:ext uri="{FF2B5EF4-FFF2-40B4-BE49-F238E27FC236}">
                <a16:creationId xmlns:a16="http://schemas.microsoft.com/office/drawing/2014/main" id="{71E8E044-97D7-4BCF-A711-A612CC85A37E}"/>
              </a:ext>
            </a:extLst>
          </p:cNvPr>
          <p:cNvSpPr/>
          <p:nvPr/>
        </p:nvSpPr>
        <p:spPr>
          <a:xfrm>
            <a:off x="9950121" y="2508235"/>
            <a:ext cx="893016" cy="893016"/>
          </a:xfrm>
          <a:custGeom>
            <a:avLst/>
            <a:gdLst>
              <a:gd name="connsiteX0" fmla="*/ 0 w 893016"/>
              <a:gd name="connsiteY0" fmla="*/ 446508 h 893016"/>
              <a:gd name="connsiteX1" fmla="*/ 446508 w 893016"/>
              <a:gd name="connsiteY1" fmla="*/ 0 h 893016"/>
              <a:gd name="connsiteX2" fmla="*/ 893016 w 893016"/>
              <a:gd name="connsiteY2" fmla="*/ 446508 h 893016"/>
              <a:gd name="connsiteX3" fmla="*/ 446508 w 893016"/>
              <a:gd name="connsiteY3" fmla="*/ 893016 h 893016"/>
              <a:gd name="connsiteX4" fmla="*/ 0 w 893016"/>
              <a:gd name="connsiteY4" fmla="*/ 446508 h 8930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3016" h="893016">
                <a:moveTo>
                  <a:pt x="0" y="446508"/>
                </a:moveTo>
                <a:cubicBezTo>
                  <a:pt x="0" y="199908"/>
                  <a:pt x="199908" y="0"/>
                  <a:pt x="446508" y="0"/>
                </a:cubicBezTo>
                <a:cubicBezTo>
                  <a:pt x="693108" y="0"/>
                  <a:pt x="893016" y="199908"/>
                  <a:pt x="893016" y="446508"/>
                </a:cubicBezTo>
                <a:cubicBezTo>
                  <a:pt x="893016" y="693108"/>
                  <a:pt x="693108" y="893016"/>
                  <a:pt x="446508" y="893016"/>
                </a:cubicBezTo>
                <a:cubicBezTo>
                  <a:pt x="199908" y="893016"/>
                  <a:pt x="0" y="693108"/>
                  <a:pt x="0" y="446508"/>
                </a:cubicBez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433" tIns="165433" rIns="165433" bIns="165433" numCol="1" spcCol="1270" anchor="ctr" anchorCtr="0">
            <a:noAutofit/>
          </a:bodyPr>
          <a:lstStyle/>
          <a:p>
            <a:pPr marL="0" lvl="0" indent="0" algn="ctr" defTabSz="1866900">
              <a:lnSpc>
                <a:spcPct val="90000"/>
              </a:lnSpc>
              <a:spcBef>
                <a:spcPct val="0"/>
              </a:spcBef>
              <a:spcAft>
                <a:spcPct val="35000"/>
              </a:spcAft>
              <a:buNone/>
            </a:pPr>
            <a:r>
              <a:rPr lang="en-US" sz="4200" kern="1200"/>
              <a:t>5</a:t>
            </a:r>
          </a:p>
        </p:txBody>
      </p:sp>
      <p:sp>
        <p:nvSpPr>
          <p:cNvPr id="23" name="Freeform: Shape 22">
            <a:extLst>
              <a:ext uri="{FF2B5EF4-FFF2-40B4-BE49-F238E27FC236}">
                <a16:creationId xmlns:a16="http://schemas.microsoft.com/office/drawing/2014/main" id="{A3747AE5-A16C-4C3F-ACF7-07BBDB2BE061}"/>
              </a:ext>
            </a:extLst>
          </p:cNvPr>
          <p:cNvSpPr/>
          <p:nvPr/>
        </p:nvSpPr>
        <p:spPr>
          <a:xfrm>
            <a:off x="9404177" y="3566852"/>
            <a:ext cx="1984906" cy="1965600"/>
          </a:xfrm>
          <a:custGeom>
            <a:avLst/>
            <a:gdLst>
              <a:gd name="connsiteX0" fmla="*/ 0 w 1984906"/>
              <a:gd name="connsiteY0" fmla="*/ 393120 h 1965600"/>
              <a:gd name="connsiteX1" fmla="*/ 599333 w 1984906"/>
              <a:gd name="connsiteY1" fmla="*/ 393120 h 1965600"/>
              <a:gd name="connsiteX2" fmla="*/ 599333 w 1984906"/>
              <a:gd name="connsiteY2" fmla="*/ 393120 h 1965600"/>
              <a:gd name="connsiteX3" fmla="*/ 599333 w 1984906"/>
              <a:gd name="connsiteY3" fmla="*/ 393120 h 1965600"/>
              <a:gd name="connsiteX4" fmla="*/ 992453 w 1984906"/>
              <a:gd name="connsiteY4" fmla="*/ 0 h 1965600"/>
              <a:gd name="connsiteX5" fmla="*/ 1385573 w 1984906"/>
              <a:gd name="connsiteY5" fmla="*/ 393120 h 1965600"/>
              <a:gd name="connsiteX6" fmla="*/ 1385573 w 1984906"/>
              <a:gd name="connsiteY6" fmla="*/ 393120 h 1965600"/>
              <a:gd name="connsiteX7" fmla="*/ 1385573 w 1984906"/>
              <a:gd name="connsiteY7" fmla="*/ 393120 h 1965600"/>
              <a:gd name="connsiteX8" fmla="*/ 1984906 w 1984906"/>
              <a:gd name="connsiteY8" fmla="*/ 393120 h 1965600"/>
              <a:gd name="connsiteX9" fmla="*/ 1984906 w 1984906"/>
              <a:gd name="connsiteY9" fmla="*/ 1965600 h 1965600"/>
              <a:gd name="connsiteX10" fmla="*/ 0 w 1984906"/>
              <a:gd name="connsiteY10" fmla="*/ 1965600 h 1965600"/>
              <a:gd name="connsiteX11" fmla="*/ 0 w 1984906"/>
              <a:gd name="connsiteY11" fmla="*/ 393120 h 196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4906" h="1965600">
                <a:moveTo>
                  <a:pt x="0" y="393120"/>
                </a:moveTo>
                <a:lnTo>
                  <a:pt x="599333" y="393120"/>
                </a:lnTo>
                <a:lnTo>
                  <a:pt x="599333" y="393120"/>
                </a:lnTo>
                <a:lnTo>
                  <a:pt x="599333" y="393120"/>
                </a:lnTo>
                <a:lnTo>
                  <a:pt x="992453" y="0"/>
                </a:lnTo>
                <a:lnTo>
                  <a:pt x="1385573" y="393120"/>
                </a:lnTo>
                <a:lnTo>
                  <a:pt x="1385573" y="393120"/>
                </a:lnTo>
                <a:lnTo>
                  <a:pt x="1385573" y="393120"/>
                </a:lnTo>
                <a:lnTo>
                  <a:pt x="1984906" y="393120"/>
                </a:lnTo>
                <a:lnTo>
                  <a:pt x="1984906" y="1965600"/>
                </a:lnTo>
                <a:lnTo>
                  <a:pt x="0" y="1965600"/>
                </a:lnTo>
                <a:lnTo>
                  <a:pt x="0" y="39312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56572" tIns="558220" rIns="156572" bIns="165100" numCol="1" spcCol="1270" anchor="t" anchorCtr="0">
            <a:noAutofit/>
          </a:bodyPr>
          <a:lstStyle/>
          <a:p>
            <a:pPr marL="0" lvl="0" indent="0" algn="l" defTabSz="488950">
              <a:lnSpc>
                <a:spcPct val="90000"/>
              </a:lnSpc>
              <a:spcBef>
                <a:spcPct val="0"/>
              </a:spcBef>
              <a:spcAft>
                <a:spcPct val="35000"/>
              </a:spcAft>
              <a:buNone/>
            </a:pPr>
            <a:r>
              <a:rPr lang="en-GB" sz="1100" kern="1200" dirty="0"/>
              <a:t>Continue adding Fluid Boxes until you get the desired layout for the screen.</a:t>
            </a:r>
            <a:endParaRPr lang="en-US" sz="1100" kern="1200" dirty="0"/>
          </a:p>
        </p:txBody>
      </p:sp>
    </p:spTree>
    <p:extLst>
      <p:ext uri="{BB962C8B-B14F-4D97-AF65-F5344CB8AC3E}">
        <p14:creationId xmlns:p14="http://schemas.microsoft.com/office/powerpoint/2010/main" val="140154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1000"/>
                            </p:stCondLst>
                            <p:childTnLst>
                              <p:par>
                                <p:cTn id="9" presetID="1" presetClass="entr" presetSubtype="0"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1500"/>
                            </p:stCondLst>
                            <p:childTnLst>
                              <p:par>
                                <p:cTn id="12" presetID="1" presetClass="entr" presetSubtype="0" fill="hold" grpId="0" nodeType="afterEffect">
                                  <p:stCondLst>
                                    <p:cond delay="50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500"/>
                                  </p:stCondLst>
                                  <p:childTnLst>
                                    <p:set>
                                      <p:cBhvr>
                                        <p:cTn id="16" dur="1" fill="hold">
                                          <p:stCondLst>
                                            <p:cond delay="0"/>
                                          </p:stCondLst>
                                        </p:cTn>
                                        <p:tgtEl>
                                          <p:spTgt spid="16"/>
                                        </p:tgtEl>
                                        <p:attrNameLst>
                                          <p:attrName>style.visibility</p:attrName>
                                        </p:attrNameLst>
                                      </p:cBhvr>
                                      <p:to>
                                        <p:strVal val="visible"/>
                                      </p:to>
                                    </p:set>
                                  </p:childTnLst>
                                </p:cTn>
                              </p:par>
                            </p:childTnLst>
                          </p:cTn>
                        </p:par>
                        <p:par>
                          <p:cTn id="17" fill="hold">
                            <p:stCondLst>
                              <p:cond delay="2500"/>
                            </p:stCondLst>
                            <p:childTnLst>
                              <p:par>
                                <p:cTn id="18" presetID="1" presetClass="entr" presetSubtype="0" fill="hold" grpId="0" nodeType="afterEffect">
                                  <p:stCondLst>
                                    <p:cond delay="500"/>
                                  </p:stCondLst>
                                  <p:childTnLst>
                                    <p:set>
                                      <p:cBhvr>
                                        <p:cTn id="19" dur="1" fill="hold">
                                          <p:stCondLst>
                                            <p:cond delay="0"/>
                                          </p:stCondLst>
                                        </p:cTn>
                                        <p:tgtEl>
                                          <p:spTgt spid="20"/>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grpId="0" nodeType="afterEffect">
                                  <p:stCondLst>
                                    <p:cond delay="50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2" grpId="0" animBg="1"/>
      <p:bldP spid="16" grpId="0" animBg="1"/>
      <p:bldP spid="20"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6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75" name="Rectangle 6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6" name="Rectangle 6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6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6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79" name="Rectangle 7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
            <a:ext cx="12192000"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614407"/>
            <a:ext cx="750779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8" name="Picture 27">
            <a:extLst>
              <a:ext uri="{FF2B5EF4-FFF2-40B4-BE49-F238E27FC236}">
                <a16:creationId xmlns:a16="http://schemas.microsoft.com/office/drawing/2014/main" id="{6CCFED1C-E24B-46AD-8E3A-BADBBC281D5D}"/>
              </a:ext>
            </a:extLst>
          </p:cNvPr>
          <p:cNvPicPr/>
          <p:nvPr/>
        </p:nvPicPr>
        <p:blipFill>
          <a:blip r:embed="rId2"/>
          <a:stretch>
            <a:fillRect/>
          </a:stretch>
        </p:blipFill>
        <p:spPr bwMode="auto">
          <a:xfrm>
            <a:off x="898558" y="1450591"/>
            <a:ext cx="2679068" cy="4018602"/>
          </a:xfrm>
          <a:prstGeom prst="rect">
            <a:avLst/>
          </a:prstGeom>
          <a:noFill/>
        </p:spPr>
      </p:pic>
      <p:sp>
        <p:nvSpPr>
          <p:cNvPr id="24" name="Title 23">
            <a:extLst>
              <a:ext uri="{FF2B5EF4-FFF2-40B4-BE49-F238E27FC236}">
                <a16:creationId xmlns:a16="http://schemas.microsoft.com/office/drawing/2014/main" id="{045F86BE-071B-4AF0-AA1A-C75DD45F67D4}"/>
              </a:ext>
            </a:extLst>
          </p:cNvPr>
          <p:cNvSpPr>
            <a:spLocks noGrp="1"/>
          </p:cNvSpPr>
          <p:nvPr>
            <p:ph type="title"/>
          </p:nvPr>
        </p:nvSpPr>
        <p:spPr>
          <a:xfrm>
            <a:off x="4401850" y="702156"/>
            <a:ext cx="7208958" cy="1013800"/>
          </a:xfrm>
        </p:spPr>
        <p:txBody>
          <a:bodyPr vert="horz" lIns="91440" tIns="45720" rIns="91440" bIns="45720" rtlCol="0" anchor="b">
            <a:normAutofit/>
          </a:bodyPr>
          <a:lstStyle/>
          <a:p>
            <a:r>
              <a:rPr lang="en-US" dirty="0"/>
              <a:t>Fluid Box Properties</a:t>
            </a:r>
          </a:p>
        </p:txBody>
      </p:sp>
      <p:sp>
        <p:nvSpPr>
          <p:cNvPr id="3" name="Content Placeholder 2">
            <a:extLst>
              <a:ext uri="{FF2B5EF4-FFF2-40B4-BE49-F238E27FC236}">
                <a16:creationId xmlns:a16="http://schemas.microsoft.com/office/drawing/2014/main" id="{BD655236-E458-404F-A078-FA40B0B24082}"/>
              </a:ext>
            </a:extLst>
          </p:cNvPr>
          <p:cNvSpPr>
            <a:spLocks noGrp="1"/>
          </p:cNvSpPr>
          <p:nvPr>
            <p:ph sz="half" idx="1"/>
          </p:nvPr>
        </p:nvSpPr>
        <p:spPr>
          <a:xfrm>
            <a:off x="4401849" y="2180496"/>
            <a:ext cx="7208957" cy="4045683"/>
          </a:xfrm>
        </p:spPr>
        <p:txBody>
          <a:bodyPr vert="horz" lIns="91440" tIns="45720" rIns="91440" bIns="45720" rtlCol="0" anchor="ctr">
            <a:normAutofit/>
          </a:bodyPr>
          <a:lstStyle/>
          <a:p>
            <a:r>
              <a:rPr lang="en-US" dirty="0"/>
              <a:t>Flow</a:t>
            </a:r>
          </a:p>
          <a:p>
            <a:r>
              <a:rPr lang="en-US" dirty="0"/>
              <a:t>Wrap</a:t>
            </a:r>
          </a:p>
          <a:p>
            <a:r>
              <a:rPr lang="en-US" dirty="0"/>
              <a:t>Align</a:t>
            </a:r>
          </a:p>
          <a:p>
            <a:r>
              <a:rPr lang="en-US" dirty="0"/>
              <a:t>Padding</a:t>
            </a:r>
          </a:p>
          <a:p>
            <a:r>
              <a:rPr lang="en-US" dirty="0"/>
              <a:t>Optional</a:t>
            </a:r>
          </a:p>
          <a:p>
            <a:r>
              <a:rPr lang="en-US" dirty="0"/>
              <a:t>Static</a:t>
            </a:r>
          </a:p>
        </p:txBody>
      </p:sp>
    </p:spTree>
    <p:extLst>
      <p:ext uri="{BB962C8B-B14F-4D97-AF65-F5344CB8AC3E}">
        <p14:creationId xmlns:p14="http://schemas.microsoft.com/office/powerpoint/2010/main" val="71259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28"/>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50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6AE9EC-3FFB-499B-A983-BA9C63153A15}"/>
              </a:ext>
            </a:extLst>
          </p:cNvPr>
          <p:cNvSpPr>
            <a:spLocks noGrp="1"/>
          </p:cNvSpPr>
          <p:nvPr>
            <p:ph type="title"/>
          </p:nvPr>
        </p:nvSpPr>
        <p:spPr>
          <a:xfrm>
            <a:off x="803189" y="1209184"/>
            <a:ext cx="3089189" cy="4734416"/>
          </a:xfrm>
        </p:spPr>
        <p:txBody>
          <a:bodyPr anchor="ctr">
            <a:normAutofit/>
          </a:bodyPr>
          <a:lstStyle/>
          <a:p>
            <a:r>
              <a:rPr lang="en-US" dirty="0"/>
              <a:t>Flow</a:t>
            </a:r>
          </a:p>
        </p:txBody>
      </p:sp>
      <p:sp>
        <p:nvSpPr>
          <p:cNvPr id="5" name="Content Placeholder 4">
            <a:extLst>
              <a:ext uri="{FF2B5EF4-FFF2-40B4-BE49-F238E27FC236}">
                <a16:creationId xmlns:a16="http://schemas.microsoft.com/office/drawing/2014/main" id="{927361F0-8792-48F4-BEDE-1E03A5482F83}"/>
              </a:ext>
            </a:extLst>
          </p:cNvPr>
          <p:cNvSpPr>
            <a:spLocks noGrp="1"/>
          </p:cNvSpPr>
          <p:nvPr>
            <p:ph idx="1"/>
          </p:nvPr>
        </p:nvSpPr>
        <p:spPr>
          <a:xfrm>
            <a:off x="4561870" y="3425295"/>
            <a:ext cx="6864154" cy="2800477"/>
          </a:xfrm>
        </p:spPr>
        <p:txBody>
          <a:bodyPr>
            <a:normAutofit/>
          </a:bodyPr>
          <a:lstStyle/>
          <a:p>
            <a:pPr marL="0" indent="0">
              <a:buNone/>
            </a:pPr>
            <a:r>
              <a:rPr lang="en-GB" dirty="0"/>
              <a:t>The Flow property denotes the direction in which the objects will be laid out. </a:t>
            </a:r>
          </a:p>
          <a:p>
            <a:pPr marL="0" indent="0">
              <a:buNone/>
            </a:pPr>
            <a:r>
              <a:rPr lang="en-GB" dirty="0"/>
              <a:t>You can decide the flow as </a:t>
            </a:r>
            <a:r>
              <a:rPr lang="en-GB" b="1" dirty="0"/>
              <a:t>Vertical</a:t>
            </a:r>
            <a:r>
              <a:rPr lang="en-GB" dirty="0"/>
              <a:t> or </a:t>
            </a:r>
            <a:r>
              <a:rPr lang="en-GB" b="1" dirty="0"/>
              <a:t>Horizontal</a:t>
            </a:r>
            <a:r>
              <a:rPr lang="en-GB" dirty="0"/>
              <a:t> at the time of adding the Fluid Box to the slide. </a:t>
            </a:r>
          </a:p>
          <a:p>
            <a:pPr marL="0" indent="0">
              <a:buNone/>
            </a:pPr>
            <a:r>
              <a:rPr lang="en-GB" dirty="0"/>
              <a:t>If, after adding the Fluid Box, you wish to change the direction, you can change it from the </a:t>
            </a:r>
            <a:r>
              <a:rPr lang="en-US" b="1" dirty="0"/>
              <a:t>Properties </a:t>
            </a:r>
            <a:r>
              <a:rPr lang="en-GB" dirty="0"/>
              <a:t>inspector.</a:t>
            </a:r>
            <a:endParaRPr lang="en-US" dirty="0"/>
          </a:p>
        </p:txBody>
      </p:sp>
      <p:pic>
        <p:nvPicPr>
          <p:cNvPr id="13" name="Picture 12">
            <a:extLst>
              <a:ext uri="{FF2B5EF4-FFF2-40B4-BE49-F238E27FC236}">
                <a16:creationId xmlns:a16="http://schemas.microsoft.com/office/drawing/2014/main" id="{BCFA34DD-BFC6-1548-8584-50179EF14BAC}"/>
              </a:ext>
            </a:extLst>
          </p:cNvPr>
          <p:cNvPicPr>
            <a:picLocks noChangeAspect="1" noChangeArrowheads="1"/>
          </p:cNvPicPr>
          <p:nvPr/>
        </p:nvPicPr>
        <p:blipFill rotWithShape="1">
          <a:blip r:embed="rId2"/>
          <a:srcRect b="14254"/>
          <a:stretch/>
        </p:blipFill>
        <p:spPr bwMode="auto">
          <a:xfrm>
            <a:off x="4552329" y="959792"/>
            <a:ext cx="3082580"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a:extLst>
              <a:ext uri="{FF2B5EF4-FFF2-40B4-BE49-F238E27FC236}">
                <a16:creationId xmlns:a16="http://schemas.microsoft.com/office/drawing/2014/main" id="{876CDB8D-BA01-9943-AC60-C55E4F4A6B42}"/>
              </a:ext>
            </a:extLst>
          </p:cNvPr>
          <p:cNvPicPr>
            <a:picLocks noChangeAspect="1" noChangeArrowheads="1"/>
          </p:cNvPicPr>
          <p:nvPr/>
        </p:nvPicPr>
        <p:blipFill>
          <a:blip r:embed="rId3"/>
          <a:stretch>
            <a:fillRect/>
          </a:stretch>
        </p:blipFill>
        <p:spPr bwMode="auto">
          <a:xfrm>
            <a:off x="8411008" y="968671"/>
            <a:ext cx="2953339" cy="1825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72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5">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50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500"/>
                                  </p:stCondLst>
                                  <p:childTnLst>
                                    <p:set>
                                      <p:cBhvr>
                                        <p:cTn id="2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Users\Pooja\AppData\Local\Microsoft\Windows\INetCache\Content.Word\7163OT_10_12.png">
            <a:extLst>
              <a:ext uri="{FF2B5EF4-FFF2-40B4-BE49-F238E27FC236}">
                <a16:creationId xmlns:a16="http://schemas.microsoft.com/office/drawing/2014/main" id="{23B1CB59-0837-4A03-B44B-6522DEA5B27D}"/>
              </a:ext>
            </a:extLst>
          </p:cNvPr>
          <p:cNvPicPr/>
          <p:nvPr/>
        </p:nvPicPr>
        <p:blipFill rotWithShape="1">
          <a:blip r:embed="rId2">
            <a:extLst>
              <a:ext uri="{28A0092B-C50C-407E-A947-70E740481C1C}">
                <a14:useLocalDpi xmlns:a14="http://schemas.microsoft.com/office/drawing/2010/main" val="0"/>
              </a:ext>
            </a:extLst>
          </a:blip>
          <a:srcRect r="-3" b="625"/>
          <a:stretch/>
        </p:blipFill>
        <p:spPr bwMode="auto">
          <a:xfrm>
            <a:off x="657225" y="2361056"/>
            <a:ext cx="4962525" cy="3649219"/>
          </a:xfrm>
          <a:prstGeom prst="rect">
            <a:avLst/>
          </a:prstGeom>
          <a:noFill/>
        </p:spPr>
      </p:pic>
      <p:grpSp>
        <p:nvGrpSpPr>
          <p:cNvPr id="18" name="Group 17"/>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9" name="Rectangle 18"/>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21C3B36-A58E-47F6-83AA-41C24AD3E911}"/>
              </a:ext>
            </a:extLst>
          </p:cNvPr>
          <p:cNvSpPr>
            <a:spLocks noGrp="1"/>
          </p:cNvSpPr>
          <p:nvPr>
            <p:ph type="title"/>
          </p:nvPr>
        </p:nvSpPr>
        <p:spPr>
          <a:xfrm>
            <a:off x="581192" y="702156"/>
            <a:ext cx="11029616" cy="1013800"/>
          </a:xfrm>
        </p:spPr>
        <p:txBody>
          <a:bodyPr>
            <a:normAutofit/>
          </a:bodyPr>
          <a:lstStyle/>
          <a:p>
            <a:r>
              <a:rPr lang="en-US"/>
              <a:t>WrapP</a:t>
            </a:r>
            <a:endParaRPr lang="en-US" dirty="0"/>
          </a:p>
        </p:txBody>
      </p:sp>
      <p:sp>
        <p:nvSpPr>
          <p:cNvPr id="3" name="Content Placeholder 2">
            <a:extLst>
              <a:ext uri="{FF2B5EF4-FFF2-40B4-BE49-F238E27FC236}">
                <a16:creationId xmlns:a16="http://schemas.microsoft.com/office/drawing/2014/main" id="{B68A1DDD-5A11-47B5-9462-2C2FE7231B0E}"/>
              </a:ext>
            </a:extLst>
          </p:cNvPr>
          <p:cNvSpPr>
            <a:spLocks noGrp="1"/>
          </p:cNvSpPr>
          <p:nvPr>
            <p:ph idx="1"/>
          </p:nvPr>
        </p:nvSpPr>
        <p:spPr>
          <a:xfrm>
            <a:off x="6335805" y="2180496"/>
            <a:ext cx="5275001" cy="4045683"/>
          </a:xfrm>
        </p:spPr>
        <p:txBody>
          <a:bodyPr>
            <a:normAutofit/>
          </a:bodyPr>
          <a:lstStyle/>
          <a:p>
            <a:pPr marL="0" indent="0">
              <a:buNone/>
            </a:pPr>
            <a:r>
              <a:rPr lang="en-US"/>
              <a:t>With the Wrap property, you can control when and how the objects wrap to the next row on the smaller device sizes. </a:t>
            </a:r>
          </a:p>
          <a:p>
            <a:pPr marL="342900" indent="-342900">
              <a:buFont typeface="+mj-lt"/>
              <a:buAutoNum type="arabicPeriod"/>
            </a:pPr>
            <a:r>
              <a:rPr lang="en-US"/>
              <a:t>Wrap to the next row</a:t>
            </a:r>
          </a:p>
          <a:p>
            <a:pPr marL="342900" indent="-342900">
              <a:buFont typeface="+mj-lt"/>
              <a:buAutoNum type="arabicPeriod"/>
            </a:pPr>
            <a:r>
              <a:rPr lang="en-US"/>
              <a:t>Squeeze in a row</a:t>
            </a:r>
          </a:p>
          <a:p>
            <a:pPr marL="342900" indent="-342900">
              <a:buFont typeface="+mj-lt"/>
              <a:buAutoNum type="arabicPeriod"/>
            </a:pPr>
            <a:r>
              <a:rPr lang="en-US"/>
              <a:t>One Row/Column</a:t>
            </a:r>
          </a:p>
          <a:p>
            <a:pPr marL="342900" indent="-342900">
              <a:buFont typeface="+mj-lt"/>
              <a:buAutoNum type="arabicPeriod"/>
            </a:pPr>
            <a:r>
              <a:rPr lang="en-US"/>
              <a:t>Symmetrical</a:t>
            </a:r>
          </a:p>
        </p:txBody>
      </p:sp>
    </p:spTree>
    <p:extLst>
      <p:ext uri="{BB962C8B-B14F-4D97-AF65-F5344CB8AC3E}">
        <p14:creationId xmlns:p14="http://schemas.microsoft.com/office/powerpoint/2010/main" val="24703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500"/>
                                  </p:stCondLst>
                                  <p:childTnLst>
                                    <p:set>
                                      <p:cBhvr>
                                        <p:cTn id="21" dur="1" fill="hold">
                                          <p:stCondLst>
                                            <p:cond delay="0"/>
                                          </p:stCondLst>
                                        </p:cTn>
                                        <p:tgtEl>
                                          <p:spTgt spid="3">
                                            <p:txEl>
                                              <p:pRg st="3" end="3"/>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50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D67E-E860-43AC-A459-18DB533EB93F}"/>
              </a:ext>
            </a:extLst>
          </p:cNvPr>
          <p:cNvSpPr>
            <a:spLocks noGrp="1"/>
          </p:cNvSpPr>
          <p:nvPr>
            <p:ph type="title"/>
          </p:nvPr>
        </p:nvSpPr>
        <p:spPr/>
        <p:txBody>
          <a:bodyPr/>
          <a:lstStyle/>
          <a:p>
            <a:r>
              <a:rPr lang="en-US" dirty="0"/>
              <a:t>Align</a:t>
            </a:r>
          </a:p>
        </p:txBody>
      </p:sp>
      <p:sp>
        <p:nvSpPr>
          <p:cNvPr id="6" name="TextBox 5">
            <a:extLst>
              <a:ext uri="{FF2B5EF4-FFF2-40B4-BE49-F238E27FC236}">
                <a16:creationId xmlns:a16="http://schemas.microsoft.com/office/drawing/2014/main" id="{30CB77D8-34D8-4C50-A984-C714940691FD}"/>
              </a:ext>
            </a:extLst>
          </p:cNvPr>
          <p:cNvSpPr txBox="1"/>
          <p:nvPr/>
        </p:nvSpPr>
        <p:spPr>
          <a:xfrm>
            <a:off x="581192" y="1976027"/>
            <a:ext cx="7677871" cy="369332"/>
          </a:xfrm>
          <a:prstGeom prst="rect">
            <a:avLst/>
          </a:prstGeom>
          <a:noFill/>
        </p:spPr>
        <p:txBody>
          <a:bodyPr wrap="none" rtlCol="0">
            <a:spAutoFit/>
          </a:bodyPr>
          <a:lstStyle/>
          <a:p>
            <a:r>
              <a:rPr lang="en-IN" dirty="0"/>
              <a:t>This option will allow you to decide how to align the objects in the Fluid Boxes. </a:t>
            </a:r>
            <a:endParaRPr lang="en-US" dirty="0"/>
          </a:p>
        </p:txBody>
      </p:sp>
      <p:graphicFrame>
        <p:nvGraphicFramePr>
          <p:cNvPr id="7" name="Content Placeholder 3">
            <a:extLst>
              <a:ext uri="{FF2B5EF4-FFF2-40B4-BE49-F238E27FC236}">
                <a16:creationId xmlns:a16="http://schemas.microsoft.com/office/drawing/2014/main" id="{0CE48C6B-3BD4-4D33-9F28-B1192562AE8E}"/>
              </a:ext>
            </a:extLst>
          </p:cNvPr>
          <p:cNvGraphicFramePr>
            <a:graphicFrameLocks noGrp="1"/>
          </p:cNvGraphicFramePr>
          <p:nvPr>
            <p:ph idx="1"/>
            <p:extLst>
              <p:ext uri="{D42A27DB-BD31-4B8C-83A1-F6EECF244321}">
                <p14:modId xmlns:p14="http://schemas.microsoft.com/office/powerpoint/2010/main" val="226977510"/>
              </p:ext>
            </p:extLst>
          </p:nvPr>
        </p:nvGraphicFramePr>
        <p:xfrm>
          <a:off x="581192" y="2605431"/>
          <a:ext cx="11029950" cy="3774440"/>
        </p:xfrm>
        <a:graphic>
          <a:graphicData uri="http://schemas.openxmlformats.org/drawingml/2006/table">
            <a:tbl>
              <a:tblPr firstRow="1" bandRow="1">
                <a:tableStyleId>{2D5ABB26-0587-4C30-8999-92F81FD0307C}</a:tableStyleId>
              </a:tblPr>
              <a:tblGrid>
                <a:gridCol w="1960672">
                  <a:extLst>
                    <a:ext uri="{9D8B030D-6E8A-4147-A177-3AD203B41FA5}">
                      <a16:colId xmlns:a16="http://schemas.microsoft.com/office/drawing/2014/main" val="803970067"/>
                    </a:ext>
                  </a:extLst>
                </a:gridCol>
                <a:gridCol w="9069278">
                  <a:extLst>
                    <a:ext uri="{9D8B030D-6E8A-4147-A177-3AD203B41FA5}">
                      <a16:colId xmlns:a16="http://schemas.microsoft.com/office/drawing/2014/main" val="861615455"/>
                    </a:ext>
                  </a:extLst>
                </a:gridCol>
              </a:tblGrid>
              <a:tr h="370840">
                <a:tc>
                  <a:txBody>
                    <a:bodyPr/>
                    <a:lstStyle/>
                    <a:p>
                      <a:r>
                        <a:rPr lang="en-US" dirty="0"/>
                        <a:t>Left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Use this option to left align the objects. The first object will be placed at the left of the Fluid box and the others will follow.</a:t>
                      </a:r>
                      <a:endParaRPr 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5647380"/>
                  </a:ext>
                </a:extLst>
              </a:tr>
              <a:tr h="370840">
                <a:tc>
                  <a:txBody>
                    <a:bodyPr/>
                    <a:lstStyle/>
                    <a:p>
                      <a:r>
                        <a:rPr lang="en-US" dirty="0"/>
                        <a:t>Center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a:t>
                      </a:r>
                      <a:r>
                        <a:rPr lang="en-IN" sz="1800" kern="1200" dirty="0" err="1">
                          <a:effectLst/>
                        </a:rPr>
                        <a:t>center</a:t>
                      </a:r>
                      <a:r>
                        <a:rPr lang="en-IN" sz="1800" kern="1200" dirty="0">
                          <a:effectLst/>
                        </a:rPr>
                        <a:t> aligned in the Fluid Box.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2182688"/>
                  </a:ext>
                </a:extLst>
              </a:tr>
              <a:tr h="370840">
                <a:tc>
                  <a:txBody>
                    <a:bodyPr/>
                    <a:lstStyle/>
                    <a:p>
                      <a:r>
                        <a:rPr lang="en-US" dirty="0"/>
                        <a:t>Right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right aligned in the fluid box. The last object will be placed at the right of the Fluid box and the others will be placed after it in right to left direction.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2956766"/>
                  </a:ext>
                </a:extLst>
              </a:tr>
              <a:tr h="370840">
                <a:tc>
                  <a:txBody>
                    <a:bodyPr/>
                    <a:lstStyle/>
                    <a:p>
                      <a:r>
                        <a:rPr lang="en-US" dirty="0"/>
                        <a:t>Top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top aligned in the Fluid Box.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3293849"/>
                  </a:ext>
                </a:extLst>
              </a:tr>
              <a:tr h="370840">
                <a:tc>
                  <a:txBody>
                    <a:bodyPr/>
                    <a:lstStyle/>
                    <a:p>
                      <a:r>
                        <a:rPr lang="en-US" dirty="0"/>
                        <a:t>Middle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middle aligned in the Fluid Box.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8993372"/>
                  </a:ext>
                </a:extLst>
              </a:tr>
              <a:tr h="370840">
                <a:tc>
                  <a:txBody>
                    <a:bodyPr/>
                    <a:lstStyle/>
                    <a:p>
                      <a:r>
                        <a:rPr lang="en-US" dirty="0"/>
                        <a:t>Bottom align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bottom aligned in the Fluid Box.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846042"/>
                  </a:ext>
                </a:extLst>
              </a:tr>
              <a:tr h="370840">
                <a:tc>
                  <a:txBody>
                    <a:bodyPr/>
                    <a:lstStyle/>
                    <a:p>
                      <a:r>
                        <a:rPr lang="en-US" dirty="0"/>
                        <a:t>Space in Between</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evenly distributed in the Fluid Box. The first object will be placed in the left and the last object on the right side of the Fluid Box.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793581"/>
                  </a:ext>
                </a:extLst>
              </a:tr>
              <a:tr h="370840">
                <a:tc>
                  <a:txBody>
                    <a:bodyPr/>
                    <a:lstStyle/>
                    <a:p>
                      <a:r>
                        <a:rPr lang="en-US" dirty="0"/>
                        <a:t>Space Around</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kern="1200" dirty="0">
                          <a:effectLst/>
                        </a:rPr>
                        <a:t>The objects will be evenly distributed in the Fluid Box with equal space around the objects.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261365"/>
                  </a:ext>
                </a:extLst>
              </a:tr>
            </a:tbl>
          </a:graphicData>
        </a:graphic>
      </p:graphicFrame>
    </p:spTree>
    <p:extLst>
      <p:ext uri="{BB962C8B-B14F-4D97-AF65-F5344CB8AC3E}">
        <p14:creationId xmlns:p14="http://schemas.microsoft.com/office/powerpoint/2010/main" val="3043021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7" name="Rectangle 1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EA3E703-F37C-48D9-A056-87785494AA70}"/>
              </a:ext>
            </a:extLst>
          </p:cNvPr>
          <p:cNvPicPr>
            <a:picLocks noChangeAspect="1"/>
          </p:cNvPicPr>
          <p:nvPr/>
        </p:nvPicPr>
        <p:blipFill>
          <a:blip r:embed="rId2"/>
          <a:stretch>
            <a:fillRect/>
          </a:stretch>
        </p:blipFill>
        <p:spPr>
          <a:xfrm>
            <a:off x="657225" y="3294938"/>
            <a:ext cx="4962525" cy="1826484"/>
          </a:xfrm>
          <a:prstGeom prst="rect">
            <a:avLst/>
          </a:prstGeom>
        </p:spPr>
      </p:pic>
      <p:sp>
        <p:nvSpPr>
          <p:cNvPr id="2" name="Title 1">
            <a:extLst>
              <a:ext uri="{FF2B5EF4-FFF2-40B4-BE49-F238E27FC236}">
                <a16:creationId xmlns:a16="http://schemas.microsoft.com/office/drawing/2014/main" id="{B428E2B3-7B1C-4F92-A73B-4AEE972C0728}"/>
              </a:ext>
            </a:extLst>
          </p:cNvPr>
          <p:cNvSpPr>
            <a:spLocks noGrp="1"/>
          </p:cNvSpPr>
          <p:nvPr>
            <p:ph type="title"/>
          </p:nvPr>
        </p:nvSpPr>
        <p:spPr>
          <a:xfrm>
            <a:off x="581192" y="702156"/>
            <a:ext cx="11029616" cy="1013800"/>
          </a:xfrm>
        </p:spPr>
        <p:txBody>
          <a:bodyPr vert="horz" lIns="91440" tIns="45720" rIns="91440" bIns="45720" rtlCol="0" anchor="b">
            <a:normAutofit/>
          </a:bodyPr>
          <a:lstStyle/>
          <a:p>
            <a:r>
              <a:rPr lang="en-US" dirty="0"/>
              <a:t>Padding</a:t>
            </a:r>
          </a:p>
        </p:txBody>
      </p:sp>
      <p:sp>
        <p:nvSpPr>
          <p:cNvPr id="3" name="Content Placeholder 2">
            <a:extLst>
              <a:ext uri="{FF2B5EF4-FFF2-40B4-BE49-F238E27FC236}">
                <a16:creationId xmlns:a16="http://schemas.microsoft.com/office/drawing/2014/main" id="{BBCEAC5B-690E-410F-B14F-1335E9B3B324}"/>
              </a:ext>
            </a:extLst>
          </p:cNvPr>
          <p:cNvSpPr>
            <a:spLocks noGrp="1"/>
          </p:cNvSpPr>
          <p:nvPr>
            <p:ph sz="half" idx="1"/>
          </p:nvPr>
        </p:nvSpPr>
        <p:spPr>
          <a:xfrm>
            <a:off x="6335805" y="2180496"/>
            <a:ext cx="5275001" cy="4045683"/>
          </a:xfrm>
        </p:spPr>
        <p:txBody>
          <a:bodyPr vert="horz" lIns="91440" tIns="45720" rIns="91440" bIns="45720" rtlCol="0" anchor="ctr">
            <a:normAutofit/>
          </a:bodyPr>
          <a:lstStyle/>
          <a:p>
            <a:pPr marL="0" indent="0">
              <a:buNone/>
            </a:pPr>
            <a:r>
              <a:rPr lang="en-US" dirty="0"/>
              <a:t>If you need some space around the objects in the Fluid Boxes, you can add padding from 0 to 100 pixels in both horizontal and vertical direction.</a:t>
            </a:r>
          </a:p>
        </p:txBody>
      </p:sp>
    </p:spTree>
    <p:extLst>
      <p:ext uri="{BB962C8B-B14F-4D97-AF65-F5344CB8AC3E}">
        <p14:creationId xmlns:p14="http://schemas.microsoft.com/office/powerpoint/2010/main" val="247225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4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59" name="Rectangle 4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4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4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4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3" name="Rectangle 5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2974E61B-F2E5-41A4-A129-6C75E2F9A3E2}"/>
              </a:ext>
            </a:extLst>
          </p:cNvPr>
          <p:cNvPicPr/>
          <p:nvPr/>
        </p:nvPicPr>
        <p:blipFill>
          <a:blip r:embed="rId3"/>
          <a:stretch>
            <a:fillRect/>
          </a:stretch>
        </p:blipFill>
        <p:spPr bwMode="auto">
          <a:xfrm>
            <a:off x="4939747" y="1706904"/>
            <a:ext cx="6193368" cy="3464821"/>
          </a:xfrm>
          <a:prstGeom prst="rect">
            <a:avLst/>
          </a:prstGeom>
          <a:noFill/>
        </p:spPr>
      </p:pic>
      <p:sp>
        <p:nvSpPr>
          <p:cNvPr id="2" name="Title 1">
            <a:extLst>
              <a:ext uri="{FF2B5EF4-FFF2-40B4-BE49-F238E27FC236}">
                <a16:creationId xmlns:a16="http://schemas.microsoft.com/office/drawing/2014/main" id="{45F262C4-B6E0-4032-A88E-73DDD8D4BEFA}"/>
              </a:ext>
            </a:extLst>
          </p:cNvPr>
          <p:cNvSpPr>
            <a:spLocks noGrp="1"/>
          </p:cNvSpPr>
          <p:nvPr>
            <p:ph type="title"/>
          </p:nvPr>
        </p:nvSpPr>
        <p:spPr>
          <a:xfrm>
            <a:off x="601255" y="702156"/>
            <a:ext cx="3409783" cy="1013800"/>
          </a:xfrm>
        </p:spPr>
        <p:txBody>
          <a:bodyPr vert="horz" lIns="91440" tIns="45720" rIns="91440" bIns="45720" rtlCol="0" anchor="b">
            <a:normAutofit/>
          </a:bodyPr>
          <a:lstStyle/>
          <a:p>
            <a:r>
              <a:rPr lang="en-US" dirty="0"/>
              <a:t>Optional</a:t>
            </a:r>
          </a:p>
        </p:txBody>
      </p:sp>
      <p:sp>
        <p:nvSpPr>
          <p:cNvPr id="3" name="Content Placeholder 2">
            <a:extLst>
              <a:ext uri="{FF2B5EF4-FFF2-40B4-BE49-F238E27FC236}">
                <a16:creationId xmlns:a16="http://schemas.microsoft.com/office/drawing/2014/main" id="{62EF540F-1E66-43AD-9761-E5E9F645FE57}"/>
              </a:ext>
            </a:extLst>
          </p:cNvPr>
          <p:cNvSpPr>
            <a:spLocks noGrp="1"/>
          </p:cNvSpPr>
          <p:nvPr>
            <p:ph sz="half" idx="1"/>
          </p:nvPr>
        </p:nvSpPr>
        <p:spPr>
          <a:xfrm>
            <a:off x="601255" y="1964168"/>
            <a:ext cx="3409782" cy="4036582"/>
          </a:xfrm>
        </p:spPr>
        <p:txBody>
          <a:bodyPr vert="horz" lIns="91440" tIns="45720" rIns="91440" bIns="45720" rtlCol="0" anchor="ctr">
            <a:normAutofit/>
          </a:bodyPr>
          <a:lstStyle/>
          <a:p>
            <a:pPr marL="0" indent="0">
              <a:buNone/>
            </a:pPr>
            <a:r>
              <a:rPr lang="en-US" dirty="0">
                <a:solidFill>
                  <a:schemeClr val="bg1"/>
                </a:solidFill>
              </a:rPr>
              <a:t>You can mark the decorative or less important fluid boxes or objects as optional. This will show all the objects on the bigger screen dimensions, but as the screen dimension decreases, the optional objects automatically disappear to make more space for critical objects.</a:t>
            </a:r>
          </a:p>
          <a:p>
            <a:endParaRPr lang="en-US" dirty="0">
              <a:solidFill>
                <a:schemeClr val="bg1"/>
              </a:solidFill>
            </a:endParaRPr>
          </a:p>
        </p:txBody>
      </p:sp>
    </p:spTree>
    <p:extLst>
      <p:ext uri="{BB962C8B-B14F-4D97-AF65-F5344CB8AC3E}">
        <p14:creationId xmlns:p14="http://schemas.microsoft.com/office/powerpoint/2010/main" val="32236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716268&quot;&gt;&lt;/object&gt;&lt;object type=&quot;2&quot; unique_id=&quot;1716269&quot;&gt;&lt;object type=&quot;3&quot; unique_id=&quot;1716270&quot;&gt;&lt;property id=&quot;20148&quot; value=&quot;5&quot;/&gt;&lt;property id=&quot;20300&quot; value=&quot;Slide 1 - &amp;quot;Introduction to Fluid Boxes&amp;quot;&quot;/&gt;&lt;property id=&quot;20307&quot; value=&quot;256&quot;/&gt;&lt;/object&gt;&lt;object type=&quot;3&quot; unique_id=&quot;1716271&quot;&gt;&lt;property id=&quot;20148&quot; value=&quot;5&quot;/&gt;&lt;property id=&quot;20300&quot; value=&quot;Slide 2 - &amp;quot;What are Fluid Boxes?&amp;quot;&quot;/&gt;&lt;property id=&quot;20307&quot; value=&quot;257&quot;/&gt;&lt;/object&gt;&lt;object type=&quot;3&quot; unique_id=&quot;1716300&quot;&gt;&lt;property id=&quot;20148&quot; value=&quot;5&quot;/&gt;&lt;property id=&quot;20300&quot; value=&quot;Slide 3 - &amp;quot;Steps to AddED Fluid Boxes&amp;quot;&quot;/&gt;&lt;property id=&quot;20307&quot; value=&quot;258&quot;/&gt;&lt;/object&gt;&lt;object type=&quot;3&quot; unique_id=&quot;1716326&quot;&gt;&lt;property id=&quot;20148&quot; value=&quot;5&quot;/&gt;&lt;property id=&quot;20300&quot; value=&quot;Slide 4 - &amp;quot;Fluid Box Properties&amp;quot;&quot;/&gt;&lt;property id=&quot;20307&quot; value=&quot;259&quot;/&gt;&lt;/object&gt;&lt;object type=&quot;3&quot; unique_id=&quot;1716395&quot;&gt;&lt;property id=&quot;20148&quot; value=&quot;5&quot;/&gt;&lt;property id=&quot;20300&quot; value=&quot;Slide 5 - &amp;quot;Flow&amp;quot;&quot;/&gt;&lt;property id=&quot;20307&quot; value=&quot;260&quot;/&gt;&lt;/object&gt;&lt;object type=&quot;3&quot; unique_id=&quot;1716445&quot;&gt;&lt;property id=&quot;20148&quot; value=&quot;5&quot;/&gt;&lt;property id=&quot;20300&quot; value=&quot;Slide 6 - &amp;quot;WrapP&amp;quot;&quot;/&gt;&lt;property id=&quot;20307&quot; value=&quot;261&quot;/&gt;&lt;/object&gt;&lt;object type=&quot;3&quot; unique_id=&quot;1716470&quot;&gt;&lt;property id=&quot;20148&quot; value=&quot;5&quot;/&gt;&lt;property id=&quot;20300&quot; value=&quot;Slide 7 - &amp;quot;Align&amp;quot;&quot;/&gt;&lt;property id=&quot;20307&quot; value=&quot;262&quot;/&gt;&lt;/object&gt;&lt;object type=&quot;3&quot; unique_id=&quot;1716552&quot;&gt;&lt;property id=&quot;20148&quot; value=&quot;5&quot;/&gt;&lt;property id=&quot;20300&quot; value=&quot;Slide 8 - &amp;quot;Padding&amp;quot;&quot;/&gt;&lt;property id=&quot;20307&quot; value=&quot;263&quot;/&gt;&lt;/object&gt;&lt;object type=&quot;3&quot; unique_id=&quot;1716670&quot;&gt;&lt;property id=&quot;20148&quot; value=&quot;5&quot;/&gt;&lt;property id=&quot;20300&quot; value=&quot;Slide 9 - &amp;quot;Optional&amp;quot;&quot;/&gt;&lt;property id=&quot;20307&quot; value=&quot;264&quot;/&gt;&lt;/object&gt;&lt;object type=&quot;3&quot; unique_id=&quot;1716726&quot;&gt;&lt;property id=&quot;20148&quot; value=&quot;5&quot;/&gt;&lt;property id=&quot;20300&quot; value=&quot;Slide 10 - &amp;quot;Static&amp;quot;&quot;/&gt;&lt;property id=&quot;20307&quot; value=&quot;265&quot;/&gt;&lt;/object&gt;&lt;object type=&quot;3&quot; unique_id=&quot;1716904&quot;&gt;&lt;property id=&quot;20148&quot; value=&quot;5&quot;/&gt;&lt;property id=&quot;20300&quot; value=&quot;Slide 11 - &amp;quot;for viewing this course!&amp;quot;&quot;/&gt;&lt;property id=&quot;20307&quot; value=&quot;266&quot;/&gt;&lt;/object&gt;&lt;/object&gt;&lt;/object&gt;&lt;/database&gt;"/>
  <p:tag name="SECTOMILLISECCONVERTED" val="1"/>
</p:tagLst>
</file>

<file path=ppt/theme/theme1.xml><?xml version="1.0" encoding="utf-8"?>
<a:theme xmlns:a="http://schemas.openxmlformats.org/drawingml/2006/main" name="Dividen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2934</TotalTime>
  <Words>617</Words>
  <Application>Microsoft Macintosh PowerPoint</Application>
  <PresentationFormat>Widescreen</PresentationFormat>
  <Paragraphs>64</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Gill Sans MT</vt:lpstr>
      <vt:lpstr>Wingdings 2</vt:lpstr>
      <vt:lpstr>Dividend</vt:lpstr>
      <vt:lpstr>Introduction to Fluid Boxes</vt:lpstr>
      <vt:lpstr>What are Fluid Boxes?</vt:lpstr>
      <vt:lpstr>Steps to AddED Fluid Boxes</vt:lpstr>
      <vt:lpstr>Fluid Box Properties</vt:lpstr>
      <vt:lpstr>Flow</vt:lpstr>
      <vt:lpstr>WrapP</vt:lpstr>
      <vt:lpstr>Align</vt:lpstr>
      <vt:lpstr>Padding</vt:lpstr>
      <vt:lpstr>Optional</vt:lpstr>
      <vt:lpstr>Static</vt:lpstr>
      <vt:lpstr>for viewing this course!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Fluid Boxes</dc:title>
  <dc:creator>Pooja Jaisingh</dc:creator>
  <cp:lastModifiedBy>Pooja Jaisingh</cp:lastModifiedBy>
  <cp:revision>51</cp:revision>
  <dcterms:created xsi:type="dcterms:W3CDTF">2017-07-16T06:04:31Z</dcterms:created>
  <dcterms:modified xsi:type="dcterms:W3CDTF">2019-01-16T13:43:05Z</dcterms:modified>
</cp:coreProperties>
</file>