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8" autoAdjust="0"/>
    <p:restoredTop sz="77525" autoAdjust="0"/>
  </p:normalViewPr>
  <p:slideViewPr>
    <p:cSldViewPr snapToGrid="0">
      <p:cViewPr varScale="1">
        <p:scale>
          <a:sx n="120" d="100"/>
          <a:sy n="120" d="100"/>
        </p:scale>
        <p:origin x="1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A3644-27CC-46A3-BA99-6C115A547C95}" type="datetimeFigureOut">
              <a:rPr lang="en-US" smtClean="0"/>
              <a:t>11/25/18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ABC3B-64B0-4D4C-96CB-00CA12AEC2F9}" type="slidenum">
              <a:rPr lang="en-US" smtClean="0"/>
              <a:t>‹#›</a:t>
            </a:fld>
            <a:endParaRPr lang="en-US"/>
          </a:p>
        </p:txBody>
      </p:sp>
    </p:spTree>
    <p:extLst>
      <p:ext uri="{BB962C8B-B14F-4D97-AF65-F5344CB8AC3E}">
        <p14:creationId xmlns:p14="http://schemas.microsoft.com/office/powerpoint/2010/main" val="1410983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3ABC3B-64B0-4D4C-96CB-00CA12AEC2F9}" type="slidenum">
              <a:rPr lang="en-US" smtClean="0"/>
              <a:t>1</a:t>
            </a:fld>
            <a:endParaRPr lang="en-US"/>
          </a:p>
        </p:txBody>
      </p:sp>
    </p:spTree>
    <p:extLst>
      <p:ext uri="{BB962C8B-B14F-4D97-AF65-F5344CB8AC3E}">
        <p14:creationId xmlns:p14="http://schemas.microsoft.com/office/powerpoint/2010/main" val="241255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first step to design the responsive eLearning courses in Captivate 2019 is to add the Fluid Boxes.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Fluid Boxes are the containers which lay out your content intelligently as per the defined settings. </a:t>
            </a:r>
            <a:endParaRPr lang="en-US" dirty="0"/>
          </a:p>
        </p:txBody>
      </p:sp>
      <p:sp>
        <p:nvSpPr>
          <p:cNvPr id="4" name="Slide Number Placeholder 3"/>
          <p:cNvSpPr>
            <a:spLocks noGrp="1"/>
          </p:cNvSpPr>
          <p:nvPr>
            <p:ph type="sldNum" sz="quarter" idx="10"/>
          </p:nvPr>
        </p:nvSpPr>
        <p:spPr/>
        <p:txBody>
          <a:bodyPr/>
          <a:lstStyle/>
          <a:p>
            <a:fld id="{C43ABC3B-64B0-4D4C-96CB-00CA12AEC2F9}" type="slidenum">
              <a:rPr lang="en-US" smtClean="0"/>
              <a:t>2</a:t>
            </a:fld>
            <a:endParaRPr lang="en-US"/>
          </a:p>
        </p:txBody>
      </p:sp>
    </p:spTree>
    <p:extLst>
      <p:ext uri="{BB962C8B-B14F-4D97-AF65-F5344CB8AC3E}">
        <p14:creationId xmlns:p14="http://schemas.microsoft.com/office/powerpoint/2010/main" val="1509885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3ABC3B-64B0-4D4C-96CB-00CA12AEC2F9}" type="slidenum">
              <a:rPr lang="en-US" smtClean="0"/>
              <a:t>9</a:t>
            </a:fld>
            <a:endParaRPr lang="en-US"/>
          </a:p>
        </p:txBody>
      </p:sp>
    </p:spTree>
    <p:extLst>
      <p:ext uri="{BB962C8B-B14F-4D97-AF65-F5344CB8AC3E}">
        <p14:creationId xmlns:p14="http://schemas.microsoft.com/office/powerpoint/2010/main" val="192688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ABC3B-64B0-4D4C-96CB-00CA12AEC2F9}" type="slidenum">
              <a:rPr lang="en-US" smtClean="0"/>
              <a:t>11</a:t>
            </a:fld>
            <a:endParaRPr lang="en-US"/>
          </a:p>
        </p:txBody>
      </p:sp>
    </p:spTree>
    <p:extLst>
      <p:ext uri="{BB962C8B-B14F-4D97-AF65-F5344CB8AC3E}">
        <p14:creationId xmlns:p14="http://schemas.microsoft.com/office/powerpoint/2010/main" val="153630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11/25/18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11/25/18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11/25/18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11/25/18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11/25/18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i="0" u="none"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b="0" i="0" u="none"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elearning.adobe.com/2018/08/adobe-captivate-2019-release-and-fluid-boxes-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69" y="453642"/>
            <a:ext cx="3625597"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6238453" cy="585973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2F813A-A3C5-41D5-972B-2CB4C73FE9A2}"/>
              </a:ext>
            </a:extLst>
          </p:cNvPr>
          <p:cNvSpPr>
            <a:spLocks noGrp="1"/>
          </p:cNvSpPr>
          <p:nvPr>
            <p:ph type="ctrTitle"/>
          </p:nvPr>
        </p:nvSpPr>
        <p:spPr>
          <a:xfrm>
            <a:off x="2156346" y="668740"/>
            <a:ext cx="5439267" cy="4926841"/>
          </a:xfrm>
        </p:spPr>
        <p:txBody>
          <a:bodyPr anchor="ctr">
            <a:normAutofit/>
          </a:bodyPr>
          <a:lstStyle/>
          <a:p>
            <a:r>
              <a:rPr lang="en-IN" dirty="0">
                <a:solidFill>
                  <a:srgbClr val="FFFFFF"/>
                </a:solidFill>
              </a:rPr>
              <a:t>Introduction to Fluid Boxes</a:t>
            </a:r>
            <a:endParaRPr lang="en-US" dirty="0">
              <a:solidFill>
                <a:srgbClr val="FFFFFF"/>
              </a:solidFill>
            </a:endParaRPr>
          </a:p>
        </p:txBody>
      </p:sp>
      <p:sp>
        <p:nvSpPr>
          <p:cNvPr id="3" name="Subtitle 2">
            <a:extLst>
              <a:ext uri="{FF2B5EF4-FFF2-40B4-BE49-F238E27FC236}">
                <a16:creationId xmlns:a16="http://schemas.microsoft.com/office/drawing/2014/main" id="{E55B1CCE-4AD7-4650-857A-B5F786DFDBBB}"/>
              </a:ext>
            </a:extLst>
          </p:cNvPr>
          <p:cNvSpPr>
            <a:spLocks noGrp="1"/>
          </p:cNvSpPr>
          <p:nvPr>
            <p:ph type="subTitle" idx="1"/>
          </p:nvPr>
        </p:nvSpPr>
        <p:spPr>
          <a:xfrm>
            <a:off x="8394799" y="668740"/>
            <a:ext cx="3072530" cy="4926841"/>
          </a:xfrm>
        </p:spPr>
        <p:txBody>
          <a:bodyPr anchor="ctr">
            <a:normAutofit/>
          </a:bodyPr>
          <a:lstStyle/>
          <a:p>
            <a:pPr algn="ctr"/>
            <a:r>
              <a:rPr lang="en-IN" sz="3600" dirty="0">
                <a:solidFill>
                  <a:srgbClr val="3D3D3D"/>
                </a:solidFill>
              </a:rPr>
              <a:t>Adobe Captivate 2019</a:t>
            </a:r>
            <a:endParaRPr lang="en-US" sz="3600" dirty="0">
              <a:solidFill>
                <a:srgbClr val="3D3D3D"/>
              </a:solidFill>
            </a:endParaRPr>
          </a:p>
        </p:txBody>
      </p:sp>
    </p:spTree>
    <p:extLst>
      <p:ext uri="{BB962C8B-B14F-4D97-AF65-F5344CB8AC3E}">
        <p14:creationId xmlns:p14="http://schemas.microsoft.com/office/powerpoint/2010/main" val="270494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C:\Users\Pooja\AppData\Local\Microsoft\Windows\INetCache\Content.Word\7163OT_10_20.png">
            <a:extLst>
              <a:ext uri="{FF2B5EF4-FFF2-40B4-BE49-F238E27FC236}">
                <a16:creationId xmlns:a16="http://schemas.microsoft.com/office/drawing/2014/main" id="{AC091CF9-D9C7-46FB-B370-0D6F01330387}"/>
              </a:ext>
            </a:extLst>
          </p:cNvPr>
          <p:cNvPicPr/>
          <p:nvPr/>
        </p:nvPicPr>
        <p:blipFill rotWithShape="1">
          <a:blip r:embed="rId2">
            <a:extLst>
              <a:ext uri="{28A0092B-C50C-407E-A947-70E740481C1C}">
                <a14:useLocalDpi xmlns:a14="http://schemas.microsoft.com/office/drawing/2010/main" val="0"/>
              </a:ext>
            </a:extLst>
          </a:blip>
          <a:srcRect t="3196" r="2" b="2"/>
          <a:stretch/>
        </p:blipFill>
        <p:spPr bwMode="auto">
          <a:xfrm>
            <a:off x="8049689" y="4405340"/>
            <a:ext cx="3699935" cy="2202738"/>
          </a:xfrm>
          <a:prstGeom prst="rect">
            <a:avLst/>
          </a:prstGeom>
          <a:noFill/>
        </p:spPr>
      </p:pic>
      <p:pic>
        <p:nvPicPr>
          <p:cNvPr id="23" name="Picture 22">
            <a:extLst>
              <a:ext uri="{FF2B5EF4-FFF2-40B4-BE49-F238E27FC236}">
                <a16:creationId xmlns:a16="http://schemas.microsoft.com/office/drawing/2014/main" id="{3CA6E5EF-BF2E-4E50-BB82-6484FEA20E96}"/>
              </a:ext>
            </a:extLst>
          </p:cNvPr>
          <p:cNvPicPr/>
          <p:nvPr/>
        </p:nvPicPr>
        <p:blipFill>
          <a:blip r:embed="rId3"/>
          <a:stretch>
            <a:fillRect/>
          </a:stretch>
        </p:blipFill>
        <p:spPr bwMode="auto">
          <a:xfrm>
            <a:off x="8049689" y="2173721"/>
            <a:ext cx="3699935" cy="1760658"/>
          </a:xfrm>
          <a:prstGeom prst="rect">
            <a:avLst/>
          </a:prstGeom>
          <a:noFill/>
        </p:spPr>
      </p:pic>
      <p:sp>
        <p:nvSpPr>
          <p:cNvPr id="2" name="Title 1">
            <a:extLst>
              <a:ext uri="{FF2B5EF4-FFF2-40B4-BE49-F238E27FC236}">
                <a16:creationId xmlns:a16="http://schemas.microsoft.com/office/drawing/2014/main" id="{2B31A0D2-90BE-423F-AC57-6259CA54821F}"/>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t>Static</a:t>
            </a:r>
          </a:p>
        </p:txBody>
      </p:sp>
      <p:sp>
        <p:nvSpPr>
          <p:cNvPr id="3" name="Content Placeholder 2">
            <a:extLst>
              <a:ext uri="{FF2B5EF4-FFF2-40B4-BE49-F238E27FC236}">
                <a16:creationId xmlns:a16="http://schemas.microsoft.com/office/drawing/2014/main" id="{60515427-CC97-49C7-B51B-60AA4961DE91}"/>
              </a:ext>
            </a:extLst>
          </p:cNvPr>
          <p:cNvSpPr>
            <a:spLocks noGrp="1"/>
          </p:cNvSpPr>
          <p:nvPr>
            <p:ph sz="half" idx="1"/>
          </p:nvPr>
        </p:nvSpPr>
        <p:spPr>
          <a:xfrm>
            <a:off x="581192" y="2180496"/>
            <a:ext cx="7225075" cy="3678303"/>
          </a:xfrm>
        </p:spPr>
        <p:txBody>
          <a:bodyPr vert="horz" lIns="91440" tIns="45720" rIns="91440" bIns="45720" rtlCol="0" anchor="ctr">
            <a:normAutofit/>
          </a:bodyPr>
          <a:lstStyle/>
          <a:p>
            <a:pPr marL="0" indent="0">
              <a:buNone/>
            </a:pPr>
            <a:r>
              <a:rPr lang="en-US" dirty="0"/>
              <a:t>This option will allow you to overlay objects on each other and assign an absolute position to objects in the Fluid Box.</a:t>
            </a:r>
          </a:p>
        </p:txBody>
      </p:sp>
    </p:spTree>
    <p:extLst>
      <p:ext uri="{BB962C8B-B14F-4D97-AF65-F5344CB8AC3E}">
        <p14:creationId xmlns:p14="http://schemas.microsoft.com/office/powerpoint/2010/main" val="24301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5"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5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9" name="Rectangle 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close up of a logo&#10;&#10;Description generated with very high confidence">
            <a:extLst>
              <a:ext uri="{FF2B5EF4-FFF2-40B4-BE49-F238E27FC236}">
                <a16:creationId xmlns:a16="http://schemas.microsoft.com/office/drawing/2014/main" id="{7BE1E947-0F3F-46D1-A7D6-5F58DC27A1CB}"/>
              </a:ext>
            </a:extLst>
          </p:cNvPr>
          <p:cNvPicPr>
            <a:picLocks noChangeAspect="1"/>
          </p:cNvPicPr>
          <p:nvPr/>
        </p:nvPicPr>
        <p:blipFill>
          <a:blip r:embed="rId3"/>
          <a:stretch>
            <a:fillRect/>
          </a:stretch>
        </p:blipFill>
        <p:spPr>
          <a:xfrm>
            <a:off x="931166" y="1844327"/>
            <a:ext cx="5164834" cy="3463476"/>
          </a:xfrm>
          <a:prstGeom prst="rect">
            <a:avLst/>
          </a:prstGeom>
        </p:spPr>
      </p:pic>
      <p:sp>
        <p:nvSpPr>
          <p:cNvPr id="2" name="Title 1">
            <a:extLst>
              <a:ext uri="{FF2B5EF4-FFF2-40B4-BE49-F238E27FC236}">
                <a16:creationId xmlns:a16="http://schemas.microsoft.com/office/drawing/2014/main" id="{D218274D-865A-43F8-ACB8-9BE2DA200369}"/>
              </a:ext>
            </a:extLst>
          </p:cNvPr>
          <p:cNvSpPr>
            <a:spLocks noGrp="1"/>
          </p:cNvSpPr>
          <p:nvPr>
            <p:ph type="title"/>
          </p:nvPr>
        </p:nvSpPr>
        <p:spPr>
          <a:xfrm>
            <a:off x="6925411" y="2602391"/>
            <a:ext cx="4630723" cy="954841"/>
          </a:xfrm>
        </p:spPr>
        <p:txBody>
          <a:bodyPr vert="horz" lIns="91440" tIns="45720" rIns="91440" bIns="45720" rtlCol="0" anchor="b">
            <a:normAutofit/>
          </a:bodyPr>
          <a:lstStyle/>
          <a:p>
            <a:r>
              <a:rPr lang="en-US" sz="3600" cap="none" dirty="0">
                <a:solidFill>
                  <a:srgbClr val="FFFFFF"/>
                </a:solidFill>
              </a:rPr>
              <a:t>for viewing this course!</a:t>
            </a:r>
          </a:p>
        </p:txBody>
      </p:sp>
      <p:sp>
        <p:nvSpPr>
          <p:cNvPr id="11" name="Content Placeholder 2">
            <a:extLst>
              <a:ext uri="{FF2B5EF4-FFF2-40B4-BE49-F238E27FC236}">
                <a16:creationId xmlns:a16="http://schemas.microsoft.com/office/drawing/2014/main" id="{974FA407-AA0B-43EC-9E4E-24D4CF01B0DA}"/>
              </a:ext>
            </a:extLst>
          </p:cNvPr>
          <p:cNvSpPr>
            <a:spLocks noGrp="1"/>
          </p:cNvSpPr>
          <p:nvPr>
            <p:ph sz="half" idx="1"/>
          </p:nvPr>
        </p:nvSpPr>
        <p:spPr>
          <a:xfrm>
            <a:off x="16940" y="6390565"/>
            <a:ext cx="12175060" cy="467435"/>
          </a:xfrm>
        </p:spPr>
        <p:txBody>
          <a:bodyPr vert="horz" lIns="91440" tIns="45720" rIns="91440" bIns="45720" rtlCol="0" anchor="ctr">
            <a:normAutofit/>
          </a:bodyPr>
          <a:lstStyle/>
          <a:p>
            <a:pPr marL="0" indent="0">
              <a:buNone/>
            </a:pPr>
            <a:r>
              <a:rPr lang="en-IN" dirty="0">
                <a:hlinkClick r:id="rId4"/>
              </a:rPr>
              <a:t>Click here </a:t>
            </a:r>
            <a:r>
              <a:rPr lang="en-IN" dirty="0"/>
              <a:t>to learn more about Fluid Boxes.</a:t>
            </a:r>
            <a:endParaRPr lang="en-US" dirty="0"/>
          </a:p>
        </p:txBody>
      </p:sp>
    </p:spTree>
    <p:extLst>
      <p:ext uri="{BB962C8B-B14F-4D97-AF65-F5344CB8AC3E}">
        <p14:creationId xmlns:p14="http://schemas.microsoft.com/office/powerpoint/2010/main" val="364710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5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025AF9DC-1515-4FC9-9FA7-8029CDC99413}"/>
              </a:ext>
            </a:extLst>
          </p:cNvPr>
          <p:cNvPicPr/>
          <p:nvPr/>
        </p:nvPicPr>
        <p:blipFill>
          <a:blip r:embed="rId3"/>
          <a:stretch>
            <a:fillRect/>
          </a:stretch>
        </p:blipFill>
        <p:spPr bwMode="auto">
          <a:xfrm>
            <a:off x="4870800" y="1678952"/>
            <a:ext cx="6331262" cy="3520726"/>
          </a:xfrm>
          <a:prstGeom prst="rect">
            <a:avLst/>
          </a:prstGeom>
          <a:noFill/>
        </p:spPr>
      </p:pic>
      <p:sp>
        <p:nvSpPr>
          <p:cNvPr id="2" name="Title 1">
            <a:extLst>
              <a:ext uri="{FF2B5EF4-FFF2-40B4-BE49-F238E27FC236}">
                <a16:creationId xmlns:a16="http://schemas.microsoft.com/office/drawing/2014/main" id="{5730E205-C7EF-4D17-B77C-F4D4DC95E1D6}"/>
              </a:ext>
            </a:extLst>
          </p:cNvPr>
          <p:cNvSpPr>
            <a:spLocks noGrp="1"/>
          </p:cNvSpPr>
          <p:nvPr>
            <p:ph type="title"/>
          </p:nvPr>
        </p:nvSpPr>
        <p:spPr>
          <a:xfrm>
            <a:off x="601255" y="702156"/>
            <a:ext cx="3409783" cy="1013800"/>
          </a:xfrm>
        </p:spPr>
        <p:txBody>
          <a:bodyPr>
            <a:normAutofit/>
          </a:bodyPr>
          <a:lstStyle/>
          <a:p>
            <a:r>
              <a:rPr lang="en-IN" dirty="0"/>
              <a:t>What are Fluid Boxes?</a:t>
            </a:r>
            <a:endParaRPr lang="en-US" dirty="0"/>
          </a:p>
        </p:txBody>
      </p:sp>
      <p:sp>
        <p:nvSpPr>
          <p:cNvPr id="3" name="Content Placeholder 2">
            <a:extLst>
              <a:ext uri="{FF2B5EF4-FFF2-40B4-BE49-F238E27FC236}">
                <a16:creationId xmlns:a16="http://schemas.microsoft.com/office/drawing/2014/main" id="{94E90034-4E54-4F35-94B0-0CAC70AFFEDC}"/>
              </a:ext>
            </a:extLst>
          </p:cNvPr>
          <p:cNvSpPr>
            <a:spLocks noGrp="1"/>
          </p:cNvSpPr>
          <p:nvPr>
            <p:ph idx="1"/>
          </p:nvPr>
        </p:nvSpPr>
        <p:spPr>
          <a:xfrm>
            <a:off x="601255" y="1964168"/>
            <a:ext cx="3409782" cy="4036582"/>
          </a:xfrm>
        </p:spPr>
        <p:txBody>
          <a:bodyPr>
            <a:normAutofit/>
          </a:bodyPr>
          <a:lstStyle/>
          <a:p>
            <a:pPr marL="0" indent="0">
              <a:buNone/>
            </a:pPr>
            <a:r>
              <a:rPr lang="en-US" dirty="0">
                <a:solidFill>
                  <a:schemeClr val="bg1"/>
                </a:solidFill>
              </a:rPr>
              <a:t>Fluid Boxes are the containers which lay out your content intelligently as per the defined settings.</a:t>
            </a:r>
          </a:p>
        </p:txBody>
      </p:sp>
    </p:spTree>
    <p:extLst>
      <p:ext uri="{BB962C8B-B14F-4D97-AF65-F5344CB8AC3E}">
        <p14:creationId xmlns:p14="http://schemas.microsoft.com/office/powerpoint/2010/main" val="285373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2000"/>
                            </p:stCondLst>
                            <p:childTnLst>
                              <p:par>
                                <p:cTn id="13" presetID="2" presetClass="entr" presetSubtype="2" fill="hold" nodeType="afterEffect">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92F9-F54C-4F3A-B89D-972F94EF735F}"/>
              </a:ext>
            </a:extLst>
          </p:cNvPr>
          <p:cNvSpPr>
            <a:spLocks noGrp="1"/>
          </p:cNvSpPr>
          <p:nvPr>
            <p:ph type="title"/>
          </p:nvPr>
        </p:nvSpPr>
        <p:spPr>
          <a:xfrm>
            <a:off x="581192" y="702156"/>
            <a:ext cx="11029616" cy="1013800"/>
          </a:xfrm>
        </p:spPr>
        <p:txBody>
          <a:bodyPr>
            <a:normAutofit/>
          </a:bodyPr>
          <a:lstStyle/>
          <a:p>
            <a:r>
              <a:rPr lang="en-IN" dirty="0">
                <a:solidFill>
                  <a:srgbClr val="FFFEFF"/>
                </a:solidFill>
              </a:rPr>
              <a:t>Steps to </a:t>
            </a:r>
            <a:r>
              <a:rPr lang="en-IN" dirty="0" err="1">
                <a:solidFill>
                  <a:srgbClr val="FFFEFF"/>
                </a:solidFill>
              </a:rPr>
              <a:t>AddED</a:t>
            </a:r>
            <a:r>
              <a:rPr lang="en-IN" dirty="0">
                <a:solidFill>
                  <a:srgbClr val="FFFEFF"/>
                </a:solidFill>
              </a:rPr>
              <a:t> Fluid Boxes</a:t>
            </a:r>
            <a:endParaRPr lang="en-US" dirty="0">
              <a:solidFill>
                <a:srgbClr val="FFFEFF"/>
              </a:solidFill>
            </a:endParaRPr>
          </a:p>
        </p:txBody>
      </p:sp>
      <p:sp>
        <p:nvSpPr>
          <p:cNvPr id="4" name="Rectangle 3">
            <a:extLst>
              <a:ext uri="{FF2B5EF4-FFF2-40B4-BE49-F238E27FC236}">
                <a16:creationId xmlns:a16="http://schemas.microsoft.com/office/drawing/2014/main" id="{236DCC3A-C7D3-49E5-8C7C-10EBFD355FA4}"/>
              </a:ext>
            </a:extLst>
          </p:cNvPr>
          <p:cNvSpPr/>
          <p:nvPr/>
        </p:nvSpPr>
        <p:spPr>
          <a:xfrm>
            <a:off x="1685097" y="2954708"/>
            <a:ext cx="882180" cy="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Arrow: Chevron 5">
            <a:extLst>
              <a:ext uri="{FF2B5EF4-FFF2-40B4-BE49-F238E27FC236}">
                <a16:creationId xmlns:a16="http://schemas.microsoft.com/office/drawing/2014/main" id="{68FA605F-E96E-49CE-B553-FBE2BEED3F7D}"/>
              </a:ext>
            </a:extLst>
          </p:cNvPr>
          <p:cNvSpPr/>
          <p:nvPr/>
        </p:nvSpPr>
        <p:spPr>
          <a:xfrm>
            <a:off x="2620208" y="2880640"/>
            <a:ext cx="101450" cy="190550"/>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 name="Freeform: Shape 6">
            <a:extLst>
              <a:ext uri="{FF2B5EF4-FFF2-40B4-BE49-F238E27FC236}">
                <a16:creationId xmlns:a16="http://schemas.microsoft.com/office/drawing/2014/main" id="{C9BF8942-9519-432D-9F9D-5C6A1C2FD53C}"/>
              </a:ext>
            </a:extLst>
          </p:cNvPr>
          <p:cNvSpPr/>
          <p:nvPr/>
        </p:nvSpPr>
        <p:spPr>
          <a:xfrm>
            <a:off x="1128316"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dirty="0"/>
              <a:t>1</a:t>
            </a:r>
          </a:p>
        </p:txBody>
      </p:sp>
      <p:sp>
        <p:nvSpPr>
          <p:cNvPr id="8" name="Freeform: Shape 7">
            <a:extLst>
              <a:ext uri="{FF2B5EF4-FFF2-40B4-BE49-F238E27FC236}">
                <a16:creationId xmlns:a16="http://schemas.microsoft.com/office/drawing/2014/main" id="{31342F78-3D10-4341-9133-6B60F6EA5106}"/>
              </a:ext>
            </a:extLst>
          </p:cNvPr>
          <p:cNvSpPr/>
          <p:nvPr/>
        </p:nvSpPr>
        <p:spPr>
          <a:xfrm>
            <a:off x="582371"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On the Toolbar, click </a:t>
            </a:r>
            <a:r>
              <a:rPr lang="en-US" sz="1100" b="1" kern="1200" dirty="0"/>
              <a:t>Fluid</a:t>
            </a:r>
            <a:r>
              <a:rPr lang="en-US" sz="1100" kern="1200" dirty="0"/>
              <a:t> </a:t>
            </a:r>
            <a:r>
              <a:rPr lang="en-US" sz="1100" b="1" kern="1200" dirty="0"/>
              <a:t>Box</a:t>
            </a:r>
            <a:r>
              <a:rPr lang="en-GB" sz="1100" kern="1200" dirty="0"/>
              <a:t>, and select either </a:t>
            </a:r>
            <a:r>
              <a:rPr lang="en-US" sz="1100" b="1" kern="1200" dirty="0"/>
              <a:t>Horizontal</a:t>
            </a:r>
            <a:r>
              <a:rPr lang="en-GB" sz="1100" kern="1200" dirty="0"/>
              <a:t> or </a:t>
            </a:r>
            <a:r>
              <a:rPr lang="en-US" sz="1100" b="1" kern="1200" dirty="0"/>
              <a:t>Vertical</a:t>
            </a:r>
            <a:r>
              <a:rPr lang="en-GB" sz="1100" kern="1200" dirty="0"/>
              <a:t> flow based on your screen layout requirement.</a:t>
            </a:r>
            <a:endParaRPr lang="en-US" sz="1100" kern="1200" dirty="0"/>
          </a:p>
        </p:txBody>
      </p:sp>
      <p:sp>
        <p:nvSpPr>
          <p:cNvPr id="9" name="Rectangle 8">
            <a:extLst>
              <a:ext uri="{FF2B5EF4-FFF2-40B4-BE49-F238E27FC236}">
                <a16:creationId xmlns:a16="http://schemas.microsoft.com/office/drawing/2014/main" id="{48785E24-EF60-4270-8F0A-E3B863C775B5}"/>
              </a:ext>
            </a:extLst>
          </p:cNvPr>
          <p:cNvSpPr/>
          <p:nvPr/>
        </p:nvSpPr>
        <p:spPr>
          <a:xfrm>
            <a:off x="2787822" y="2954708"/>
            <a:ext cx="1984906"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Arrow: Chevron 9">
            <a:extLst>
              <a:ext uri="{FF2B5EF4-FFF2-40B4-BE49-F238E27FC236}">
                <a16:creationId xmlns:a16="http://schemas.microsoft.com/office/drawing/2014/main" id="{E3C36416-C414-4818-96BE-840A45A740B6}"/>
              </a:ext>
            </a:extLst>
          </p:cNvPr>
          <p:cNvSpPr/>
          <p:nvPr/>
        </p:nvSpPr>
        <p:spPr>
          <a:xfrm>
            <a:off x="4825659" y="2880640"/>
            <a:ext cx="101450" cy="190550"/>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A00F9FCE-89F2-4189-97A2-230A5840E9EA}"/>
              </a:ext>
            </a:extLst>
          </p:cNvPr>
          <p:cNvSpPr/>
          <p:nvPr/>
        </p:nvSpPr>
        <p:spPr>
          <a:xfrm>
            <a:off x="3333767"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dirty="0"/>
              <a:t>2</a:t>
            </a:r>
          </a:p>
        </p:txBody>
      </p:sp>
      <p:sp>
        <p:nvSpPr>
          <p:cNvPr id="12" name="Freeform: Shape 11">
            <a:extLst>
              <a:ext uri="{FF2B5EF4-FFF2-40B4-BE49-F238E27FC236}">
                <a16:creationId xmlns:a16="http://schemas.microsoft.com/office/drawing/2014/main" id="{4862FA31-880B-4F34-863B-2192731ECCE1}"/>
              </a:ext>
            </a:extLst>
          </p:cNvPr>
          <p:cNvSpPr/>
          <p:nvPr/>
        </p:nvSpPr>
        <p:spPr>
          <a:xfrm>
            <a:off x="2787822"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Select the number of Fluid Boxes you wish to add. You can add up to </a:t>
            </a:r>
            <a:r>
              <a:rPr lang="en-US" sz="1100" kern="1200" dirty="0"/>
              <a:t>10 </a:t>
            </a:r>
            <a:r>
              <a:rPr lang="en-GB" sz="1100" kern="1200" dirty="0"/>
              <a:t>Fluid Boxes in each direction on the slide. </a:t>
            </a:r>
            <a:endParaRPr lang="en-US" sz="1100" kern="1200" dirty="0"/>
          </a:p>
        </p:txBody>
      </p:sp>
      <p:sp>
        <p:nvSpPr>
          <p:cNvPr id="13" name="Rectangle 12">
            <a:extLst>
              <a:ext uri="{FF2B5EF4-FFF2-40B4-BE49-F238E27FC236}">
                <a16:creationId xmlns:a16="http://schemas.microsoft.com/office/drawing/2014/main" id="{4C15BD1E-2474-4742-BD37-5742597CC768}"/>
              </a:ext>
            </a:extLst>
          </p:cNvPr>
          <p:cNvSpPr/>
          <p:nvPr/>
        </p:nvSpPr>
        <p:spPr>
          <a:xfrm>
            <a:off x="4993274" y="2954708"/>
            <a:ext cx="1984906"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Arrow: Chevron 13">
            <a:extLst>
              <a:ext uri="{FF2B5EF4-FFF2-40B4-BE49-F238E27FC236}">
                <a16:creationId xmlns:a16="http://schemas.microsoft.com/office/drawing/2014/main" id="{57A1FA9C-70FF-4211-9BAB-17C68E0C34BE}"/>
              </a:ext>
            </a:extLst>
          </p:cNvPr>
          <p:cNvSpPr/>
          <p:nvPr/>
        </p:nvSpPr>
        <p:spPr>
          <a:xfrm>
            <a:off x="7031111" y="2880640"/>
            <a:ext cx="101450" cy="190550"/>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reeform: Shape 14">
            <a:extLst>
              <a:ext uri="{FF2B5EF4-FFF2-40B4-BE49-F238E27FC236}">
                <a16:creationId xmlns:a16="http://schemas.microsoft.com/office/drawing/2014/main" id="{D0566CC5-56A4-4CD6-A791-51B6C880D042}"/>
              </a:ext>
            </a:extLst>
          </p:cNvPr>
          <p:cNvSpPr/>
          <p:nvPr/>
        </p:nvSpPr>
        <p:spPr>
          <a:xfrm>
            <a:off x="5539219"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dirty="0"/>
              <a:t>3</a:t>
            </a:r>
          </a:p>
        </p:txBody>
      </p:sp>
      <p:sp>
        <p:nvSpPr>
          <p:cNvPr id="16" name="Freeform: Shape 15">
            <a:extLst>
              <a:ext uri="{FF2B5EF4-FFF2-40B4-BE49-F238E27FC236}">
                <a16:creationId xmlns:a16="http://schemas.microsoft.com/office/drawing/2014/main" id="{861607A4-004C-460A-BF3F-4EBEC5D29125}"/>
              </a:ext>
            </a:extLst>
          </p:cNvPr>
          <p:cNvSpPr/>
          <p:nvPr/>
        </p:nvSpPr>
        <p:spPr>
          <a:xfrm>
            <a:off x="4993274"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Resize the child Fluid Boxes by selecting the main Fluid Box, and then clicking and dragging the resize handles on the slide.</a:t>
            </a:r>
            <a:endParaRPr lang="en-US" sz="1100" kern="1200" dirty="0"/>
          </a:p>
        </p:txBody>
      </p:sp>
      <p:sp>
        <p:nvSpPr>
          <p:cNvPr id="17" name="Rectangle 16">
            <a:extLst>
              <a:ext uri="{FF2B5EF4-FFF2-40B4-BE49-F238E27FC236}">
                <a16:creationId xmlns:a16="http://schemas.microsoft.com/office/drawing/2014/main" id="{F180A88B-B45D-47CA-A53B-5AF903E76FD1}"/>
              </a:ext>
            </a:extLst>
          </p:cNvPr>
          <p:cNvSpPr/>
          <p:nvPr/>
        </p:nvSpPr>
        <p:spPr>
          <a:xfrm>
            <a:off x="7198725" y="2954707"/>
            <a:ext cx="1984906"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Arrow: Chevron 17">
            <a:extLst>
              <a:ext uri="{FF2B5EF4-FFF2-40B4-BE49-F238E27FC236}">
                <a16:creationId xmlns:a16="http://schemas.microsoft.com/office/drawing/2014/main" id="{B031A6A7-0FBD-4845-992D-C4036691DD32}"/>
              </a:ext>
            </a:extLst>
          </p:cNvPr>
          <p:cNvSpPr/>
          <p:nvPr/>
        </p:nvSpPr>
        <p:spPr>
          <a:xfrm>
            <a:off x="9236562" y="2880640"/>
            <a:ext cx="101450" cy="190551"/>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D6E8469B-F555-405A-921E-D171A429E67D}"/>
              </a:ext>
            </a:extLst>
          </p:cNvPr>
          <p:cNvSpPr/>
          <p:nvPr/>
        </p:nvSpPr>
        <p:spPr>
          <a:xfrm>
            <a:off x="7744670"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dirty="0"/>
              <a:t>4</a:t>
            </a:r>
          </a:p>
        </p:txBody>
      </p:sp>
      <p:sp>
        <p:nvSpPr>
          <p:cNvPr id="20" name="Freeform: Shape 19">
            <a:extLst>
              <a:ext uri="{FF2B5EF4-FFF2-40B4-BE49-F238E27FC236}">
                <a16:creationId xmlns:a16="http://schemas.microsoft.com/office/drawing/2014/main" id="{25A9DAF5-C05D-41EE-BD8B-DF5FE34847C5}"/>
              </a:ext>
            </a:extLst>
          </p:cNvPr>
          <p:cNvSpPr/>
          <p:nvPr/>
        </p:nvSpPr>
        <p:spPr>
          <a:xfrm>
            <a:off x="7198725"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To add child Fluid Boxes to these Fluid Boxes, select the Fluid Box, click </a:t>
            </a:r>
            <a:r>
              <a:rPr lang="en-US" sz="1100" b="1" kern="1200" dirty="0"/>
              <a:t>Fluid Box | Horizontal </a:t>
            </a:r>
            <a:r>
              <a:rPr lang="en-GB" sz="1100" kern="1200" dirty="0"/>
              <a:t>or </a:t>
            </a:r>
            <a:r>
              <a:rPr lang="en-US" sz="1100" b="1" kern="1200" dirty="0"/>
              <a:t>Vertical</a:t>
            </a:r>
            <a:r>
              <a:rPr lang="en-GB" sz="1100" b="1" kern="1200" dirty="0"/>
              <a:t> </a:t>
            </a:r>
            <a:r>
              <a:rPr lang="en-GB" sz="1100" kern="1200" dirty="0"/>
              <a:t>on the Toolbar, and then select the number.</a:t>
            </a:r>
            <a:endParaRPr lang="en-US" sz="1100" kern="1200" dirty="0"/>
          </a:p>
        </p:txBody>
      </p:sp>
      <p:sp>
        <p:nvSpPr>
          <p:cNvPr id="21" name="Rectangle 20">
            <a:extLst>
              <a:ext uri="{FF2B5EF4-FFF2-40B4-BE49-F238E27FC236}">
                <a16:creationId xmlns:a16="http://schemas.microsoft.com/office/drawing/2014/main" id="{AF3A569E-44D8-4B50-9156-FEBD7B98E13A}"/>
              </a:ext>
            </a:extLst>
          </p:cNvPr>
          <p:cNvSpPr/>
          <p:nvPr/>
        </p:nvSpPr>
        <p:spPr>
          <a:xfrm>
            <a:off x="9404177" y="2954707"/>
            <a:ext cx="992453"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71E8E044-97D7-4BCF-A711-A612CC85A37E}"/>
              </a:ext>
            </a:extLst>
          </p:cNvPr>
          <p:cNvSpPr/>
          <p:nvPr/>
        </p:nvSpPr>
        <p:spPr>
          <a:xfrm>
            <a:off x="9950121"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a:t>5</a:t>
            </a:r>
          </a:p>
        </p:txBody>
      </p:sp>
      <p:sp>
        <p:nvSpPr>
          <p:cNvPr id="23" name="Freeform: Shape 22">
            <a:extLst>
              <a:ext uri="{FF2B5EF4-FFF2-40B4-BE49-F238E27FC236}">
                <a16:creationId xmlns:a16="http://schemas.microsoft.com/office/drawing/2014/main" id="{A3747AE5-A16C-4C3F-ACF7-07BBDB2BE061}"/>
              </a:ext>
            </a:extLst>
          </p:cNvPr>
          <p:cNvSpPr/>
          <p:nvPr/>
        </p:nvSpPr>
        <p:spPr>
          <a:xfrm>
            <a:off x="9404177"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Continue adding Fluid Boxes until you get the desired layout for the screen.</a:t>
            </a:r>
            <a:endParaRPr lang="en-US" sz="1100" kern="1200" dirty="0"/>
          </a:p>
        </p:txBody>
      </p:sp>
    </p:spTree>
    <p:extLst>
      <p:ext uri="{BB962C8B-B14F-4D97-AF65-F5344CB8AC3E}">
        <p14:creationId xmlns:p14="http://schemas.microsoft.com/office/powerpoint/2010/main" val="140154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grpId="0" nodeType="afterEffect">
                                  <p:stCondLst>
                                    <p:cond delay="50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grpId="0" nodeType="afterEffect">
                                  <p:stCondLst>
                                    <p:cond delay="500"/>
                                  </p:stCondLst>
                                  <p:childTnLst>
                                    <p:set>
                                      <p:cBhvr>
                                        <p:cTn id="19" dur="1" fill="hold">
                                          <p:stCondLst>
                                            <p:cond delay="0"/>
                                          </p:stCondLst>
                                        </p:cTn>
                                        <p:tgtEl>
                                          <p:spTgt spid="20"/>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grpId="0" nodeType="afterEffect">
                                  <p:stCondLst>
                                    <p:cond delay="50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2" grpId="0" animBg="1"/>
      <p:bldP spid="16" grpId="0" animBg="1"/>
      <p:bldP spid="20"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6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5" name="Rectangle 6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6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6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6CCFED1C-E24B-46AD-8E3A-BADBBC281D5D}"/>
              </a:ext>
            </a:extLst>
          </p:cNvPr>
          <p:cNvPicPr/>
          <p:nvPr/>
        </p:nvPicPr>
        <p:blipFill>
          <a:blip r:embed="rId2"/>
          <a:stretch>
            <a:fillRect/>
          </a:stretch>
        </p:blipFill>
        <p:spPr bwMode="auto">
          <a:xfrm>
            <a:off x="898558" y="1450591"/>
            <a:ext cx="2679068" cy="4018602"/>
          </a:xfrm>
          <a:prstGeom prst="rect">
            <a:avLst/>
          </a:prstGeom>
          <a:noFill/>
        </p:spPr>
      </p:pic>
      <p:sp>
        <p:nvSpPr>
          <p:cNvPr id="24" name="Title 23">
            <a:extLst>
              <a:ext uri="{FF2B5EF4-FFF2-40B4-BE49-F238E27FC236}">
                <a16:creationId xmlns:a16="http://schemas.microsoft.com/office/drawing/2014/main" id="{045F86BE-071B-4AF0-AA1A-C75DD45F67D4}"/>
              </a:ext>
            </a:extLst>
          </p:cNvPr>
          <p:cNvSpPr>
            <a:spLocks noGrp="1"/>
          </p:cNvSpPr>
          <p:nvPr>
            <p:ph type="title"/>
          </p:nvPr>
        </p:nvSpPr>
        <p:spPr>
          <a:xfrm>
            <a:off x="4401850" y="702156"/>
            <a:ext cx="7208958" cy="1013800"/>
          </a:xfrm>
        </p:spPr>
        <p:txBody>
          <a:bodyPr vert="horz" lIns="91440" tIns="45720" rIns="91440" bIns="45720" rtlCol="0" anchor="b">
            <a:normAutofit/>
          </a:bodyPr>
          <a:lstStyle/>
          <a:p>
            <a:r>
              <a:rPr lang="en-US" dirty="0"/>
              <a:t>Fluid Box Properties</a:t>
            </a:r>
          </a:p>
        </p:txBody>
      </p:sp>
      <p:sp>
        <p:nvSpPr>
          <p:cNvPr id="3" name="Content Placeholder 2">
            <a:extLst>
              <a:ext uri="{FF2B5EF4-FFF2-40B4-BE49-F238E27FC236}">
                <a16:creationId xmlns:a16="http://schemas.microsoft.com/office/drawing/2014/main" id="{BD655236-E458-404F-A078-FA40B0B24082}"/>
              </a:ext>
            </a:extLst>
          </p:cNvPr>
          <p:cNvSpPr>
            <a:spLocks noGrp="1"/>
          </p:cNvSpPr>
          <p:nvPr>
            <p:ph sz="half" idx="1"/>
          </p:nvPr>
        </p:nvSpPr>
        <p:spPr>
          <a:xfrm>
            <a:off x="4401849" y="2180496"/>
            <a:ext cx="7208957" cy="4045683"/>
          </a:xfrm>
        </p:spPr>
        <p:txBody>
          <a:bodyPr vert="horz" lIns="91440" tIns="45720" rIns="91440" bIns="45720" rtlCol="0" anchor="ctr">
            <a:normAutofit/>
          </a:bodyPr>
          <a:lstStyle/>
          <a:p>
            <a:r>
              <a:rPr lang="en-US" dirty="0"/>
              <a:t>Flow</a:t>
            </a:r>
          </a:p>
          <a:p>
            <a:r>
              <a:rPr lang="en-US" dirty="0"/>
              <a:t>Wrap</a:t>
            </a:r>
          </a:p>
          <a:p>
            <a:r>
              <a:rPr lang="en-US" dirty="0"/>
              <a:t>Align</a:t>
            </a:r>
          </a:p>
          <a:p>
            <a:r>
              <a:rPr lang="en-US" dirty="0"/>
              <a:t>Padding</a:t>
            </a:r>
          </a:p>
          <a:p>
            <a:r>
              <a:rPr lang="en-US" dirty="0"/>
              <a:t>Optional</a:t>
            </a:r>
          </a:p>
          <a:p>
            <a:r>
              <a:rPr lang="en-US" dirty="0"/>
              <a:t>Static</a:t>
            </a:r>
          </a:p>
        </p:txBody>
      </p:sp>
    </p:spTree>
    <p:extLst>
      <p:ext uri="{BB962C8B-B14F-4D97-AF65-F5344CB8AC3E}">
        <p14:creationId xmlns:p14="http://schemas.microsoft.com/office/powerpoint/2010/main" val="71259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2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AE9EC-3FFB-499B-A983-BA9C63153A15}"/>
              </a:ext>
            </a:extLst>
          </p:cNvPr>
          <p:cNvSpPr>
            <a:spLocks noGrp="1"/>
          </p:cNvSpPr>
          <p:nvPr>
            <p:ph type="title"/>
          </p:nvPr>
        </p:nvSpPr>
        <p:spPr>
          <a:xfrm>
            <a:off x="803189" y="1209184"/>
            <a:ext cx="3089189" cy="4734416"/>
          </a:xfrm>
        </p:spPr>
        <p:txBody>
          <a:bodyPr anchor="ctr">
            <a:normAutofit/>
          </a:bodyPr>
          <a:lstStyle/>
          <a:p>
            <a:r>
              <a:rPr lang="en-US" dirty="0"/>
              <a:t>Flow</a:t>
            </a:r>
          </a:p>
        </p:txBody>
      </p:sp>
      <p:sp>
        <p:nvSpPr>
          <p:cNvPr id="5" name="Content Placeholder 4">
            <a:extLst>
              <a:ext uri="{FF2B5EF4-FFF2-40B4-BE49-F238E27FC236}">
                <a16:creationId xmlns:a16="http://schemas.microsoft.com/office/drawing/2014/main" id="{927361F0-8792-48F4-BEDE-1E03A5482F83}"/>
              </a:ext>
            </a:extLst>
          </p:cNvPr>
          <p:cNvSpPr>
            <a:spLocks noGrp="1"/>
          </p:cNvSpPr>
          <p:nvPr>
            <p:ph idx="1"/>
          </p:nvPr>
        </p:nvSpPr>
        <p:spPr>
          <a:xfrm>
            <a:off x="4561870" y="3425295"/>
            <a:ext cx="6864154" cy="2800477"/>
          </a:xfrm>
        </p:spPr>
        <p:txBody>
          <a:bodyPr>
            <a:normAutofit/>
          </a:bodyPr>
          <a:lstStyle/>
          <a:p>
            <a:pPr marL="0" indent="0">
              <a:buNone/>
            </a:pPr>
            <a:r>
              <a:rPr lang="en-GB" dirty="0"/>
              <a:t>The Flow property denotes the direction in which the objects will be laid out. </a:t>
            </a:r>
          </a:p>
          <a:p>
            <a:pPr marL="0" indent="0">
              <a:buNone/>
            </a:pPr>
            <a:r>
              <a:rPr lang="en-GB" dirty="0"/>
              <a:t>You can decide the flow as </a:t>
            </a:r>
            <a:r>
              <a:rPr lang="en-GB" b="1" dirty="0"/>
              <a:t>Vertical</a:t>
            </a:r>
            <a:r>
              <a:rPr lang="en-GB" dirty="0"/>
              <a:t> or </a:t>
            </a:r>
            <a:r>
              <a:rPr lang="en-GB" b="1" dirty="0"/>
              <a:t>Horizontal</a:t>
            </a:r>
            <a:r>
              <a:rPr lang="en-GB" dirty="0"/>
              <a:t> at the time of adding the Fluid Box to the slide. </a:t>
            </a:r>
          </a:p>
          <a:p>
            <a:pPr marL="0" indent="0">
              <a:buNone/>
            </a:pPr>
            <a:r>
              <a:rPr lang="en-GB" dirty="0"/>
              <a:t>If, after adding the Fluid Box, you wish to change the direction, you can change it from the </a:t>
            </a:r>
            <a:r>
              <a:rPr lang="en-US" b="1" dirty="0"/>
              <a:t>Properties </a:t>
            </a:r>
            <a:r>
              <a:rPr lang="en-GB" dirty="0"/>
              <a:t>inspector.</a:t>
            </a:r>
            <a:endParaRPr lang="en-US" dirty="0"/>
          </a:p>
        </p:txBody>
      </p:sp>
      <p:pic>
        <p:nvPicPr>
          <p:cNvPr id="13" name="Picture 12">
            <a:extLst>
              <a:ext uri="{FF2B5EF4-FFF2-40B4-BE49-F238E27FC236}">
                <a16:creationId xmlns:a16="http://schemas.microsoft.com/office/drawing/2014/main" id="{BCFA34DD-BFC6-1548-8584-50179EF14BAC}"/>
              </a:ext>
            </a:extLst>
          </p:cNvPr>
          <p:cNvPicPr>
            <a:picLocks noChangeAspect="1" noChangeArrowheads="1"/>
          </p:cNvPicPr>
          <p:nvPr/>
        </p:nvPicPr>
        <p:blipFill rotWithShape="1">
          <a:blip r:embed="rId2"/>
          <a:srcRect b="14254"/>
          <a:stretch/>
        </p:blipFill>
        <p:spPr bwMode="auto">
          <a:xfrm>
            <a:off x="4552329" y="959792"/>
            <a:ext cx="3082580"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876CDB8D-BA01-9943-AC60-C55E4F4A6B42}"/>
              </a:ext>
            </a:extLst>
          </p:cNvPr>
          <p:cNvPicPr>
            <a:picLocks noChangeAspect="1" noChangeArrowheads="1"/>
          </p:cNvPicPr>
          <p:nvPr/>
        </p:nvPicPr>
        <p:blipFill>
          <a:blip r:embed="rId3"/>
          <a:stretch>
            <a:fillRect/>
          </a:stretch>
        </p:blipFill>
        <p:spPr bwMode="auto">
          <a:xfrm>
            <a:off x="8411008" y="968671"/>
            <a:ext cx="2953339" cy="182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72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Pooja\AppData\Local\Microsoft\Windows\INetCache\Content.Word\7163OT_10_12.png">
            <a:extLst>
              <a:ext uri="{FF2B5EF4-FFF2-40B4-BE49-F238E27FC236}">
                <a16:creationId xmlns:a16="http://schemas.microsoft.com/office/drawing/2014/main" id="{23B1CB59-0837-4A03-B44B-6522DEA5B27D}"/>
              </a:ext>
            </a:extLst>
          </p:cNvPr>
          <p:cNvPicPr/>
          <p:nvPr/>
        </p:nvPicPr>
        <p:blipFill rotWithShape="1">
          <a:blip r:embed="rId2">
            <a:extLst>
              <a:ext uri="{28A0092B-C50C-407E-A947-70E740481C1C}">
                <a14:useLocalDpi xmlns:a14="http://schemas.microsoft.com/office/drawing/2010/main" val="0"/>
              </a:ext>
            </a:extLst>
          </a:blip>
          <a:srcRect r="-3" b="625"/>
          <a:stretch/>
        </p:blipFill>
        <p:spPr bwMode="auto">
          <a:xfrm>
            <a:off x="657225" y="2361056"/>
            <a:ext cx="4962525" cy="3649219"/>
          </a:xfrm>
          <a:prstGeom prst="rect">
            <a:avLst/>
          </a:prstGeom>
          <a:noFill/>
        </p:spPr>
      </p:pic>
      <p:grpSp>
        <p:nvGrpSpPr>
          <p:cNvPr id="18" name="Group 17"/>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9" name="Rectangle 18"/>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21C3B36-A58E-47F6-83AA-41C24AD3E911}"/>
              </a:ext>
            </a:extLst>
          </p:cNvPr>
          <p:cNvSpPr>
            <a:spLocks noGrp="1"/>
          </p:cNvSpPr>
          <p:nvPr>
            <p:ph type="title"/>
          </p:nvPr>
        </p:nvSpPr>
        <p:spPr>
          <a:xfrm>
            <a:off x="581192" y="702156"/>
            <a:ext cx="11029616" cy="1013800"/>
          </a:xfrm>
        </p:spPr>
        <p:txBody>
          <a:bodyPr>
            <a:normAutofit/>
          </a:bodyPr>
          <a:lstStyle/>
          <a:p>
            <a:r>
              <a:rPr lang="en-US"/>
              <a:t>WrapP</a:t>
            </a:r>
            <a:endParaRPr lang="en-US" dirty="0"/>
          </a:p>
        </p:txBody>
      </p:sp>
      <p:sp>
        <p:nvSpPr>
          <p:cNvPr id="3" name="Content Placeholder 2">
            <a:extLst>
              <a:ext uri="{FF2B5EF4-FFF2-40B4-BE49-F238E27FC236}">
                <a16:creationId xmlns:a16="http://schemas.microsoft.com/office/drawing/2014/main" id="{B68A1DDD-5A11-47B5-9462-2C2FE7231B0E}"/>
              </a:ext>
            </a:extLst>
          </p:cNvPr>
          <p:cNvSpPr>
            <a:spLocks noGrp="1"/>
          </p:cNvSpPr>
          <p:nvPr>
            <p:ph idx="1"/>
          </p:nvPr>
        </p:nvSpPr>
        <p:spPr>
          <a:xfrm>
            <a:off x="6335805" y="2180496"/>
            <a:ext cx="5275001" cy="4045683"/>
          </a:xfrm>
        </p:spPr>
        <p:txBody>
          <a:bodyPr>
            <a:normAutofit/>
          </a:bodyPr>
          <a:lstStyle/>
          <a:p>
            <a:pPr marL="0" indent="0">
              <a:buNone/>
            </a:pPr>
            <a:r>
              <a:rPr lang="en-US"/>
              <a:t>With the Wrap property, you can control when and how the objects wrap to the next row on the smaller device sizes. </a:t>
            </a:r>
          </a:p>
          <a:p>
            <a:pPr marL="342900" indent="-342900">
              <a:buFont typeface="+mj-lt"/>
              <a:buAutoNum type="arabicPeriod"/>
            </a:pPr>
            <a:r>
              <a:rPr lang="en-US"/>
              <a:t>Wrap to the next row</a:t>
            </a:r>
          </a:p>
          <a:p>
            <a:pPr marL="342900" indent="-342900">
              <a:buFont typeface="+mj-lt"/>
              <a:buAutoNum type="arabicPeriod"/>
            </a:pPr>
            <a:r>
              <a:rPr lang="en-US"/>
              <a:t>Squeeze in a row</a:t>
            </a:r>
          </a:p>
          <a:p>
            <a:pPr marL="342900" indent="-342900">
              <a:buFont typeface="+mj-lt"/>
              <a:buAutoNum type="arabicPeriod"/>
            </a:pPr>
            <a:r>
              <a:rPr lang="en-US"/>
              <a:t>One Row/Column</a:t>
            </a:r>
          </a:p>
          <a:p>
            <a:pPr marL="342900" indent="-342900">
              <a:buFont typeface="+mj-lt"/>
              <a:buAutoNum type="arabicPeriod"/>
            </a:pPr>
            <a:r>
              <a:rPr lang="en-US"/>
              <a:t>Symmetrical</a:t>
            </a:r>
          </a:p>
        </p:txBody>
      </p:sp>
    </p:spTree>
    <p:extLst>
      <p:ext uri="{BB962C8B-B14F-4D97-AF65-F5344CB8AC3E}">
        <p14:creationId xmlns:p14="http://schemas.microsoft.com/office/powerpoint/2010/main" val="24703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D67E-E860-43AC-A459-18DB533EB93F}"/>
              </a:ext>
            </a:extLst>
          </p:cNvPr>
          <p:cNvSpPr>
            <a:spLocks noGrp="1"/>
          </p:cNvSpPr>
          <p:nvPr>
            <p:ph type="title"/>
          </p:nvPr>
        </p:nvSpPr>
        <p:spPr/>
        <p:txBody>
          <a:bodyPr/>
          <a:lstStyle/>
          <a:p>
            <a:r>
              <a:rPr lang="en-US" dirty="0"/>
              <a:t>Align</a:t>
            </a:r>
          </a:p>
        </p:txBody>
      </p:sp>
      <p:sp>
        <p:nvSpPr>
          <p:cNvPr id="6" name="TextBox 5">
            <a:extLst>
              <a:ext uri="{FF2B5EF4-FFF2-40B4-BE49-F238E27FC236}">
                <a16:creationId xmlns:a16="http://schemas.microsoft.com/office/drawing/2014/main" id="{30CB77D8-34D8-4C50-A984-C714940691FD}"/>
              </a:ext>
            </a:extLst>
          </p:cNvPr>
          <p:cNvSpPr txBox="1"/>
          <p:nvPr/>
        </p:nvSpPr>
        <p:spPr>
          <a:xfrm>
            <a:off x="581192" y="1976027"/>
            <a:ext cx="7677871" cy="369332"/>
          </a:xfrm>
          <a:prstGeom prst="rect">
            <a:avLst/>
          </a:prstGeom>
          <a:noFill/>
        </p:spPr>
        <p:txBody>
          <a:bodyPr wrap="none" rtlCol="0">
            <a:spAutoFit/>
          </a:bodyPr>
          <a:lstStyle/>
          <a:p>
            <a:r>
              <a:rPr lang="en-IN" dirty="0"/>
              <a:t>This option will allow you to decide how to align the objects in the Fluid Boxes. </a:t>
            </a:r>
            <a:endParaRPr lang="en-US" dirty="0"/>
          </a:p>
        </p:txBody>
      </p:sp>
      <p:graphicFrame>
        <p:nvGraphicFramePr>
          <p:cNvPr id="7" name="Content Placeholder 3">
            <a:extLst>
              <a:ext uri="{FF2B5EF4-FFF2-40B4-BE49-F238E27FC236}">
                <a16:creationId xmlns:a16="http://schemas.microsoft.com/office/drawing/2014/main" id="{0CE48C6B-3BD4-4D33-9F28-B1192562AE8E}"/>
              </a:ext>
            </a:extLst>
          </p:cNvPr>
          <p:cNvGraphicFramePr>
            <a:graphicFrameLocks noGrp="1"/>
          </p:cNvGraphicFramePr>
          <p:nvPr>
            <p:ph idx="1"/>
            <p:extLst>
              <p:ext uri="{D42A27DB-BD31-4B8C-83A1-F6EECF244321}">
                <p14:modId xmlns:p14="http://schemas.microsoft.com/office/powerpoint/2010/main" val="226977510"/>
              </p:ext>
            </p:extLst>
          </p:nvPr>
        </p:nvGraphicFramePr>
        <p:xfrm>
          <a:off x="581192" y="2605431"/>
          <a:ext cx="11029950" cy="3774440"/>
        </p:xfrm>
        <a:graphic>
          <a:graphicData uri="http://schemas.openxmlformats.org/drawingml/2006/table">
            <a:tbl>
              <a:tblPr firstRow="1" bandRow="1">
                <a:tableStyleId>{2D5ABB26-0587-4C30-8999-92F81FD0307C}</a:tableStyleId>
              </a:tblPr>
              <a:tblGrid>
                <a:gridCol w="1960672">
                  <a:extLst>
                    <a:ext uri="{9D8B030D-6E8A-4147-A177-3AD203B41FA5}">
                      <a16:colId xmlns:a16="http://schemas.microsoft.com/office/drawing/2014/main" val="803970067"/>
                    </a:ext>
                  </a:extLst>
                </a:gridCol>
                <a:gridCol w="9069278">
                  <a:extLst>
                    <a:ext uri="{9D8B030D-6E8A-4147-A177-3AD203B41FA5}">
                      <a16:colId xmlns:a16="http://schemas.microsoft.com/office/drawing/2014/main" val="861615455"/>
                    </a:ext>
                  </a:extLst>
                </a:gridCol>
              </a:tblGrid>
              <a:tr h="370840">
                <a:tc>
                  <a:txBody>
                    <a:bodyPr/>
                    <a:lstStyle/>
                    <a:p>
                      <a:r>
                        <a:rPr lang="en-US" dirty="0"/>
                        <a:t>Left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Use this option to left align the objects. The first object will be placed at the left of the Fluid box and the others will follow.</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5647380"/>
                  </a:ext>
                </a:extLst>
              </a:tr>
              <a:tr h="370840">
                <a:tc>
                  <a:txBody>
                    <a:bodyPr/>
                    <a:lstStyle/>
                    <a:p>
                      <a:r>
                        <a:rPr lang="en-US" dirty="0"/>
                        <a:t>Center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a:t>
                      </a:r>
                      <a:r>
                        <a:rPr lang="en-IN" sz="1800" kern="1200" dirty="0" err="1">
                          <a:effectLst/>
                        </a:rPr>
                        <a:t>center</a:t>
                      </a:r>
                      <a:r>
                        <a:rPr lang="en-IN" sz="1800" kern="1200" dirty="0">
                          <a:effectLst/>
                        </a:rPr>
                        <a:t> aligned in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2182688"/>
                  </a:ext>
                </a:extLst>
              </a:tr>
              <a:tr h="370840">
                <a:tc>
                  <a:txBody>
                    <a:bodyPr/>
                    <a:lstStyle/>
                    <a:p>
                      <a:r>
                        <a:rPr lang="en-US" dirty="0"/>
                        <a:t>Right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right aligned in the fluid box. The last object will be placed at the right of the Fluid box and the others will be placed after it in right to left direction.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956766"/>
                  </a:ext>
                </a:extLst>
              </a:tr>
              <a:tr h="370840">
                <a:tc>
                  <a:txBody>
                    <a:bodyPr/>
                    <a:lstStyle/>
                    <a:p>
                      <a:r>
                        <a:rPr lang="en-US" dirty="0"/>
                        <a:t>Top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top aligned in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293849"/>
                  </a:ext>
                </a:extLst>
              </a:tr>
              <a:tr h="370840">
                <a:tc>
                  <a:txBody>
                    <a:bodyPr/>
                    <a:lstStyle/>
                    <a:p>
                      <a:r>
                        <a:rPr lang="en-US" dirty="0"/>
                        <a:t>Middle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middle aligned in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8993372"/>
                  </a:ext>
                </a:extLst>
              </a:tr>
              <a:tr h="370840">
                <a:tc>
                  <a:txBody>
                    <a:bodyPr/>
                    <a:lstStyle/>
                    <a:p>
                      <a:r>
                        <a:rPr lang="en-US" dirty="0"/>
                        <a:t>Bottom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bottom aligned in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846042"/>
                  </a:ext>
                </a:extLst>
              </a:tr>
              <a:tr h="370840">
                <a:tc>
                  <a:txBody>
                    <a:bodyPr/>
                    <a:lstStyle/>
                    <a:p>
                      <a:r>
                        <a:rPr lang="en-US" dirty="0"/>
                        <a:t>Space in Between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evenly distributed in the Fluid Box. The first object will be placed in the left and the last object on the right side of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793581"/>
                  </a:ext>
                </a:extLst>
              </a:tr>
              <a:tr h="370840">
                <a:tc>
                  <a:txBody>
                    <a:bodyPr/>
                    <a:lstStyle/>
                    <a:p>
                      <a:r>
                        <a:rPr lang="en-US" dirty="0"/>
                        <a:t>Space Around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evenly distributed in the Fluid Box with equal space around the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261365"/>
                  </a:ext>
                </a:extLst>
              </a:tr>
            </a:tbl>
          </a:graphicData>
        </a:graphic>
      </p:graphicFrame>
    </p:spTree>
    <p:extLst>
      <p:ext uri="{BB962C8B-B14F-4D97-AF65-F5344CB8AC3E}">
        <p14:creationId xmlns:p14="http://schemas.microsoft.com/office/powerpoint/2010/main" val="304302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EA3E703-F37C-48D9-A056-87785494AA70}"/>
              </a:ext>
            </a:extLst>
          </p:cNvPr>
          <p:cNvPicPr>
            <a:picLocks noChangeAspect="1"/>
          </p:cNvPicPr>
          <p:nvPr/>
        </p:nvPicPr>
        <p:blipFill>
          <a:blip r:embed="rId2"/>
          <a:stretch>
            <a:fillRect/>
          </a:stretch>
        </p:blipFill>
        <p:spPr>
          <a:xfrm>
            <a:off x="657225" y="3294938"/>
            <a:ext cx="4962525" cy="1826484"/>
          </a:xfrm>
          <a:prstGeom prst="rect">
            <a:avLst/>
          </a:prstGeom>
        </p:spPr>
      </p:pic>
      <p:sp>
        <p:nvSpPr>
          <p:cNvPr id="2" name="Title 1">
            <a:extLst>
              <a:ext uri="{FF2B5EF4-FFF2-40B4-BE49-F238E27FC236}">
                <a16:creationId xmlns:a16="http://schemas.microsoft.com/office/drawing/2014/main" id="{B428E2B3-7B1C-4F92-A73B-4AEE972C0728}"/>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t>Padding</a:t>
            </a:r>
          </a:p>
        </p:txBody>
      </p:sp>
      <p:sp>
        <p:nvSpPr>
          <p:cNvPr id="3" name="Content Placeholder 2">
            <a:extLst>
              <a:ext uri="{FF2B5EF4-FFF2-40B4-BE49-F238E27FC236}">
                <a16:creationId xmlns:a16="http://schemas.microsoft.com/office/drawing/2014/main" id="{BBCEAC5B-690E-410F-B14F-1335E9B3B324}"/>
              </a:ext>
            </a:extLst>
          </p:cNvPr>
          <p:cNvSpPr>
            <a:spLocks noGrp="1"/>
          </p:cNvSpPr>
          <p:nvPr>
            <p:ph sz="half" idx="1"/>
          </p:nvPr>
        </p:nvSpPr>
        <p:spPr>
          <a:xfrm>
            <a:off x="6335805" y="2180496"/>
            <a:ext cx="5275001" cy="4045683"/>
          </a:xfrm>
        </p:spPr>
        <p:txBody>
          <a:bodyPr vert="horz" lIns="91440" tIns="45720" rIns="91440" bIns="45720" rtlCol="0" anchor="ctr">
            <a:normAutofit/>
          </a:bodyPr>
          <a:lstStyle/>
          <a:p>
            <a:pPr marL="0" indent="0">
              <a:buNone/>
            </a:pPr>
            <a:r>
              <a:rPr lang="en-US" dirty="0"/>
              <a:t>If you need some space around the objects in the Fluid Boxes, you can add padding from 0 to 100 pixels in both horizontal and vertical direction.</a:t>
            </a:r>
          </a:p>
        </p:txBody>
      </p:sp>
    </p:spTree>
    <p:extLst>
      <p:ext uri="{BB962C8B-B14F-4D97-AF65-F5344CB8AC3E}">
        <p14:creationId xmlns:p14="http://schemas.microsoft.com/office/powerpoint/2010/main" val="247225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59" name="Rectangle 4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4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4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3"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2974E61B-F2E5-41A4-A129-6C75E2F9A3E2}"/>
              </a:ext>
            </a:extLst>
          </p:cNvPr>
          <p:cNvPicPr/>
          <p:nvPr/>
        </p:nvPicPr>
        <p:blipFill>
          <a:blip r:embed="rId3"/>
          <a:stretch>
            <a:fillRect/>
          </a:stretch>
        </p:blipFill>
        <p:spPr bwMode="auto">
          <a:xfrm>
            <a:off x="4939747" y="1706904"/>
            <a:ext cx="6193368" cy="3464821"/>
          </a:xfrm>
          <a:prstGeom prst="rect">
            <a:avLst/>
          </a:prstGeom>
          <a:noFill/>
        </p:spPr>
      </p:pic>
      <p:sp>
        <p:nvSpPr>
          <p:cNvPr id="2" name="Title 1">
            <a:extLst>
              <a:ext uri="{FF2B5EF4-FFF2-40B4-BE49-F238E27FC236}">
                <a16:creationId xmlns:a16="http://schemas.microsoft.com/office/drawing/2014/main" id="{45F262C4-B6E0-4032-A88E-73DDD8D4BEFA}"/>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dirty="0"/>
              <a:t>Optional</a:t>
            </a:r>
          </a:p>
        </p:txBody>
      </p:sp>
      <p:sp>
        <p:nvSpPr>
          <p:cNvPr id="3" name="Content Placeholder 2">
            <a:extLst>
              <a:ext uri="{FF2B5EF4-FFF2-40B4-BE49-F238E27FC236}">
                <a16:creationId xmlns:a16="http://schemas.microsoft.com/office/drawing/2014/main" id="{62EF540F-1E66-43AD-9761-E5E9F645FE57}"/>
              </a:ext>
            </a:extLst>
          </p:cNvPr>
          <p:cNvSpPr>
            <a:spLocks noGrp="1"/>
          </p:cNvSpPr>
          <p:nvPr>
            <p:ph sz="half" idx="1"/>
          </p:nvPr>
        </p:nvSpPr>
        <p:spPr>
          <a:xfrm>
            <a:off x="601255" y="1964168"/>
            <a:ext cx="3409782" cy="4036582"/>
          </a:xfrm>
        </p:spPr>
        <p:txBody>
          <a:bodyPr vert="horz" lIns="91440" tIns="45720" rIns="91440" bIns="45720" rtlCol="0" anchor="ctr">
            <a:normAutofit/>
          </a:bodyPr>
          <a:lstStyle/>
          <a:p>
            <a:pPr marL="0" indent="0">
              <a:buNone/>
            </a:pPr>
            <a:r>
              <a:rPr lang="en-US" dirty="0">
                <a:solidFill>
                  <a:schemeClr val="bg1"/>
                </a:solidFill>
              </a:rPr>
              <a:t>You can mark the decorative or less important fluid boxes or objects as optional. This will show all the objects on the bigger screen dimensions, but as the screen dimension decreases, the optional objects automatically disappear to make more space for critical objects.</a:t>
            </a:r>
          </a:p>
          <a:p>
            <a:endParaRPr lang="en-US" dirty="0">
              <a:solidFill>
                <a:schemeClr val="bg1"/>
              </a:solidFill>
            </a:endParaRPr>
          </a:p>
        </p:txBody>
      </p:sp>
    </p:spTree>
    <p:extLst>
      <p:ext uri="{BB962C8B-B14F-4D97-AF65-F5344CB8AC3E}">
        <p14:creationId xmlns:p14="http://schemas.microsoft.com/office/powerpoint/2010/main" val="32236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716268&quot;&gt;&lt;/object&gt;&lt;object type=&quot;2&quot; unique_id=&quot;1716269&quot;&gt;&lt;object type=&quot;3&quot; unique_id=&quot;1716270&quot;&gt;&lt;property id=&quot;20148&quot; value=&quot;5&quot;/&gt;&lt;property id=&quot;20300&quot; value=&quot;Slide 1 - &amp;quot;Introduction to Fluid Boxes&amp;quot;&quot;/&gt;&lt;property id=&quot;20307&quot; value=&quot;256&quot;/&gt;&lt;/object&gt;&lt;object type=&quot;3&quot; unique_id=&quot;1716271&quot;&gt;&lt;property id=&quot;20148&quot; value=&quot;5&quot;/&gt;&lt;property id=&quot;20300&quot; value=&quot;Slide 2 - &amp;quot;What are Fluid Boxes?&amp;quot;&quot;/&gt;&lt;property id=&quot;20307&quot; value=&quot;257&quot;/&gt;&lt;/object&gt;&lt;object type=&quot;3&quot; unique_id=&quot;1716300&quot;&gt;&lt;property id=&quot;20148&quot; value=&quot;5&quot;/&gt;&lt;property id=&quot;20300&quot; value=&quot;Slide 3 - &amp;quot;Steps to AddED Fluid Boxes&amp;quot;&quot;/&gt;&lt;property id=&quot;20307&quot; value=&quot;258&quot;/&gt;&lt;/object&gt;&lt;object type=&quot;3&quot; unique_id=&quot;1716326&quot;&gt;&lt;property id=&quot;20148&quot; value=&quot;5&quot;/&gt;&lt;property id=&quot;20300&quot; value=&quot;Slide 4 - &amp;quot;Fluid Box Properties&amp;quot;&quot;/&gt;&lt;property id=&quot;20307&quot; value=&quot;259&quot;/&gt;&lt;/object&gt;&lt;object type=&quot;3&quot; unique_id=&quot;1716395&quot;&gt;&lt;property id=&quot;20148&quot; value=&quot;5&quot;/&gt;&lt;property id=&quot;20300&quot; value=&quot;Slide 5 - &amp;quot;Flow&amp;quot;&quot;/&gt;&lt;property id=&quot;20307&quot; value=&quot;260&quot;/&gt;&lt;/object&gt;&lt;object type=&quot;3&quot; unique_id=&quot;1716445&quot;&gt;&lt;property id=&quot;20148&quot; value=&quot;5&quot;/&gt;&lt;property id=&quot;20300&quot; value=&quot;Slide 6 - &amp;quot;WrapP&amp;quot;&quot;/&gt;&lt;property id=&quot;20307&quot; value=&quot;261&quot;/&gt;&lt;/object&gt;&lt;object type=&quot;3&quot; unique_id=&quot;1716470&quot;&gt;&lt;property id=&quot;20148&quot; value=&quot;5&quot;/&gt;&lt;property id=&quot;20300&quot; value=&quot;Slide 7 - &amp;quot;Align&amp;quot;&quot;/&gt;&lt;property id=&quot;20307&quot; value=&quot;262&quot;/&gt;&lt;/object&gt;&lt;object type=&quot;3&quot; unique_id=&quot;1716552&quot;&gt;&lt;property id=&quot;20148&quot; value=&quot;5&quot;/&gt;&lt;property id=&quot;20300&quot; value=&quot;Slide 8 - &amp;quot;Padding&amp;quot;&quot;/&gt;&lt;property id=&quot;20307&quot; value=&quot;263&quot;/&gt;&lt;/object&gt;&lt;object type=&quot;3&quot; unique_id=&quot;1716670&quot;&gt;&lt;property id=&quot;20148&quot; value=&quot;5&quot;/&gt;&lt;property id=&quot;20300&quot; value=&quot;Slide 9 - &amp;quot;Optional&amp;quot;&quot;/&gt;&lt;property id=&quot;20307&quot; value=&quot;264&quot;/&gt;&lt;/object&gt;&lt;object type=&quot;3&quot; unique_id=&quot;1716726&quot;&gt;&lt;property id=&quot;20148&quot; value=&quot;5&quot;/&gt;&lt;property id=&quot;20300&quot; value=&quot;Slide 10 - &amp;quot;Static&amp;quot;&quot;/&gt;&lt;property id=&quot;20307&quot; value=&quot;265&quot;/&gt;&lt;/object&gt;&lt;object type=&quot;3&quot; unique_id=&quot;1716904&quot;&gt;&lt;property id=&quot;20148&quot; value=&quot;5&quot;/&gt;&lt;property id=&quot;20300&quot; value=&quot;Slide 11 - &amp;quot;for viewing this course!&amp;quot;&quot;/&gt;&lt;property id=&quot;20307&quot; value=&quot;266&quot;/&gt;&lt;/object&gt;&lt;/object&gt;&lt;/object&gt;&lt;/database&gt;"/>
  <p:tag name="SECTOMILLISECCONVERTED" val="1"/>
</p:tagLst>
</file>

<file path=ppt/theme/theme1.xml><?xml version="1.0" encoding="utf-8"?>
<a:theme xmlns:a="http://schemas.openxmlformats.org/drawingml/2006/main" name="Dividen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2934</TotalTime>
  <Words>617</Words>
  <Application>Microsoft Macintosh PowerPoint</Application>
  <PresentationFormat>Widescreen</PresentationFormat>
  <Paragraphs>65</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 MT</vt:lpstr>
      <vt:lpstr>Wingdings 2</vt:lpstr>
      <vt:lpstr>Dividend</vt:lpstr>
      <vt:lpstr>Introduction to Fluid Boxes</vt:lpstr>
      <vt:lpstr>What are Fluid Boxes?</vt:lpstr>
      <vt:lpstr>Steps to AddED Fluid Boxes</vt:lpstr>
      <vt:lpstr>Fluid Box Properties</vt:lpstr>
      <vt:lpstr>Flow</vt:lpstr>
      <vt:lpstr>WrapP</vt:lpstr>
      <vt:lpstr>Align</vt:lpstr>
      <vt:lpstr>Padding</vt:lpstr>
      <vt:lpstr>Optional</vt:lpstr>
      <vt:lpstr>Static</vt:lpstr>
      <vt:lpstr>for viewing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Fluid Boxes</dc:title>
  <dc:creator>Pooja Jaisingh</dc:creator>
  <cp:lastModifiedBy>Pooja Jaisingh</cp:lastModifiedBy>
  <cp:revision>50</cp:revision>
  <dcterms:created xsi:type="dcterms:W3CDTF">2017-07-16T06:04:31Z</dcterms:created>
  <dcterms:modified xsi:type="dcterms:W3CDTF">2018-11-26T06:15:45Z</dcterms:modified>
</cp:coreProperties>
</file>