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0954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1908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82863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43817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839200" y="274639"/>
            <a:ext cx="2743201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09600" y="274639"/>
            <a:ext cx="8026401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0954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1908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82863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43817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53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63084" y="2906714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1pPr>
            <a:lvl2pPr marL="0" indent="609543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2pPr>
            <a:lvl3pPr marL="0" indent="1219087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3pPr>
            <a:lvl4pPr marL="0" indent="1828631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4pPr>
            <a:lvl5pPr marL="0" indent="2438175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700"/>
            </a:lvl1pPr>
            <a:lvl2pPr marL="1064245" indent="-454700">
              <a:spcBef>
                <a:spcPts val="800"/>
              </a:spcBef>
              <a:defRPr sz="3700"/>
            </a:lvl2pPr>
            <a:lvl3pPr marL="1636738" indent="-417650">
              <a:spcBef>
                <a:spcPts val="800"/>
              </a:spcBef>
              <a:defRPr sz="3700"/>
            </a:lvl3pPr>
            <a:lvl4pPr marL="2318918" indent="-490285">
              <a:spcBef>
                <a:spcPts val="800"/>
              </a:spcBef>
              <a:defRPr sz="3700"/>
            </a:lvl4pPr>
            <a:lvl5pPr marL="2928461" indent="-490285">
              <a:spcBef>
                <a:spcPts val="8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609598" y="1535113"/>
            <a:ext cx="538691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609543">
              <a:spcBef>
                <a:spcPts val="700"/>
              </a:spcBef>
              <a:buSzTx/>
              <a:buFontTx/>
              <a:buNone/>
              <a:defRPr b="1" sz="3100"/>
            </a:lvl2pPr>
            <a:lvl3pPr marL="0" indent="1219087">
              <a:spcBef>
                <a:spcPts val="700"/>
              </a:spcBef>
              <a:buSzTx/>
              <a:buFontTx/>
              <a:buNone/>
              <a:defRPr b="1" sz="3100"/>
            </a:lvl3pPr>
            <a:lvl4pPr marL="0" indent="1828631">
              <a:spcBef>
                <a:spcPts val="700"/>
              </a:spcBef>
              <a:buSzTx/>
              <a:buFontTx/>
              <a:buNone/>
              <a:defRPr b="1" sz="3100"/>
            </a:lvl4pPr>
            <a:lvl5pPr marL="0" indent="2438175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6193368" y="1535113"/>
            <a:ext cx="5389034" cy="639764"/>
          </a:xfrm>
          <a:prstGeom prst="rect">
            <a:avLst/>
          </a:prstGeom>
        </p:spPr>
        <p:txBody>
          <a:bodyPr anchor="b"/>
          <a:lstStyle/>
          <a:p>
            <a:pPr marL="0" indent="0" defTabSz="1182515">
              <a:spcBef>
                <a:spcPts val="700"/>
              </a:spcBef>
              <a:buSzTx/>
              <a:buFontTx/>
              <a:buNone/>
              <a:defRPr b="1" sz="3007"/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609601" y="273050"/>
            <a:ext cx="4011085" cy="1162051"/>
          </a:xfrm>
          <a:prstGeom prst="rect">
            <a:avLst/>
          </a:prstGeom>
        </p:spPr>
        <p:txBody>
          <a:bodyPr anchor="b"/>
          <a:lstStyle>
            <a:lvl1pPr algn="l">
              <a:defRPr b="1" sz="27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609601" y="1435102"/>
            <a:ext cx="401108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900"/>
            </a:pP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2389718" y="4800601"/>
            <a:ext cx="7315201" cy="566740"/>
          </a:xfrm>
          <a:prstGeom prst="rect">
            <a:avLst/>
          </a:prstGeom>
        </p:spPr>
        <p:txBody>
          <a:bodyPr anchor="b"/>
          <a:lstStyle>
            <a:lvl1pPr algn="l">
              <a:defRPr b="1" sz="2700"/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2389718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900"/>
            </a:lvl1pPr>
            <a:lvl2pPr marL="0" indent="609543">
              <a:spcBef>
                <a:spcPts val="400"/>
              </a:spcBef>
              <a:buSzTx/>
              <a:buFontTx/>
              <a:buNone/>
              <a:defRPr sz="1900"/>
            </a:lvl2pPr>
            <a:lvl3pPr marL="0" indent="1219087">
              <a:spcBef>
                <a:spcPts val="400"/>
              </a:spcBef>
              <a:buSzTx/>
              <a:buFontTx/>
              <a:buNone/>
              <a:defRPr sz="1900"/>
            </a:lvl3pPr>
            <a:lvl4pPr marL="0" indent="1828631">
              <a:spcBef>
                <a:spcPts val="400"/>
              </a:spcBef>
              <a:buSzTx/>
              <a:buFontTx/>
              <a:buNone/>
              <a:defRPr sz="1900"/>
            </a:lvl4pPr>
            <a:lvl5pPr marL="0" indent="2438175">
              <a:spcBef>
                <a:spcPts val="400"/>
              </a:spcBef>
              <a:buSzTx/>
              <a:buFontTx/>
              <a:buNone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8839200" y="274639"/>
            <a:ext cx="2743201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609600" y="274639"/>
            <a:ext cx="8026401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53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63084" y="2906714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1pPr>
            <a:lvl2pPr marL="0" indent="609543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2pPr>
            <a:lvl3pPr marL="0" indent="1219087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3pPr>
            <a:lvl4pPr marL="0" indent="1828631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4pPr>
            <a:lvl5pPr marL="0" indent="2438175">
              <a:spcBef>
                <a:spcPts val="600"/>
              </a:spcBef>
              <a:buSzTx/>
              <a:buFontTx/>
              <a:buNone/>
              <a:defRPr sz="2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700"/>
            </a:lvl1pPr>
            <a:lvl2pPr marL="1064245" indent="-454700">
              <a:spcBef>
                <a:spcPts val="800"/>
              </a:spcBef>
              <a:defRPr sz="3700"/>
            </a:lvl2pPr>
            <a:lvl3pPr marL="1636738" indent="-417650">
              <a:spcBef>
                <a:spcPts val="800"/>
              </a:spcBef>
              <a:defRPr sz="3700"/>
            </a:lvl3pPr>
            <a:lvl4pPr marL="2318918" indent="-490285">
              <a:spcBef>
                <a:spcPts val="800"/>
              </a:spcBef>
              <a:defRPr sz="3700"/>
            </a:lvl4pPr>
            <a:lvl5pPr marL="2928461" indent="-490285">
              <a:spcBef>
                <a:spcPts val="8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609598" y="1535113"/>
            <a:ext cx="538691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609543">
              <a:spcBef>
                <a:spcPts val="700"/>
              </a:spcBef>
              <a:buSzTx/>
              <a:buFontTx/>
              <a:buNone/>
              <a:defRPr b="1" sz="3100"/>
            </a:lvl2pPr>
            <a:lvl3pPr marL="0" indent="1219087">
              <a:spcBef>
                <a:spcPts val="700"/>
              </a:spcBef>
              <a:buSzTx/>
              <a:buFontTx/>
              <a:buNone/>
              <a:defRPr b="1" sz="3100"/>
            </a:lvl3pPr>
            <a:lvl4pPr marL="0" indent="1828631">
              <a:spcBef>
                <a:spcPts val="700"/>
              </a:spcBef>
              <a:buSzTx/>
              <a:buFontTx/>
              <a:buNone/>
              <a:defRPr b="1" sz="3100"/>
            </a:lvl4pPr>
            <a:lvl5pPr marL="0" indent="2438175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93368" y="1535113"/>
            <a:ext cx="5389034" cy="639764"/>
          </a:xfrm>
          <a:prstGeom prst="rect">
            <a:avLst/>
          </a:prstGeom>
        </p:spPr>
        <p:txBody>
          <a:bodyPr anchor="b"/>
          <a:lstStyle/>
          <a:p>
            <a:pPr marL="0" indent="0" defTabSz="1182515">
              <a:spcBef>
                <a:spcPts val="700"/>
              </a:spcBef>
              <a:buSzTx/>
              <a:buFontTx/>
              <a:buNone/>
              <a:defRPr b="1" sz="3007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09601" y="273050"/>
            <a:ext cx="4011085" cy="1162051"/>
          </a:xfrm>
          <a:prstGeom prst="rect">
            <a:avLst/>
          </a:prstGeom>
        </p:spPr>
        <p:txBody>
          <a:bodyPr anchor="b"/>
          <a:lstStyle>
            <a:lvl1pPr algn="l">
              <a:defRPr b="1" sz="27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609601" y="1435102"/>
            <a:ext cx="401108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9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2389718" y="4800601"/>
            <a:ext cx="7315201" cy="566740"/>
          </a:xfrm>
          <a:prstGeom prst="rect">
            <a:avLst/>
          </a:prstGeom>
        </p:spPr>
        <p:txBody>
          <a:bodyPr anchor="b"/>
          <a:lstStyle>
            <a:lvl1pPr algn="l">
              <a:defRPr b="1" sz="27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2389718" y="5367339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900"/>
            </a:lvl1pPr>
            <a:lvl2pPr marL="0" indent="609543">
              <a:spcBef>
                <a:spcPts val="400"/>
              </a:spcBef>
              <a:buSzTx/>
              <a:buFontTx/>
              <a:buNone/>
              <a:defRPr sz="1900"/>
            </a:lvl2pPr>
            <a:lvl3pPr marL="0" indent="1219087">
              <a:spcBef>
                <a:spcPts val="400"/>
              </a:spcBef>
              <a:buSzTx/>
              <a:buFontTx/>
              <a:buNone/>
              <a:defRPr sz="1900"/>
            </a:lvl3pPr>
            <a:lvl4pPr marL="0" indent="1828631">
              <a:spcBef>
                <a:spcPts val="400"/>
              </a:spcBef>
              <a:buSzTx/>
              <a:buFontTx/>
              <a:buNone/>
              <a:defRPr sz="1900"/>
            </a:lvl4pPr>
            <a:lvl5pPr marL="0" indent="2438175">
              <a:spcBef>
                <a:spcPts val="400"/>
              </a:spcBef>
              <a:buSzTx/>
              <a:buFontTx/>
              <a:buNone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53" tIns="91453" rIns="91453" bIns="91453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53" tIns="91453" rIns="91453" bIns="9145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173670" y="6326810"/>
            <a:ext cx="408731" cy="424209"/>
          </a:xfrm>
          <a:prstGeom prst="rect">
            <a:avLst/>
          </a:prstGeom>
          <a:ln w="12700">
            <a:miter lim="400000"/>
          </a:ln>
        </p:spPr>
        <p:txBody>
          <a:bodyPr wrap="none" lIns="91453" tIns="91453" rIns="91453" bIns="91453" anchor="ctr">
            <a:spAutoFit/>
          </a:bodyPr>
          <a:lstStyle>
            <a:lvl1pPr algn="r" defTabSz="1219087">
              <a:defRPr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57157" marR="0" indent="-45715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52288" marR="0" indent="-442743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641836" marR="0" indent="-422748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314010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923553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533097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4142642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752186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361729" marR="0" indent="-485377" algn="l" defTabSz="1219087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3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219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golang.org/pipelines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4884" y="332554"/>
            <a:ext cx="11439746" cy="46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defTabSz="1088267">
              <a:defRPr spc="58" sz="2300">
                <a:solidFill>
                  <a:srgbClr val="BFBFBF"/>
                </a:solidFill>
                <a:latin typeface="Gisha"/>
                <a:ea typeface="Gisha"/>
                <a:cs typeface="Gisha"/>
                <a:sym typeface="Gisha"/>
              </a:defRPr>
            </a:lvl1pPr>
          </a:lstStyle>
          <a:p>
            <a:pPr/>
            <a:r>
              <a:t>Mastering Go Programming</a:t>
            </a:r>
          </a:p>
        </p:txBody>
      </p:sp>
      <p:sp>
        <p:nvSpPr>
          <p:cNvPr id="212" name="Shape 212"/>
          <p:cNvSpPr/>
          <p:nvPr/>
        </p:nvSpPr>
        <p:spPr>
          <a:xfrm>
            <a:off x="528041" y="1004719"/>
            <a:ext cx="7196489" cy="400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r" defTabSz="1088267">
              <a:defRPr i="1" sz="19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Mina Andrawos</a:t>
            </a:r>
          </a:p>
        </p:txBody>
      </p:sp>
      <p:sp>
        <p:nvSpPr>
          <p:cNvPr id="213" name="Shape 213"/>
          <p:cNvSpPr/>
          <p:nvPr/>
        </p:nvSpPr>
        <p:spPr>
          <a:xfrm flipV="1">
            <a:off x="528041" y="836458"/>
            <a:ext cx="7949804" cy="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>
            <a:off x="4166196" y="2492126"/>
            <a:ext cx="5540832" cy="61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r" defTabSz="1088267">
              <a:defRPr sz="3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Video 5.4</a:t>
            </a:r>
          </a:p>
        </p:txBody>
      </p:sp>
      <p:sp>
        <p:nvSpPr>
          <p:cNvPr id="215" name="Shape 215"/>
          <p:cNvSpPr/>
          <p:nvPr/>
        </p:nvSpPr>
        <p:spPr>
          <a:xfrm>
            <a:off x="528041" y="3279935"/>
            <a:ext cx="9224431" cy="140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r" defTabSz="1088267">
              <a:defRPr i="1" sz="4200">
                <a:solidFill>
                  <a:srgbClr val="E46C0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Pipelines: Build the Hydra chat system part 1</a:t>
            </a:r>
          </a:p>
        </p:txBody>
      </p:sp>
      <p:sp>
        <p:nvSpPr>
          <p:cNvPr id="216" name="Shape 216"/>
          <p:cNvSpPr/>
          <p:nvPr/>
        </p:nvSpPr>
        <p:spPr>
          <a:xfrm rot="5400000">
            <a:off x="9799911" y="3295041"/>
            <a:ext cx="1079668" cy="83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10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AF2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088267">
              <a:defRPr sz="2100">
                <a:ln w="9524">
                  <a:solidFill>
                    <a:schemeClr val="accent3"/>
                  </a:solidFill>
                </a:ln>
                <a:solidFill>
                  <a:schemeClr val="accent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822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In this Video, we are going to take a look at…</a:t>
            </a:r>
          </a:p>
        </p:txBody>
      </p:sp>
      <p:sp>
        <p:nvSpPr>
          <p:cNvPr id="219" name="Shape 219"/>
          <p:cNvSpPr/>
          <p:nvPr/>
        </p:nvSpPr>
        <p:spPr>
          <a:xfrm>
            <a:off x="712861" y="1891159"/>
            <a:ext cx="10766278" cy="188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/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The pipeline pattern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Write the Hydra chat room type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Write the Hydra chat client type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822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The pipeline pattern</a:t>
            </a:r>
          </a:p>
        </p:txBody>
      </p:sp>
      <p:sp>
        <p:nvSpPr>
          <p:cNvPr id="222" name="Shape 222"/>
          <p:cNvSpPr/>
          <p:nvPr/>
        </p:nvSpPr>
        <p:spPr>
          <a:xfrm>
            <a:off x="712861" y="1891159"/>
            <a:ext cx="10766278" cy="153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/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https://blog.golang.org/pipelines</a:t>
            </a:r>
            <a:r>
              <a:t> 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 concurrent pattern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 series of ‘stages’ connected by channels 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Each stage is a group of goroutines running the same function</a:t>
            </a:r>
          </a:p>
        </p:txBody>
      </p:sp>
      <p:pic>
        <p:nvPicPr>
          <p:cNvPr id="2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7310" y="3827529"/>
            <a:ext cx="7809690" cy="2254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22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Hydra Chat system pipeline</a:t>
            </a:r>
          </a:p>
        </p:txBody>
      </p:sp>
      <p:sp>
        <p:nvSpPr>
          <p:cNvPr id="226" name="Shape 226"/>
          <p:cNvSpPr/>
          <p:nvPr/>
        </p:nvSpPr>
        <p:spPr>
          <a:xfrm>
            <a:off x="712861" y="1891159"/>
            <a:ext cx="5309396" cy="224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/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One client sends a message to the chat server for a specific chat room</a:t>
            </a: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</a:p>
          <a:p>
            <a:pPr marL="340088" indent="-340088" defTabSz="1088267"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The chat server sends the same message to all clients in the same chat room</a:t>
            </a:r>
          </a:p>
        </p:txBody>
      </p:sp>
      <p:pic>
        <p:nvPicPr>
          <p:cNvPr id="2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9524" y="1480004"/>
            <a:ext cx="4601909" cy="4949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22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Pipelines in the chat application</a:t>
            </a:r>
          </a:p>
        </p:txBody>
      </p:sp>
      <p:pic>
        <p:nvPicPr>
          <p:cNvPr id="23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655" y="2284755"/>
            <a:ext cx="10070054" cy="326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23" y="777366"/>
            <a:ext cx="12190356" cy="594343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70" tIns="30470" rIns="30470" bIns="30470">
            <a:spAutoFit/>
          </a:bodyPr>
          <a:lstStyle>
            <a:lvl1pPr algn="ctr" defTabSz="1088267">
              <a:defRPr sz="3500">
                <a:effectLst>
                  <a:outerShdw sx="100000" sy="100000" kx="0" ky="0" algn="b" rotWithShape="0" blurRad="63500" dist="0" dir="3600000">
                    <a:srgbClr val="000000">
                      <a:alpha val="70000"/>
                    </a:srgbClr>
                  </a:outerShdw>
                </a:effectLst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Next Video</a:t>
            </a:r>
          </a:p>
        </p:txBody>
      </p:sp>
      <p:sp>
        <p:nvSpPr>
          <p:cNvPr id="233" name="Shape 233"/>
          <p:cNvSpPr/>
          <p:nvPr/>
        </p:nvSpPr>
        <p:spPr>
          <a:xfrm>
            <a:off x="535117" y="3124294"/>
            <a:ext cx="11121767" cy="70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08" tIns="54408" rIns="54408" bIns="54408">
            <a:spAutoFit/>
          </a:bodyPr>
          <a:lstStyle>
            <a:lvl1pPr algn="ctr" defTabSz="1088267">
              <a:defRPr sz="39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Pipelines: Build the Hydra chat system part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252424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