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5"/>
  </p:notesMasterIdLst>
  <p:sldIdLst>
    <p:sldId id="256" r:id="rId2"/>
    <p:sldId id="259" r:id="rId3"/>
    <p:sldId id="257" r:id="rId4"/>
    <p:sldId id="266"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83" r:id="rId19"/>
    <p:sldId id="280" r:id="rId20"/>
    <p:sldId id="296" r:id="rId21"/>
    <p:sldId id="284" r:id="rId22"/>
    <p:sldId id="285" r:id="rId23"/>
    <p:sldId id="286" r:id="rId24"/>
    <p:sldId id="287" r:id="rId25"/>
    <p:sldId id="288" r:id="rId26"/>
    <p:sldId id="289" r:id="rId27"/>
    <p:sldId id="290" r:id="rId28"/>
    <p:sldId id="291" r:id="rId29"/>
    <p:sldId id="292" r:id="rId30"/>
    <p:sldId id="293" r:id="rId31"/>
    <p:sldId id="294" r:id="rId32"/>
    <p:sldId id="281" r:id="rId33"/>
    <p:sldId id="282" r:id="rId34"/>
  </p:sldIdLst>
  <p:sldSz cx="18288000" cy="10282238"/>
  <p:notesSz cx="6858000" cy="9144000"/>
  <p:embeddedFontLst>
    <p:embeddedFont>
      <p:font typeface="Calibri" panose="020F0502020204030204" pitchFamily="34" charset="0"/>
      <p:regular r:id="rId36"/>
      <p:bold r:id="rId37"/>
      <p:italic r:id="rId38"/>
      <p:boldItalic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p15:clr>
            <a:srgbClr val="A4A3A4"/>
          </p15:clr>
        </p15:guide>
        <p15:guide id="2" pos="57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40A296-D396-4332-958E-5ED23A0E791E}">
  <a:tblStyle styleId="{8440A296-D396-4332-958E-5ED23A0E791E}" styleName="Table_0">
    <a:wholeTbl>
      <a:tcTxStyle>
        <a:font>
          <a:latin typeface="Arial"/>
          <a:ea typeface="Arial"/>
          <a:cs typeface="Arial"/>
        </a:font>
        <a:srgbClr val="4285F4"/>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962" autoAdjust="0"/>
  </p:normalViewPr>
  <p:slideViewPr>
    <p:cSldViewPr snapToGrid="0">
      <p:cViewPr varScale="1">
        <p:scale>
          <a:sx n="30" d="100"/>
          <a:sy n="30" d="100"/>
        </p:scale>
        <p:origin x="2026" y="29"/>
      </p:cViewPr>
      <p:guideLst>
        <p:guide orient="horz" pos="3239"/>
        <p:guide pos="5761"/>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Welcome all </a:t>
            </a: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In section one “BASIC SCRIPTING –using ASSERTIONS” in </a:t>
            </a:r>
            <a:r>
              <a:rPr lang="en-US" sz="1100" b="0" i="0" u="none" strike="noStrike" cap="none" dirty="0" err="1">
                <a:solidFill>
                  <a:schemeClr val="dk1"/>
                </a:solidFill>
                <a:latin typeface="Arial"/>
                <a:ea typeface="Arial"/>
                <a:cs typeface="Arial"/>
                <a:sym typeface="Arial"/>
              </a:rPr>
              <a:t>jmeter</a:t>
            </a:r>
            <a:r>
              <a:rPr lang="en-US" sz="1100" b="0" i="0" u="none" strike="noStrike" cap="none" dirty="0">
                <a:solidFill>
                  <a:schemeClr val="dk1"/>
                </a:solidFill>
                <a:latin typeface="Arial"/>
                <a:ea typeface="Arial"/>
                <a:cs typeface="Arial"/>
                <a:sym typeface="Arial"/>
              </a:rPr>
              <a:t> we learned about different types assertions that can be added to a sampler request and analyze its performance by adding various conditions. Such as duration assertion, size assertion, html, response and json assertion and so on.</a:t>
            </a: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Now its time to learn more about addition conditions on sampler requests and analyzing its performance by controlling its order of execution. in this section “intermediate scripting using logic controller” we can determine when a particular sampler should get executed as per our testing needs or requirements.</a:t>
            </a: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So lets begin.</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461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805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4692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0724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[Mandatory Slide]</a:t>
            </a:r>
            <a:br>
              <a:rPr lang="en" sz="1100" b="0" i="0" u="none" strike="noStrike" cap="none" dirty="0">
                <a:solidFill>
                  <a:schemeClr val="dk1"/>
                </a:solidFill>
                <a:latin typeface="Arial"/>
                <a:ea typeface="Arial"/>
                <a:cs typeface="Arial"/>
                <a:sym typeface="Arial"/>
              </a:rPr>
            </a:br>
            <a:r>
              <a:rPr lang="en" sz="1100" b="0" i="0" u="none" strike="noStrike" cap="none" dirty="0">
                <a:solidFill>
                  <a:schemeClr val="dk1"/>
                </a:solidFill>
                <a:latin typeface="Arial"/>
                <a:ea typeface="Arial"/>
                <a:cs typeface="Arial"/>
                <a:sym typeface="Arial"/>
              </a:rPr>
              <a:t>This would be the slide of the next video that you will be covering.</a:t>
            </a:r>
            <a:endParaRPr dirty="0"/>
          </a:p>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When this slide plays, you could talk about the main aim that we’d be covering in the next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079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800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5760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9730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4429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905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Lets take a look at what we are going to cover in this section. </a:t>
            </a: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First we will start with </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077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[Mandatory Slide]</a:t>
            </a:r>
            <a:br>
              <a:rPr lang="en" sz="1100" b="0" i="0" u="none" strike="noStrike" cap="none" dirty="0">
                <a:solidFill>
                  <a:schemeClr val="dk1"/>
                </a:solidFill>
                <a:latin typeface="Arial"/>
                <a:ea typeface="Arial"/>
                <a:cs typeface="Arial"/>
                <a:sym typeface="Arial"/>
              </a:rPr>
            </a:br>
            <a:r>
              <a:rPr lang="en" sz="1100" b="0" i="0" u="none" strike="noStrike" cap="none" dirty="0">
                <a:solidFill>
                  <a:schemeClr val="dk1"/>
                </a:solidFill>
                <a:latin typeface="Arial"/>
                <a:ea typeface="Arial"/>
                <a:cs typeface="Arial"/>
                <a:sym typeface="Arial"/>
              </a:rPr>
              <a:t>This would be the introduction slide of the topic that you are covering in this subsection.</a:t>
            </a:r>
            <a:endParaRPr dirty="0"/>
          </a:p>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When this slide plays, you could talk about the main aim that we’d be covering in this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0440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5288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3402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3864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8278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4884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1406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5505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460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Lets start with very first video of this section “simple once only and loop controllers” </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9146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65988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91552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Simple controller can only be used to organize your samplers or segregate requests so that you can view them based on their functionality. But beyond that you wont get any benefit such as to view aggregate results of multiple requests and so on.</a:t>
            </a: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Only once &gt;&gt; run the sampler which is part of this controller only once per thread or per iteration. </a:t>
            </a: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err="1">
                <a:solidFill>
                  <a:schemeClr val="dk1"/>
                </a:solidFill>
                <a:latin typeface="Arial"/>
                <a:ea typeface="Arial"/>
                <a:cs typeface="Arial"/>
                <a:sym typeface="Arial"/>
              </a:rPr>
              <a:t>Eg</a:t>
            </a:r>
            <a:r>
              <a:rPr lang="en-US" sz="1100" b="0" i="0" u="none" strike="noStrike" cap="none" dirty="0">
                <a:solidFill>
                  <a:schemeClr val="dk1"/>
                </a:solidFill>
                <a:latin typeface="Arial"/>
                <a:ea typeface="Arial"/>
                <a:cs typeface="Arial"/>
                <a:sym typeface="Arial"/>
              </a:rPr>
              <a:t> if our test is set to run 5 times with login and logout operations added under the only once then </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659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[Mandatory Slide]</a:t>
            </a:r>
            <a:br>
              <a:rPr lang="en" sz="1100" b="0" i="0" u="none" strike="noStrike" cap="none" dirty="0">
                <a:solidFill>
                  <a:schemeClr val="dk1"/>
                </a:solidFill>
                <a:latin typeface="Arial"/>
                <a:ea typeface="Arial"/>
                <a:cs typeface="Arial"/>
                <a:sym typeface="Arial"/>
              </a:rPr>
            </a:br>
            <a:r>
              <a:rPr lang="en" sz="1100" b="0" i="0" u="none" strike="noStrike" cap="none" dirty="0">
                <a:solidFill>
                  <a:schemeClr val="dk1"/>
                </a:solidFill>
                <a:latin typeface="Arial"/>
                <a:ea typeface="Arial"/>
                <a:cs typeface="Arial"/>
                <a:sym typeface="Arial"/>
              </a:rPr>
              <a:t>This would be the slide of the next video that you will be covering.</a:t>
            </a:r>
            <a:endParaRPr dirty="0"/>
          </a:p>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When this slide plays, you could talk about the main aim that we’d be covering in the next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0820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854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3887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Welcome back,</a:t>
            </a:r>
          </a:p>
          <a:p>
            <a:pPr marL="0" marR="0" lvl="0" indent="0" algn="l" rtl="0">
              <a:spcBef>
                <a:spcPts val="0"/>
              </a:spcBef>
              <a:spcAft>
                <a:spcPts val="0"/>
              </a:spcAft>
              <a:buClr>
                <a:schemeClr val="dk1"/>
              </a:buClr>
              <a:buSzPts val="1100"/>
              <a:buFont typeface="Arial"/>
              <a:buNone/>
            </a:pPr>
            <a:endParaRPr lang="en-US"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In the previous video we discussed about </a:t>
            </a:r>
            <a:r>
              <a:rPr lang="en-US" sz="1100" b="0" i="0" u="none" strike="noStrike" cap="none" dirty="0" err="1">
                <a:solidFill>
                  <a:schemeClr val="dk1"/>
                </a:solidFill>
                <a:latin typeface="Arial"/>
                <a:ea typeface="Arial"/>
                <a:cs typeface="Arial"/>
                <a:sym typeface="Arial"/>
              </a:rPr>
              <a:t>ramdom</a:t>
            </a:r>
            <a:r>
              <a:rPr lang="en-US" sz="1100" b="0" i="0" u="none" strike="noStrike" cap="none" dirty="0">
                <a:solidFill>
                  <a:schemeClr val="dk1"/>
                </a:solidFill>
                <a:latin typeface="Arial"/>
                <a:ea typeface="Arial"/>
                <a:cs typeface="Arial"/>
                <a:sym typeface="Arial"/>
              </a:rPr>
              <a:t> and random order controller and learn to execute the samplers in the random order. </a:t>
            </a: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Now in this video interleave controller we can discuss how to execute a set of operations in sequential manner by picking up only one sampler per </a:t>
            </a:r>
            <a:r>
              <a:rPr lang="en-US" sz="1100" b="0" i="0" u="none" strike="noStrike" cap="none">
                <a:solidFill>
                  <a:schemeClr val="dk1"/>
                </a:solidFill>
                <a:latin typeface="Arial"/>
                <a:ea typeface="Arial"/>
                <a:cs typeface="Arial"/>
                <a:sym typeface="Arial"/>
              </a:rPr>
              <a:t>test execution. </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7219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and Subsection Title">
  <p:cSld name="Section and Subsection Title">
    <p:bg>
      <p:bgPr>
        <a:solidFill>
          <a:srgbClr val="33333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81053" y="3636871"/>
            <a:ext cx="16444200" cy="1866336"/>
          </a:xfrm>
          <a:prstGeom prst="rect">
            <a:avLst/>
          </a:prstGeom>
          <a:noFill/>
          <a:ln>
            <a:noFill/>
          </a:ln>
        </p:spPr>
        <p:txBody>
          <a:bodyPr spcFirstLastPara="1" wrap="square" lIns="137075" tIns="137075" rIns="137075" bIns="137075" anchor="b" anchorCtr="0"/>
          <a:lstStyle>
            <a:lvl1pPr marR="0" lvl="0" algn="l" rtl="0">
              <a:lnSpc>
                <a:spcPct val="100000"/>
              </a:lnSpc>
              <a:spcBef>
                <a:spcPts val="0"/>
              </a:spcBef>
              <a:spcAft>
                <a:spcPts val="0"/>
              </a:spcAft>
              <a:buClr>
                <a:schemeClr val="lt1"/>
              </a:buClr>
              <a:buSzPts val="9605"/>
              <a:buFont typeface="Calibri"/>
              <a:buNone/>
              <a:defRPr sz="9605" b="0" i="0" u="none" strike="noStrike" cap="none">
                <a:solidFill>
                  <a:schemeClr val="lt1"/>
                </a:solidFill>
                <a:latin typeface="Calibri"/>
                <a:ea typeface="Calibri"/>
                <a:cs typeface="Calibri"/>
                <a:sym typeface="Calibri"/>
              </a:defRPr>
            </a:lvl1pPr>
            <a:lvl2pPr lvl="1"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2pPr>
            <a:lvl3pPr lvl="2"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3pPr>
            <a:lvl4pPr lvl="3"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4pPr>
            <a:lvl5pPr lvl="4"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5pPr>
            <a:lvl6pPr lvl="5"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6pPr>
            <a:lvl7pPr lvl="6"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7pPr>
            <a:lvl8pPr lvl="7"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8pPr>
            <a:lvl9pPr lvl="8" rtl="0">
              <a:spcBef>
                <a:spcPts val="0"/>
              </a:spcBef>
              <a:spcAft>
                <a:spcPts val="0"/>
              </a:spcAft>
              <a:buClr>
                <a:schemeClr val="lt1"/>
              </a:buClr>
              <a:buSzPts val="9605"/>
              <a:buFont typeface="Roboto"/>
              <a:buNone/>
              <a:defRPr sz="9605">
                <a:solidFill>
                  <a:schemeClr val="lt1"/>
                </a:solidFill>
                <a:latin typeface="Roboto"/>
                <a:ea typeface="Roboto"/>
                <a:cs typeface="Roboto"/>
                <a:sym typeface="Roboto"/>
              </a:defRPr>
            </a:lvl9pPr>
          </a:lstStyle>
          <a:p>
            <a:endParaRPr/>
          </a:p>
        </p:txBody>
      </p:sp>
      <p:sp>
        <p:nvSpPr>
          <p:cNvPr id="11" name="Google Shape;11;p2"/>
          <p:cNvSpPr txBox="1">
            <a:spLocks noGrp="1"/>
          </p:cNvSpPr>
          <p:nvPr>
            <p:ph type="subTitle" idx="1"/>
          </p:nvPr>
        </p:nvSpPr>
        <p:spPr>
          <a:xfrm>
            <a:off x="781053" y="5575678"/>
            <a:ext cx="16444200" cy="865399"/>
          </a:xfrm>
          <a:prstGeom prst="rect">
            <a:avLst/>
          </a:prstGeom>
          <a:noFill/>
          <a:ln>
            <a:noFill/>
          </a:ln>
        </p:spPr>
        <p:txBody>
          <a:bodyPr spcFirstLastPara="1" wrap="square" lIns="137075" tIns="137075" rIns="137075" bIns="137075" anchor="t" anchorCtr="0"/>
          <a:lstStyle>
            <a:lvl1pPr marR="0" lvl="0"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chemeClr val="lt1"/>
              </a:buClr>
              <a:buSzPts val="4402"/>
              <a:buFont typeface="Calibri"/>
              <a:buNone/>
              <a:defRPr sz="4402"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Hack)">
  <p:cSld name="Blank (Hack)">
    <p:bg>
      <p:bgPr>
        <a:solidFill>
          <a:srgbClr val="4C3896"/>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print)">
  <p:cSld name="Blank (Sprint)">
    <p:bg>
      <p:bgPr>
        <a:solidFill>
          <a:srgbClr val="BE1A8C"/>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4"/>
          <p:cNvSpPr/>
          <p:nvPr/>
        </p:nvSpPr>
        <p:spPr>
          <a:xfrm rot="10800000" flipH="1">
            <a:off x="0" y="1312197"/>
            <a:ext cx="18288001" cy="8970046"/>
          </a:xfrm>
          <a:prstGeom prst="rect">
            <a:avLst/>
          </a:prstGeom>
          <a:solidFill>
            <a:schemeClr val="accent4"/>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3702" b="0" i="0" u="none" strike="noStrike" cap="none">
              <a:solidFill>
                <a:srgbClr val="000000"/>
              </a:solidFill>
              <a:latin typeface="Arial"/>
              <a:ea typeface="Arial"/>
              <a:cs typeface="Arial"/>
              <a:sym typeface="Arial"/>
            </a:endParaRPr>
          </a:p>
        </p:txBody>
      </p:sp>
      <p:sp>
        <p:nvSpPr>
          <p:cNvPr id="20" name="Google Shape;20;p4"/>
          <p:cNvSpPr/>
          <p:nvPr/>
        </p:nvSpPr>
        <p:spPr>
          <a:xfrm>
            <a:off x="0" y="1312097"/>
            <a:ext cx="18288001"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3702" b="0" i="0" u="none" strike="noStrike" cap="none">
              <a:solidFill>
                <a:srgbClr val="000000"/>
              </a:solidFill>
              <a:latin typeface="Arial"/>
              <a:ea typeface="Arial"/>
              <a:cs typeface="Arial"/>
              <a:sym typeface="Arial"/>
            </a:endParaRPr>
          </a:p>
        </p:txBody>
      </p:sp>
      <p:sp>
        <p:nvSpPr>
          <p:cNvPr id="21" name="Google Shape;21;p4"/>
          <p:cNvSpPr txBox="1">
            <a:spLocks noGrp="1"/>
          </p:cNvSpPr>
          <p:nvPr>
            <p:ph type="title"/>
          </p:nvPr>
        </p:nvSpPr>
        <p:spPr>
          <a:xfrm>
            <a:off x="196500" y="32685"/>
            <a:ext cx="17653200" cy="1204842"/>
          </a:xfrm>
          <a:prstGeom prst="rect">
            <a:avLst/>
          </a:prstGeom>
          <a:noFill/>
          <a:ln>
            <a:noFill/>
          </a:ln>
        </p:spPr>
        <p:txBody>
          <a:bodyPr spcFirstLastPara="1" wrap="square" lIns="137075" tIns="137075" rIns="137075" bIns="137075" anchor="ctr" anchorCtr="0"/>
          <a:lstStyle>
            <a:lvl1pPr marR="0" lvl="0" algn="l" rtl="0">
              <a:lnSpc>
                <a:spcPct val="100000"/>
              </a:lnSpc>
              <a:spcBef>
                <a:spcPts val="0"/>
              </a:spcBef>
              <a:spcAft>
                <a:spcPts val="0"/>
              </a:spcAft>
              <a:buClr>
                <a:schemeClr val="lt1"/>
              </a:buClr>
              <a:buSzPts val="4002"/>
              <a:buFont typeface="Calibri"/>
              <a:buNone/>
              <a:defRPr sz="4002" b="0" i="0" u="none" strike="noStrike" cap="none">
                <a:solidFill>
                  <a:schemeClr val="lt1"/>
                </a:solidFill>
                <a:latin typeface="Calibri"/>
                <a:ea typeface="Calibri"/>
                <a:cs typeface="Calibri"/>
                <a:sym typeface="Calibri"/>
              </a:defRPr>
            </a:lvl1pPr>
            <a:lvl2pPr lvl="1"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2pPr>
            <a:lvl3pPr lvl="2"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3pPr>
            <a:lvl4pPr lvl="3"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4pPr>
            <a:lvl5pPr lvl="4"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5pPr>
            <a:lvl6pPr lvl="5"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6pPr>
            <a:lvl7pPr lvl="6"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7pPr>
            <a:lvl8pPr lvl="7"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8pPr>
            <a:lvl9pPr lvl="8" rtl="0">
              <a:spcBef>
                <a:spcPts val="0"/>
              </a:spcBef>
              <a:spcAft>
                <a:spcPts val="0"/>
              </a:spcAft>
              <a:buClr>
                <a:schemeClr val="lt1"/>
              </a:buClr>
              <a:buSzPts val="3602"/>
              <a:buFont typeface="Roboto"/>
              <a:buNone/>
              <a:defRPr sz="3602">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p:nvPr/>
        </p:nvSpPr>
        <p:spPr>
          <a:xfrm rot="10800000" flipH="1">
            <a:off x="0" y="0"/>
            <a:ext cx="18288001" cy="9387453"/>
          </a:xfrm>
          <a:prstGeom prst="rect">
            <a:avLst/>
          </a:prstGeom>
          <a:solidFill>
            <a:schemeClr val="accent4"/>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3702" b="0" i="0" u="none" strike="noStrike" cap="none">
              <a:solidFill>
                <a:srgbClr val="000000"/>
              </a:solidFill>
              <a:latin typeface="Arial"/>
              <a:ea typeface="Arial"/>
              <a:cs typeface="Arial"/>
              <a:sym typeface="Arial"/>
            </a:endParaRPr>
          </a:p>
        </p:txBody>
      </p:sp>
      <p:sp>
        <p:nvSpPr>
          <p:cNvPr id="45" name="Google Shape;45;p10"/>
          <p:cNvSpPr/>
          <p:nvPr/>
        </p:nvSpPr>
        <p:spPr>
          <a:xfrm rot="10800000" flipH="1">
            <a:off x="0" y="9241175"/>
            <a:ext cx="18288001"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3702" b="0" i="0" u="none" strike="noStrike" cap="none">
              <a:solidFill>
                <a:srgbClr val="000000"/>
              </a:solidFill>
              <a:latin typeface="Arial"/>
              <a:ea typeface="Arial"/>
              <a:cs typeface="Arial"/>
              <a:sym typeface="Arial"/>
            </a:endParaRPr>
          </a:p>
        </p:txBody>
      </p:sp>
      <p:sp>
        <p:nvSpPr>
          <p:cNvPr id="46" name="Google Shape;46;p10"/>
          <p:cNvSpPr txBox="1">
            <a:spLocks noGrp="1"/>
          </p:cNvSpPr>
          <p:nvPr>
            <p:ph type="body" idx="1"/>
          </p:nvPr>
        </p:nvSpPr>
        <p:spPr>
          <a:xfrm>
            <a:off x="114301" y="9389307"/>
            <a:ext cx="16763999" cy="892987"/>
          </a:xfrm>
          <a:prstGeom prst="rect">
            <a:avLst/>
          </a:prstGeom>
          <a:noFill/>
          <a:ln>
            <a:noFill/>
          </a:ln>
        </p:spPr>
        <p:txBody>
          <a:bodyPr spcFirstLastPara="1" wrap="square" lIns="137075" tIns="137075" rIns="137075" bIns="137075" anchor="ctr" anchorCtr="0"/>
          <a:lstStyle>
            <a:lvl1pPr marL="457200" marR="0" lvl="0" indent="-228600" algn="l" rtl="0">
              <a:lnSpc>
                <a:spcPct val="100000"/>
              </a:lnSpc>
              <a:spcBef>
                <a:spcPts val="0"/>
              </a:spcBef>
              <a:spcAft>
                <a:spcPts val="0"/>
              </a:spcAft>
              <a:buClr>
                <a:schemeClr val="lt1"/>
              </a:buClr>
              <a:buSzPts val="1800"/>
              <a:buFont typeface="Calibri"/>
              <a:buNone/>
              <a:defRPr sz="1800" b="0" i="0" u="none" strike="noStrike" cap="none">
                <a:solidFill>
                  <a:schemeClr val="lt1"/>
                </a:solidFill>
                <a:latin typeface="Calibri"/>
                <a:ea typeface="Calibri"/>
                <a:cs typeface="Calibri"/>
                <a:sym typeface="Calibri"/>
              </a:defRPr>
            </a:lvl1pPr>
            <a:lvl2pPr marL="914400" marR="0" lvl="1" indent="-228600" algn="l" rtl="0">
              <a:lnSpc>
                <a:spcPct val="115000"/>
              </a:lnSpc>
              <a:spcBef>
                <a:spcPts val="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2pPr>
            <a:lvl3pPr marL="1371600" marR="0" lvl="2"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3pPr>
            <a:lvl4pPr marL="1828800" marR="0" lvl="3"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4pPr>
            <a:lvl5pPr marL="2286000" marR="0" lvl="4"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5pPr>
            <a:lvl6pPr marL="2743200" marR="0" lvl="5"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6pPr>
            <a:lvl7pPr marL="3200400" marR="0" lvl="6"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7pPr>
            <a:lvl8pPr marL="3657600" marR="0" lvl="7"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8pPr>
            <a:lvl9pPr marL="4114800" marR="0" lvl="8" indent="-228600" algn="l" rtl="0">
              <a:lnSpc>
                <a:spcPct val="115000"/>
              </a:lnSpc>
              <a:spcBef>
                <a:spcPts val="1600"/>
              </a:spcBef>
              <a:spcAft>
                <a:spcPts val="1600"/>
              </a:spcAft>
              <a:buClr>
                <a:schemeClr val="lt2"/>
              </a:buClr>
              <a:buSzPts val="2801"/>
              <a:buFont typeface="Calibri"/>
              <a:buNone/>
              <a:defRPr sz="2801"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Assembly)">
  <p:cSld name="Blank (Assembly)">
    <p:bg>
      <p:bgPr>
        <a:solidFill>
          <a:srgbClr val="3E5DAA"/>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lassic)">
  <p:cSld name="Blank (Classic)">
    <p:bg>
      <p:bgPr>
        <a:solidFill>
          <a:srgbClr val="F3702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Ruby)">
  <p:cSld name="Blank (Ruby)">
    <p:bg>
      <p:bgPr>
        <a:solidFill>
          <a:srgbClr val="EE2D4A"/>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Field)">
  <p:cSld name="Blank (Field)">
    <p:bg>
      <p:bgPr>
        <a:solidFill>
          <a:srgbClr val="00A349"/>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Evolve)">
  <p:cSld name="Blank (Evolve)">
    <p:bg>
      <p:bgPr>
        <a:solidFill>
          <a:srgbClr val="29BEC6"/>
        </a:solidFill>
        <a:effectLst/>
      </p:bgPr>
    </p:bg>
    <p:spTree>
      <p:nvGrpSpPr>
        <p:cNvPr id="1" name="Shape 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3804" y="1476767"/>
            <a:ext cx="16444200" cy="1534689"/>
          </a:xfrm>
          <a:prstGeom prst="rect">
            <a:avLst/>
          </a:prstGeom>
          <a:noFill/>
          <a:ln>
            <a:noFill/>
          </a:ln>
        </p:spPr>
        <p:txBody>
          <a:bodyPr spcFirstLastPara="1" wrap="square" lIns="137075" tIns="137075" rIns="137075" bIns="137075" anchor="b" anchorCtr="0"/>
          <a:lstStyle>
            <a:lvl1pPr marR="0" lvl="0" algn="l" rtl="0">
              <a:lnSpc>
                <a:spcPct val="100000"/>
              </a:lnSpc>
              <a:spcBef>
                <a:spcPts val="0"/>
              </a:spcBef>
              <a:spcAft>
                <a:spcPts val="0"/>
              </a:spcAft>
              <a:buClr>
                <a:schemeClr val="lt1"/>
              </a:buClr>
              <a:buSzPts val="3200"/>
              <a:buFont typeface="Calibri"/>
              <a:buNone/>
              <a:defRPr sz="3200" b="0" i="0" u="none" strike="noStrike" cap="none">
                <a:solidFill>
                  <a:schemeClr val="lt1"/>
                </a:solidFill>
                <a:latin typeface="Calibri"/>
                <a:ea typeface="Calibri"/>
                <a:cs typeface="Calibri"/>
                <a:sym typeface="Calibri"/>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943804" y="3836379"/>
            <a:ext cx="16444200" cy="5417891"/>
          </a:xfrm>
          <a:prstGeom prst="rect">
            <a:avLst/>
          </a:prstGeom>
          <a:noFill/>
          <a:ln>
            <a:noFill/>
          </a:ln>
        </p:spPr>
        <p:txBody>
          <a:bodyPr spcFirstLastPara="1" wrap="square" lIns="137075" tIns="137075" rIns="137075" bIns="137075" anchor="t" anchorCtr="0"/>
          <a:lstStyle>
            <a:lvl1pPr marL="457200" marR="0" lvl="0" indent="-228600" algn="l" rtl="0">
              <a:lnSpc>
                <a:spcPct val="115000"/>
              </a:lnSpc>
              <a:spcBef>
                <a:spcPts val="0"/>
              </a:spcBef>
              <a:spcAft>
                <a:spcPts val="0"/>
              </a:spcAft>
              <a:buClr>
                <a:schemeClr val="lt2"/>
              </a:buClr>
              <a:buSzPts val="1800"/>
              <a:buFont typeface="Calibri"/>
              <a:buNone/>
              <a:defRPr sz="1800" b="0" i="0" u="none" strike="noStrike" cap="none">
                <a:solidFill>
                  <a:schemeClr val="lt2"/>
                </a:solidFill>
                <a:latin typeface="Calibri"/>
                <a:ea typeface="Calibri"/>
                <a:cs typeface="Calibri"/>
                <a:sym typeface="Calibri"/>
              </a:defRPr>
            </a:lvl1pPr>
            <a:lvl2pPr marL="914400" marR="0" lvl="1"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2pPr>
            <a:lvl3pPr marL="1371600" marR="0" lvl="2"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3pPr>
            <a:lvl4pPr marL="1828800" marR="0" lvl="3"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4pPr>
            <a:lvl5pPr marL="2286000" marR="0" lvl="4"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5pPr>
            <a:lvl6pPr marL="2743200" marR="0" lvl="5"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6pPr>
            <a:lvl7pPr marL="3200400" marR="0" lvl="6"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7pPr>
            <a:lvl8pPr marL="3657600" marR="0" lvl="7"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8pPr>
            <a:lvl9pPr marL="4114800" marR="0" lvl="8" indent="-228600" algn="l" rtl="0">
              <a:lnSpc>
                <a:spcPct val="115000"/>
              </a:lnSpc>
              <a:spcBef>
                <a:spcPts val="1600"/>
              </a:spcBef>
              <a:spcAft>
                <a:spcPts val="1600"/>
              </a:spcAft>
              <a:buClr>
                <a:schemeClr val="lt2"/>
              </a:buClr>
              <a:buSzPts val="2801"/>
              <a:buFont typeface="Calibri"/>
              <a:buNone/>
              <a:defRPr sz="2801" b="0" i="0" u="none" strike="noStrike" cap="none">
                <a:solidFill>
                  <a:schemeClr val="lt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7047081" y="9386905"/>
            <a:ext cx="1097400" cy="786835"/>
          </a:xfrm>
          <a:prstGeom prst="rect">
            <a:avLst/>
          </a:prstGeom>
          <a:noFill/>
          <a:ln>
            <a:noFill/>
          </a:ln>
        </p:spPr>
        <p:txBody>
          <a:bodyPr spcFirstLastPara="1" wrap="square" lIns="137075" tIns="137075" rIns="137075" bIns="137075" anchor="ctr" anchorCtr="0">
            <a:noAutofit/>
          </a:bodyPr>
          <a:lstStyle>
            <a:lvl1pPr marL="0" marR="0" lvl="0"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2001"/>
              <a:buFont typeface="Roboto"/>
              <a:buNone/>
              <a:defRPr sz="2001"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Google Shape;59;p19"/>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lgn="ctr"/>
            <a:r>
              <a:rPr lang="en-US" dirty="0"/>
              <a:t>INTERMEDIATE SCRIPTING - LOGIC Controllers</a:t>
            </a:r>
            <a:endParaRPr sz="9605" b="0" i="0" u="none" strike="noStrike" cap="none" dirty="0">
              <a:solidFill>
                <a:schemeClr val="lt1"/>
              </a:solidFill>
              <a:latin typeface="Calibri"/>
              <a:ea typeface="Calibri"/>
              <a:cs typeface="Calibri"/>
              <a:sym typeface="Calibri"/>
            </a:endParaRPr>
          </a:p>
        </p:txBody>
      </p:sp>
      <p:sp>
        <p:nvSpPr>
          <p:cNvPr id="60" name="Google Shape;60;p19"/>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ctr" rtl="0">
              <a:lnSpc>
                <a:spcPct val="100000"/>
              </a:lnSpc>
              <a:spcBef>
                <a:spcPts val="0"/>
              </a:spcBef>
              <a:spcAft>
                <a:spcPts val="0"/>
              </a:spcAft>
              <a:buClr>
                <a:schemeClr val="lt1"/>
              </a:buClr>
              <a:buSzPts val="4402"/>
              <a:buFont typeface="Calibri"/>
              <a:buNone/>
            </a:pPr>
            <a:r>
              <a:rPr lang="en" sz="4402" b="0" i="0" u="none" strike="noStrike" cap="none" dirty="0">
                <a:solidFill>
                  <a:schemeClr val="lt1"/>
                </a:solidFill>
                <a:latin typeface="Calibri"/>
                <a:ea typeface="Calibri"/>
                <a:cs typeface="Calibri"/>
                <a:sym typeface="Calibri"/>
              </a:rPr>
              <a:t>Section 2</a:t>
            </a:r>
            <a:endParaRPr sz="4402"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INTERLEAVE CONTROLLER</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US" sz="4002" dirty="0">
                <a:solidFill>
                  <a:srgbClr val="434343"/>
                </a:solidFill>
              </a:rPr>
              <a:t>Executes the sampler one by one</a:t>
            </a:r>
          </a:p>
          <a:p>
            <a:pPr marL="914507" lvl="0" indent="-711281">
              <a:buClr>
                <a:srgbClr val="434343"/>
              </a:buClr>
              <a:buSzPts val="4002"/>
              <a:buFont typeface="Calibri"/>
              <a:buChar char="●"/>
            </a:pPr>
            <a:r>
              <a:rPr lang="en-US" sz="4002" dirty="0">
                <a:solidFill>
                  <a:srgbClr val="434343"/>
                </a:solidFill>
              </a:rPr>
              <a:t>Perform the operation in sequential manner</a:t>
            </a:r>
            <a:endParaRPr sz="4002" dirty="0">
              <a:solidFill>
                <a:srgbClr val="434343"/>
              </a:solidFill>
            </a:endParaRPr>
          </a:p>
        </p:txBody>
      </p:sp>
    </p:spTree>
    <p:extLst>
      <p:ext uri="{BB962C8B-B14F-4D97-AF65-F5344CB8AC3E}">
        <p14:creationId xmlns:p14="http://schemas.microsoft.com/office/powerpoint/2010/main" val="133545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a:t>Throughput controller</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0820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Throughput controller</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6941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THROUGHPUT CONTROLLER</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Good for making multiple points in one slide, or for anything that needs a large amount of space in general</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In general between three to five bullet points is about right, any more than that and everything starts to look a bit like a wall of text</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Also ideal for large charts, still images - animated GIFs can work as well if you’re using Google Slides</a:t>
            </a:r>
            <a:endParaRPr dirty="0"/>
          </a:p>
        </p:txBody>
      </p:sp>
    </p:spTree>
    <p:extLst>
      <p:ext uri="{BB962C8B-B14F-4D97-AF65-F5344CB8AC3E}">
        <p14:creationId xmlns:p14="http://schemas.microsoft.com/office/powerpoint/2010/main" val="405934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a:t>Runtime controller</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7994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Runtime controller</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17360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RUNTIME CONTROLLER</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US" sz="4002" b="0" i="0" u="none" strike="noStrike" cap="none" dirty="0">
                <a:solidFill>
                  <a:srgbClr val="434343"/>
                </a:solidFill>
                <a:latin typeface="Calibri"/>
                <a:ea typeface="Calibri"/>
                <a:cs typeface="Calibri"/>
                <a:sym typeface="Calibri"/>
              </a:rPr>
              <a:t>Controls the execution time of sampler</a:t>
            </a:r>
          </a:p>
          <a:p>
            <a:pPr marL="914507" marR="0" lvl="0" indent="-711281" algn="l" rtl="0">
              <a:lnSpc>
                <a:spcPct val="115000"/>
              </a:lnSpc>
              <a:spcBef>
                <a:spcPts val="0"/>
              </a:spcBef>
              <a:spcAft>
                <a:spcPts val="0"/>
              </a:spcAft>
              <a:buClr>
                <a:srgbClr val="434343"/>
              </a:buClr>
              <a:buSzPts val="4002"/>
              <a:buFont typeface="Calibri"/>
              <a:buChar char="●"/>
            </a:pPr>
            <a:r>
              <a:rPr lang="en-US" sz="4002" dirty="0">
                <a:solidFill>
                  <a:srgbClr val="434343"/>
                </a:solidFill>
              </a:rPr>
              <a:t>Name and Runtime in seconds</a:t>
            </a:r>
            <a:endParaRPr lang="en-US" sz="4002" b="0" i="0" u="none" strike="noStrike" cap="none" dirty="0">
              <a:solidFill>
                <a:srgbClr val="434343"/>
              </a:solidFill>
              <a:latin typeface="Calibri"/>
              <a:ea typeface="Calibri"/>
              <a:cs typeface="Calibri"/>
              <a:sym typeface="Calibri"/>
            </a:endParaRPr>
          </a:p>
        </p:txBody>
      </p:sp>
    </p:spTree>
    <p:extLst>
      <p:ext uri="{BB962C8B-B14F-4D97-AF65-F5344CB8AC3E}">
        <p14:creationId xmlns:p14="http://schemas.microsoft.com/office/powerpoint/2010/main" val="268336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a:t>If and While controllers</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65909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If and While controllers</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0802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IF AND WHILE CONTROLLERS</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Good for making multiple points in one slide, or for anything that needs a large amount of space in general</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In general between three to five bullet points is about right, any more than that and everything starts to look a bit like a wall of text</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Also ideal for large charts, still images - animated GIFs can work as well if you’re using Google Slides</a:t>
            </a:r>
            <a:endParaRPr dirty="0"/>
          </a:p>
        </p:txBody>
      </p:sp>
    </p:spTree>
    <p:extLst>
      <p:ext uri="{BB962C8B-B14F-4D97-AF65-F5344CB8AC3E}">
        <p14:creationId xmlns:p14="http://schemas.microsoft.com/office/powerpoint/2010/main" val="355822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marL="0" marR="0" lvl="0" indent="0" algn="ctr" rtl="0">
              <a:lnSpc>
                <a:spcPct val="100000"/>
              </a:lnSpc>
              <a:spcBef>
                <a:spcPts val="0"/>
              </a:spcBef>
              <a:spcAft>
                <a:spcPts val="0"/>
              </a:spcAft>
              <a:buClr>
                <a:schemeClr val="lt1"/>
              </a:buClr>
              <a:buSzPts val="4402"/>
              <a:buFont typeface="Calibri"/>
              <a:buNone/>
            </a:pPr>
            <a:r>
              <a:rPr lang="en-US" sz="4402" b="0" i="0" u="none" strike="noStrike" cap="none" dirty="0">
                <a:solidFill>
                  <a:schemeClr val="lt1"/>
                </a:solidFill>
                <a:latin typeface="Calibri"/>
                <a:ea typeface="Calibri"/>
                <a:cs typeface="Calibri"/>
                <a:sym typeface="Calibri"/>
              </a:rPr>
              <a:t>In this section, we are going to take a look at…</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lvl="0" indent="-711281">
              <a:buClr>
                <a:srgbClr val="434343"/>
              </a:buClr>
              <a:buSzPts val="4002"/>
              <a:buFont typeface="Calibri"/>
              <a:buChar char="●"/>
            </a:pPr>
            <a:r>
              <a:rPr lang="en-US" sz="4002" dirty="0">
                <a:solidFill>
                  <a:srgbClr val="434343"/>
                </a:solidFill>
              </a:rPr>
              <a:t>Simple, Once only &amp; Loop controllers</a:t>
            </a:r>
          </a:p>
          <a:p>
            <a:pPr marL="914507" lvl="0" indent="-711281">
              <a:buClr>
                <a:srgbClr val="434343"/>
              </a:buClr>
              <a:buSzPts val="4002"/>
              <a:buFont typeface="Calibri"/>
              <a:buChar char="●"/>
            </a:pPr>
            <a:r>
              <a:rPr lang="en-US" sz="4002" dirty="0">
                <a:solidFill>
                  <a:srgbClr val="434343"/>
                </a:solidFill>
              </a:rPr>
              <a:t>Random and Random order controllers</a:t>
            </a:r>
          </a:p>
          <a:p>
            <a:pPr marL="914507" lvl="0" indent="-711281">
              <a:buClr>
                <a:srgbClr val="434343"/>
              </a:buClr>
              <a:buSzPts val="4002"/>
              <a:buFont typeface="Calibri"/>
              <a:buChar char="●"/>
            </a:pPr>
            <a:r>
              <a:rPr lang="en-US" sz="4002" dirty="0">
                <a:solidFill>
                  <a:srgbClr val="434343"/>
                </a:solidFill>
              </a:rPr>
              <a:t>Interleave controller</a:t>
            </a:r>
          </a:p>
          <a:p>
            <a:pPr marL="914507" lvl="0" indent="-711281">
              <a:buClr>
                <a:srgbClr val="434343"/>
              </a:buClr>
              <a:buSzPts val="4002"/>
              <a:buFont typeface="Calibri"/>
              <a:buChar char="●"/>
            </a:pPr>
            <a:r>
              <a:rPr lang="en-US" sz="4002" dirty="0">
                <a:solidFill>
                  <a:srgbClr val="434343"/>
                </a:solidFill>
              </a:rPr>
              <a:t>Throughput controller</a:t>
            </a:r>
          </a:p>
          <a:p>
            <a:pPr marL="914507" lvl="0" indent="-711281">
              <a:buClr>
                <a:srgbClr val="434343"/>
              </a:buClr>
              <a:buSzPts val="4002"/>
              <a:buFont typeface="Calibri"/>
              <a:buChar char="●"/>
            </a:pPr>
            <a:r>
              <a:rPr lang="en-US" sz="4002" dirty="0">
                <a:solidFill>
                  <a:srgbClr val="434343"/>
                </a:solidFill>
              </a:rPr>
              <a:t>Runtime controller</a:t>
            </a:r>
          </a:p>
          <a:p>
            <a:pPr marL="914507" lvl="0" indent="-711281">
              <a:buClr>
                <a:srgbClr val="434343"/>
              </a:buClr>
              <a:buSzPts val="4002"/>
              <a:buFont typeface="Calibri"/>
              <a:buChar char="●"/>
            </a:pPr>
            <a:r>
              <a:rPr lang="en-US" sz="4002" dirty="0">
                <a:solidFill>
                  <a:srgbClr val="434343"/>
                </a:solidFill>
              </a:rPr>
              <a:t>If and While controllers</a:t>
            </a:r>
          </a:p>
          <a:p>
            <a:pPr marL="914507" lvl="0" indent="-711281">
              <a:buClr>
                <a:srgbClr val="434343"/>
              </a:buClr>
              <a:buSzPts val="4002"/>
              <a:buFont typeface="Calibri"/>
              <a:buChar char="●"/>
            </a:pPr>
            <a:r>
              <a:rPr lang="en-US" sz="4002" dirty="0">
                <a:solidFill>
                  <a:srgbClr val="434343"/>
                </a:solidFill>
              </a:rPr>
              <a:t>Switch, Module and Include controller</a:t>
            </a:r>
          </a:p>
          <a:p>
            <a:pPr marL="914507" lvl="0" indent="-711281">
              <a:buClr>
                <a:srgbClr val="434343"/>
              </a:buClr>
              <a:buSzPts val="4002"/>
              <a:buFont typeface="Calibri"/>
              <a:buChar char="●"/>
            </a:pPr>
            <a:r>
              <a:rPr lang="en-US" sz="4002" dirty="0" err="1">
                <a:solidFill>
                  <a:srgbClr val="434343"/>
                </a:solidFill>
              </a:rPr>
              <a:t>ForEach</a:t>
            </a:r>
            <a:r>
              <a:rPr lang="en-US" sz="4002" dirty="0">
                <a:solidFill>
                  <a:srgbClr val="434343"/>
                </a:solidFill>
              </a:rPr>
              <a:t> controller with Regular Expression Extractor</a:t>
            </a:r>
          </a:p>
          <a:p>
            <a:pPr marL="914507" lvl="0" indent="-711281">
              <a:buClr>
                <a:srgbClr val="434343"/>
              </a:buClr>
              <a:buSzPts val="4002"/>
              <a:buFont typeface="Calibri"/>
              <a:buChar char="●"/>
            </a:pPr>
            <a:r>
              <a:rPr lang="en-US" sz="4002" dirty="0" err="1">
                <a:solidFill>
                  <a:srgbClr val="434343"/>
                </a:solidFill>
              </a:rPr>
              <a:t>ForEach</a:t>
            </a:r>
            <a:r>
              <a:rPr lang="en-US" sz="4002" dirty="0">
                <a:solidFill>
                  <a:srgbClr val="434343"/>
                </a:solidFill>
              </a:rPr>
              <a:t> controller with </a:t>
            </a:r>
            <a:r>
              <a:rPr lang="en-US" sz="4002" dirty="0" err="1">
                <a:solidFill>
                  <a:srgbClr val="434343"/>
                </a:solidFill>
              </a:rPr>
              <a:t>Xpath</a:t>
            </a:r>
            <a:r>
              <a:rPr lang="en-US" sz="4002" dirty="0">
                <a:solidFill>
                  <a:srgbClr val="434343"/>
                </a:solidFill>
              </a:rPr>
              <a:t> Extractor</a:t>
            </a:r>
          </a:p>
          <a:p>
            <a:pPr marL="914507" lvl="0" indent="-711281">
              <a:buClr>
                <a:srgbClr val="434343"/>
              </a:buClr>
              <a:buSzPts val="4002"/>
              <a:buFont typeface="Calibri"/>
              <a:buChar char="●"/>
            </a:pPr>
            <a:r>
              <a:rPr lang="en-US" sz="4002" dirty="0">
                <a:solidFill>
                  <a:srgbClr val="434343"/>
                </a:solidFill>
              </a:rPr>
              <a:t>Download Controllers JMeter Scripts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a:t>Switch, Module and Include controller</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7231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Switch, Module and Include controller</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946441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SWITCH, MODULE AND INCLUDE CONTROLLER</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Good for making multiple points in one slide, or for anything that needs a large amount of space in general</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In general between three to five bullet points is about right, any more than that and everything starts to look a bit like a wall of text</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Also ideal for large charts, still images - animated GIFs can work as well if you’re using Google Slides</a:t>
            </a:r>
            <a:endParaRPr dirty="0"/>
          </a:p>
        </p:txBody>
      </p:sp>
    </p:spTree>
    <p:extLst>
      <p:ext uri="{BB962C8B-B14F-4D97-AF65-F5344CB8AC3E}">
        <p14:creationId xmlns:p14="http://schemas.microsoft.com/office/powerpoint/2010/main" val="1866550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err="1"/>
              <a:t>ForEach</a:t>
            </a:r>
            <a:r>
              <a:rPr lang="en-US" dirty="0"/>
              <a:t> controller with Regular Expression Extractor</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344441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err="1"/>
              <a:t>ForEach</a:t>
            </a:r>
            <a:r>
              <a:rPr lang="en-US" dirty="0"/>
              <a:t> controller with Regular Expression Extractor</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9823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FOREACH CONTROLLER WITH REGULAR EXPRESSION EXTRACTOR</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Good for making multiple points in one slide, or for anything that needs a large amount of space in general</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In general between three to five bullet points is about right, any more than that and everything starts to look a bit like a wall of text</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Also ideal for large charts, still images - animated GIFs can work as well if you’re using Google Slides</a:t>
            </a:r>
            <a:endParaRPr dirty="0"/>
          </a:p>
        </p:txBody>
      </p:sp>
    </p:spTree>
    <p:extLst>
      <p:ext uri="{BB962C8B-B14F-4D97-AF65-F5344CB8AC3E}">
        <p14:creationId xmlns:p14="http://schemas.microsoft.com/office/powerpoint/2010/main" val="4238285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err="1"/>
              <a:t>ForEach</a:t>
            </a:r>
            <a:r>
              <a:rPr lang="en-US" dirty="0"/>
              <a:t> controller with </a:t>
            </a:r>
            <a:r>
              <a:rPr lang="en-US" dirty="0" err="1"/>
              <a:t>Xpath</a:t>
            </a:r>
            <a:r>
              <a:rPr lang="en-US" dirty="0"/>
              <a:t> Extractor</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17948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err="1"/>
              <a:t>ForEach</a:t>
            </a:r>
            <a:r>
              <a:rPr lang="en-US" dirty="0"/>
              <a:t> controller with </a:t>
            </a:r>
            <a:r>
              <a:rPr lang="en-US" dirty="0" err="1"/>
              <a:t>Xpath</a:t>
            </a:r>
            <a:r>
              <a:rPr lang="en-US" dirty="0"/>
              <a:t> Extractor</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003808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FOREACH CONTROLLER WITH XPATH EXTRACTOR</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Good for making multiple points in one slide, or for anything that needs a large amount of space in general</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In general between three to five bullet points is about right, any more than that and everything starts to look a bit like a wall of text</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Also ideal for large charts, still images - animated GIFs can work as well if you’re using Google Slides</a:t>
            </a:r>
            <a:endParaRPr dirty="0"/>
          </a:p>
        </p:txBody>
      </p:sp>
    </p:spTree>
    <p:extLst>
      <p:ext uri="{BB962C8B-B14F-4D97-AF65-F5344CB8AC3E}">
        <p14:creationId xmlns:p14="http://schemas.microsoft.com/office/powerpoint/2010/main" val="3407375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a:t>Download Controllers JMeter Scripts</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63276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Simple, Once only &amp; Loop controllers</a:t>
            </a:r>
            <a:endParaRPr sz="9605"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Download Controllers JMeter Scripts</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27817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DOWNLOAD CONTROLLERS JMETER SCRIPTS</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Good for making multiple points in one slide, or for anything that needs a large amount of space in general</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In general between three to five bullet points is about right, any more than that and everything starts to look a bit like a wall of text</a:t>
            </a:r>
            <a:endParaRPr dirty="0"/>
          </a:p>
          <a:p>
            <a:pPr marL="914507" marR="0" lvl="0" indent="-711281" algn="l" rtl="0">
              <a:lnSpc>
                <a:spcPct val="115000"/>
              </a:lnSpc>
              <a:spcBef>
                <a:spcPts val="1600"/>
              </a:spcBef>
              <a:spcAft>
                <a:spcPts val="0"/>
              </a:spcAft>
              <a:buClr>
                <a:srgbClr val="434343"/>
              </a:buClr>
              <a:buSzPts val="4002"/>
              <a:buFont typeface="Calibri"/>
              <a:buChar char="●"/>
            </a:pPr>
            <a:r>
              <a:rPr lang="en" sz="4002" b="0" i="0" u="none" strike="noStrike" cap="none" dirty="0">
                <a:solidFill>
                  <a:srgbClr val="434343"/>
                </a:solidFill>
                <a:latin typeface="Calibri"/>
                <a:ea typeface="Calibri"/>
                <a:cs typeface="Calibri"/>
                <a:sym typeface="Calibri"/>
              </a:rPr>
              <a:t>Also ideal for large charts, still images - animated GIFs can work as well if you’re using Google Slides</a:t>
            </a:r>
            <a:endParaRPr dirty="0"/>
          </a:p>
        </p:txBody>
      </p:sp>
    </p:spTree>
    <p:extLst>
      <p:ext uri="{BB962C8B-B14F-4D97-AF65-F5344CB8AC3E}">
        <p14:creationId xmlns:p14="http://schemas.microsoft.com/office/powerpoint/2010/main" val="1840474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marL="0" marR="0" lvl="0" indent="0" algn="ctr" rtl="0">
              <a:lnSpc>
                <a:spcPct val="100000"/>
              </a:lnSpc>
              <a:spcBef>
                <a:spcPts val="0"/>
              </a:spcBef>
              <a:spcAft>
                <a:spcPts val="0"/>
              </a:spcAft>
              <a:buClr>
                <a:schemeClr val="lt1"/>
              </a:buClr>
              <a:buSzPts val="4402"/>
              <a:buFont typeface="Calibri"/>
              <a:buNone/>
            </a:pPr>
            <a:r>
              <a:rPr lang="en-US" sz="4402" b="0" i="0" u="none" strike="noStrike" cap="none" dirty="0">
                <a:solidFill>
                  <a:schemeClr val="lt1"/>
                </a:solidFill>
                <a:latin typeface="Calibri"/>
                <a:ea typeface="Calibri"/>
                <a:cs typeface="Calibri"/>
                <a:sym typeface="Calibri"/>
              </a:rPr>
              <a:t>Summary</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lvl="0" indent="-711281">
              <a:buClr>
                <a:srgbClr val="434343"/>
              </a:buClr>
              <a:buSzPts val="4002"/>
              <a:buFont typeface="Calibri"/>
              <a:buChar char="●"/>
            </a:pPr>
            <a:r>
              <a:rPr lang="en-US" sz="4002" dirty="0">
                <a:solidFill>
                  <a:srgbClr val="434343"/>
                </a:solidFill>
              </a:rPr>
              <a:t>Simple, Once only &amp; Loop controllers</a:t>
            </a:r>
          </a:p>
          <a:p>
            <a:pPr marL="914507" lvl="0" indent="-711281">
              <a:buClr>
                <a:srgbClr val="434343"/>
              </a:buClr>
              <a:buSzPts val="4002"/>
              <a:buFont typeface="Calibri"/>
              <a:buChar char="●"/>
            </a:pPr>
            <a:r>
              <a:rPr lang="en-US" sz="4002" dirty="0">
                <a:solidFill>
                  <a:srgbClr val="434343"/>
                </a:solidFill>
              </a:rPr>
              <a:t>Random and Random order controllers</a:t>
            </a:r>
          </a:p>
          <a:p>
            <a:pPr marL="914507" lvl="0" indent="-711281">
              <a:buClr>
                <a:srgbClr val="434343"/>
              </a:buClr>
              <a:buSzPts val="4002"/>
              <a:buFont typeface="Calibri"/>
              <a:buChar char="●"/>
            </a:pPr>
            <a:r>
              <a:rPr lang="en-US" sz="4002" dirty="0">
                <a:solidFill>
                  <a:srgbClr val="434343"/>
                </a:solidFill>
              </a:rPr>
              <a:t>Interleave controller</a:t>
            </a:r>
          </a:p>
          <a:p>
            <a:pPr marL="914507" lvl="0" indent="-711281">
              <a:buClr>
                <a:srgbClr val="434343"/>
              </a:buClr>
              <a:buSzPts val="4002"/>
              <a:buFont typeface="Calibri"/>
              <a:buChar char="●"/>
            </a:pPr>
            <a:r>
              <a:rPr lang="en-US" sz="4002" dirty="0">
                <a:solidFill>
                  <a:srgbClr val="434343"/>
                </a:solidFill>
              </a:rPr>
              <a:t>Throughput controller</a:t>
            </a:r>
          </a:p>
          <a:p>
            <a:pPr marL="914507" lvl="0" indent="-711281">
              <a:buClr>
                <a:srgbClr val="434343"/>
              </a:buClr>
              <a:buSzPts val="4002"/>
              <a:buFont typeface="Calibri"/>
              <a:buChar char="●"/>
            </a:pPr>
            <a:r>
              <a:rPr lang="en-US" sz="4002" dirty="0">
                <a:solidFill>
                  <a:srgbClr val="434343"/>
                </a:solidFill>
              </a:rPr>
              <a:t>Runtime controller</a:t>
            </a:r>
          </a:p>
          <a:p>
            <a:pPr marL="914507" lvl="0" indent="-711281">
              <a:buClr>
                <a:srgbClr val="434343"/>
              </a:buClr>
              <a:buSzPts val="4002"/>
              <a:buFont typeface="Calibri"/>
              <a:buChar char="●"/>
            </a:pPr>
            <a:r>
              <a:rPr lang="en-US" sz="4002" dirty="0">
                <a:solidFill>
                  <a:srgbClr val="434343"/>
                </a:solidFill>
              </a:rPr>
              <a:t>If and While controllers</a:t>
            </a:r>
          </a:p>
          <a:p>
            <a:pPr marL="914507" lvl="0" indent="-711281">
              <a:buClr>
                <a:srgbClr val="434343"/>
              </a:buClr>
              <a:buSzPts val="4002"/>
              <a:buFont typeface="Calibri"/>
              <a:buChar char="●"/>
            </a:pPr>
            <a:r>
              <a:rPr lang="en-US" sz="4002" dirty="0">
                <a:solidFill>
                  <a:srgbClr val="434343"/>
                </a:solidFill>
              </a:rPr>
              <a:t>Switch, Module and Include controller</a:t>
            </a:r>
          </a:p>
          <a:p>
            <a:pPr marL="914507" lvl="0" indent="-711281">
              <a:buClr>
                <a:srgbClr val="434343"/>
              </a:buClr>
              <a:buSzPts val="4002"/>
              <a:buFont typeface="Calibri"/>
              <a:buChar char="●"/>
            </a:pPr>
            <a:r>
              <a:rPr lang="en-US" sz="4002" dirty="0" err="1">
                <a:solidFill>
                  <a:srgbClr val="434343"/>
                </a:solidFill>
              </a:rPr>
              <a:t>ForEach</a:t>
            </a:r>
            <a:r>
              <a:rPr lang="en-US" sz="4002" dirty="0">
                <a:solidFill>
                  <a:srgbClr val="434343"/>
                </a:solidFill>
              </a:rPr>
              <a:t> controller with Regular Expression Extractor</a:t>
            </a:r>
          </a:p>
          <a:p>
            <a:pPr marL="914507" lvl="0" indent="-711281">
              <a:buClr>
                <a:srgbClr val="434343"/>
              </a:buClr>
              <a:buSzPts val="4002"/>
              <a:buFont typeface="Calibri"/>
              <a:buChar char="●"/>
            </a:pPr>
            <a:r>
              <a:rPr lang="en-US" sz="4002" dirty="0" err="1">
                <a:solidFill>
                  <a:srgbClr val="434343"/>
                </a:solidFill>
              </a:rPr>
              <a:t>ForEach</a:t>
            </a:r>
            <a:r>
              <a:rPr lang="en-US" sz="4002" dirty="0">
                <a:solidFill>
                  <a:srgbClr val="434343"/>
                </a:solidFill>
              </a:rPr>
              <a:t> controller with </a:t>
            </a:r>
            <a:r>
              <a:rPr lang="en-US" sz="4002" dirty="0" err="1">
                <a:solidFill>
                  <a:srgbClr val="434343"/>
                </a:solidFill>
              </a:rPr>
              <a:t>Xpath</a:t>
            </a:r>
            <a:r>
              <a:rPr lang="en-US" sz="4002" dirty="0">
                <a:solidFill>
                  <a:srgbClr val="434343"/>
                </a:solidFill>
              </a:rPr>
              <a:t> Extractor</a:t>
            </a:r>
          </a:p>
          <a:p>
            <a:pPr marL="914507" lvl="0" indent="-711281">
              <a:buClr>
                <a:srgbClr val="434343"/>
              </a:buClr>
              <a:buSzPts val="4002"/>
              <a:buFont typeface="Calibri"/>
              <a:buChar char="●"/>
            </a:pPr>
            <a:r>
              <a:rPr lang="en-US" sz="4002" dirty="0">
                <a:solidFill>
                  <a:srgbClr val="434343"/>
                </a:solidFill>
              </a:rPr>
              <a:t>Download Controllers JMeter Scripts</a:t>
            </a:r>
            <a:endParaRPr lang="en-US" sz="4000" dirty="0"/>
          </a:p>
        </p:txBody>
      </p:sp>
    </p:spTree>
    <p:extLst>
      <p:ext uri="{BB962C8B-B14F-4D97-AF65-F5344CB8AC3E}">
        <p14:creationId xmlns:p14="http://schemas.microsoft.com/office/powerpoint/2010/main" val="73943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lgn="ctr"/>
            <a:r>
              <a:rPr lang="en-US" dirty="0"/>
              <a:t>SAMPLERS (Requests)</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ctr" rtl="0">
              <a:lnSpc>
                <a:spcPct val="100000"/>
              </a:lnSpc>
              <a:spcBef>
                <a:spcPts val="0"/>
              </a:spcBef>
              <a:spcAft>
                <a:spcPts val="0"/>
              </a:spcAft>
              <a:buClr>
                <a:schemeClr val="lt1"/>
              </a:buClr>
              <a:buSzPts val="4402"/>
              <a:buFont typeface="Calibri"/>
              <a:buNone/>
            </a:pPr>
            <a:r>
              <a:rPr lang="en" sz="4402" b="0" i="0" u="none" strike="noStrike" cap="none" dirty="0">
                <a:solidFill>
                  <a:schemeClr val="lt1"/>
                </a:solidFill>
                <a:latin typeface="Calibri"/>
                <a:ea typeface="Calibri"/>
                <a:cs typeface="Calibri"/>
                <a:sym typeface="Calibri"/>
              </a:rPr>
              <a:t>Next </a:t>
            </a:r>
            <a:r>
              <a:rPr lang="en-US" sz="4402" b="0" i="0" u="none" strike="noStrike" cap="none" dirty="0">
                <a:solidFill>
                  <a:schemeClr val="lt1"/>
                </a:solidFill>
                <a:latin typeface="Calibri"/>
                <a:ea typeface="Calibri"/>
                <a:cs typeface="Calibri"/>
                <a:sym typeface="Calibri"/>
              </a:rPr>
              <a:t>S</a:t>
            </a:r>
            <a:r>
              <a:rPr lang="en-US" dirty="0"/>
              <a:t>ection</a:t>
            </a:r>
            <a:endParaRPr sz="4402"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marL="0" marR="0" lvl="0" indent="0" algn="ctr" rtl="0">
              <a:lnSpc>
                <a:spcPct val="100000"/>
              </a:lnSpc>
              <a:spcBef>
                <a:spcPts val="0"/>
              </a:spcBef>
              <a:spcAft>
                <a:spcPts val="0"/>
              </a:spcAft>
              <a:buClr>
                <a:schemeClr val="lt1"/>
              </a:buClr>
              <a:buSzPts val="4402"/>
              <a:buFont typeface="Calibri"/>
              <a:buNone/>
            </a:pPr>
            <a:r>
              <a:rPr lang="en-US" sz="4402" b="0" i="0" u="none" strike="noStrike" cap="none" dirty="0">
                <a:solidFill>
                  <a:schemeClr val="lt1"/>
                </a:solidFill>
                <a:latin typeface="Calibri"/>
                <a:ea typeface="Calibri"/>
                <a:cs typeface="Calibri"/>
                <a:sym typeface="Calibri"/>
              </a:rPr>
              <a:t>SIMPLE, ONCE ONLY &amp; LOOP CONTROLLERS</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marR="0" lvl="0" indent="-711281" algn="l" rtl="0">
              <a:lnSpc>
                <a:spcPct val="115000"/>
              </a:lnSpc>
              <a:spcBef>
                <a:spcPts val="0"/>
              </a:spcBef>
              <a:spcAft>
                <a:spcPts val="0"/>
              </a:spcAft>
              <a:buClr>
                <a:srgbClr val="434343"/>
              </a:buClr>
              <a:buSzPts val="4002"/>
              <a:buFont typeface="Calibri"/>
              <a:buChar char="●"/>
            </a:pPr>
            <a:r>
              <a:rPr lang="en-US" sz="4002" b="0" i="0" u="none" strike="noStrike" cap="none" dirty="0">
                <a:solidFill>
                  <a:srgbClr val="434343"/>
                </a:solidFill>
                <a:latin typeface="Calibri"/>
                <a:ea typeface="Calibri"/>
                <a:cs typeface="Calibri"/>
                <a:sym typeface="Calibri"/>
              </a:rPr>
              <a:t>Simple controller – container</a:t>
            </a:r>
          </a:p>
          <a:p>
            <a:pPr marL="914507" marR="0" lvl="0" indent="-711281" algn="l" rtl="0">
              <a:lnSpc>
                <a:spcPct val="115000"/>
              </a:lnSpc>
              <a:spcBef>
                <a:spcPts val="0"/>
              </a:spcBef>
              <a:spcAft>
                <a:spcPts val="0"/>
              </a:spcAft>
              <a:buClr>
                <a:srgbClr val="434343"/>
              </a:buClr>
              <a:buSzPts val="4002"/>
              <a:buFont typeface="Calibri"/>
              <a:buChar char="●"/>
            </a:pPr>
            <a:r>
              <a:rPr lang="en-US" sz="4002" dirty="0">
                <a:solidFill>
                  <a:srgbClr val="434343"/>
                </a:solidFill>
              </a:rPr>
              <a:t>Loop Controller – run in a loop forever or for selected iterations</a:t>
            </a:r>
          </a:p>
          <a:p>
            <a:pPr marL="914507" marR="0" lvl="0" indent="-711281" algn="l" rtl="0">
              <a:lnSpc>
                <a:spcPct val="115000"/>
              </a:lnSpc>
              <a:spcBef>
                <a:spcPts val="0"/>
              </a:spcBef>
              <a:spcAft>
                <a:spcPts val="0"/>
              </a:spcAft>
              <a:buClr>
                <a:srgbClr val="434343"/>
              </a:buClr>
              <a:buSzPts val="4002"/>
              <a:buFont typeface="Calibri"/>
              <a:buChar char="●"/>
            </a:pPr>
            <a:r>
              <a:rPr lang="en-US" sz="4002" dirty="0">
                <a:solidFill>
                  <a:srgbClr val="434343"/>
                </a:solidFill>
              </a:rPr>
              <a:t>Once only – executes the sampler only once</a:t>
            </a:r>
            <a:endParaRPr dirty="0"/>
          </a:p>
        </p:txBody>
      </p:sp>
    </p:spTree>
    <p:extLst>
      <p:ext uri="{BB962C8B-B14F-4D97-AF65-F5344CB8AC3E}">
        <p14:creationId xmlns:p14="http://schemas.microsoft.com/office/powerpoint/2010/main" val="396333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a:t>Random and Random order controllers</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Random and Random order controllers</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42483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92358" y="32689"/>
            <a:ext cx="17661379" cy="1204842"/>
          </a:xfrm>
          <a:prstGeom prst="rect">
            <a:avLst/>
          </a:prstGeom>
          <a:noFill/>
          <a:ln>
            <a:noFill/>
          </a:ln>
        </p:spPr>
        <p:txBody>
          <a:bodyPr spcFirstLastPara="1" wrap="square" lIns="182850" tIns="182850" rIns="182850" bIns="182850" anchor="ctr" anchorCtr="0">
            <a:noAutofit/>
          </a:bodyPr>
          <a:lstStyle/>
          <a:p>
            <a:pPr lvl="0" algn="ctr">
              <a:buSzPts val="4402"/>
            </a:pPr>
            <a:r>
              <a:rPr lang="en-US" sz="4402" dirty="0"/>
              <a:t>RANDOM AND RANDOM ORDER CONTROLLERS</a:t>
            </a:r>
            <a:endParaRPr dirty="0"/>
          </a:p>
        </p:txBody>
      </p:sp>
      <p:sp>
        <p:nvSpPr>
          <p:cNvPr id="82" name="Google Shape;82;p22"/>
          <p:cNvSpPr txBox="1">
            <a:spLocks noGrp="1"/>
          </p:cNvSpPr>
          <p:nvPr>
            <p:ph type="body" idx="4294967295"/>
          </p:nvPr>
        </p:nvSpPr>
        <p:spPr>
          <a:xfrm>
            <a:off x="413459" y="1776131"/>
            <a:ext cx="17440478" cy="8042873"/>
          </a:xfrm>
          <a:prstGeom prst="rect">
            <a:avLst/>
          </a:prstGeom>
          <a:noFill/>
          <a:ln>
            <a:noFill/>
          </a:ln>
        </p:spPr>
        <p:txBody>
          <a:bodyPr spcFirstLastPara="1" wrap="square" lIns="182850" tIns="182850" rIns="182850" bIns="182850" anchor="t" anchorCtr="0">
            <a:noAutofit/>
          </a:bodyPr>
          <a:lstStyle/>
          <a:p>
            <a:pPr marL="914507" lvl="0" indent="-711281">
              <a:buClr>
                <a:srgbClr val="434343"/>
              </a:buClr>
              <a:buSzPts val="4002"/>
              <a:buFont typeface="Calibri"/>
              <a:buChar char="●"/>
            </a:pPr>
            <a:r>
              <a:rPr lang="en-US" sz="4002" dirty="0">
                <a:solidFill>
                  <a:srgbClr val="434343"/>
                </a:solidFill>
              </a:rPr>
              <a:t>Random Controller - execute sampler randomly</a:t>
            </a:r>
          </a:p>
          <a:p>
            <a:pPr marL="914507" lvl="0" indent="-711281">
              <a:buClr>
                <a:srgbClr val="434343"/>
              </a:buClr>
              <a:buSzPts val="4002"/>
              <a:buFont typeface="Calibri"/>
              <a:buChar char="●"/>
            </a:pPr>
            <a:r>
              <a:rPr lang="en-US" sz="4002" dirty="0">
                <a:solidFill>
                  <a:srgbClr val="434343"/>
                </a:solidFill>
              </a:rPr>
              <a:t>Similar to interleave controller </a:t>
            </a:r>
          </a:p>
          <a:p>
            <a:pPr marL="203226" lvl="0" indent="0">
              <a:buClr>
                <a:srgbClr val="434343"/>
              </a:buClr>
              <a:buSzPts val="4002"/>
            </a:pPr>
            <a:endParaRPr lang="en-US" sz="4002" dirty="0">
              <a:solidFill>
                <a:srgbClr val="434343"/>
              </a:solidFill>
            </a:endParaRPr>
          </a:p>
          <a:p>
            <a:pPr marL="914507" lvl="0" indent="-711281">
              <a:buClr>
                <a:srgbClr val="434343"/>
              </a:buClr>
              <a:buSzPts val="4002"/>
              <a:buFont typeface="Calibri"/>
              <a:buChar char="●"/>
            </a:pPr>
            <a:r>
              <a:rPr lang="en-US" sz="4002" dirty="0">
                <a:solidFill>
                  <a:srgbClr val="434343"/>
                </a:solidFill>
              </a:rPr>
              <a:t>Random Order Controller - execute each sampler at most once</a:t>
            </a:r>
          </a:p>
          <a:p>
            <a:pPr marL="914507" lvl="0" indent="-711281">
              <a:buClr>
                <a:srgbClr val="434343"/>
              </a:buClr>
              <a:buSzPts val="4002"/>
              <a:buFont typeface="Calibri"/>
              <a:buChar char="●"/>
            </a:pPr>
            <a:r>
              <a:rPr lang="en-US" sz="4002" dirty="0">
                <a:solidFill>
                  <a:srgbClr val="434343"/>
                </a:solidFill>
              </a:rPr>
              <a:t>Order of execution for samplers is random</a:t>
            </a:r>
          </a:p>
          <a:p>
            <a:pPr marL="914507" lvl="0" indent="-711281">
              <a:buClr>
                <a:srgbClr val="434343"/>
              </a:buClr>
              <a:buSzPts val="4002"/>
              <a:buFont typeface="Calibri"/>
              <a:buChar char="●"/>
            </a:pPr>
            <a:endParaRPr dirty="0"/>
          </a:p>
        </p:txBody>
      </p:sp>
    </p:spTree>
    <p:extLst>
      <p:ext uri="{BB962C8B-B14F-4D97-AF65-F5344CB8AC3E}">
        <p14:creationId xmlns:p14="http://schemas.microsoft.com/office/powerpoint/2010/main" val="229582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777178" y="3636868"/>
            <a:ext cx="16451820" cy="1866335"/>
          </a:xfrm>
          <a:prstGeom prst="rect">
            <a:avLst/>
          </a:prstGeom>
          <a:noFill/>
          <a:ln>
            <a:noFill/>
          </a:ln>
        </p:spPr>
        <p:txBody>
          <a:bodyPr spcFirstLastPara="1" wrap="square" lIns="182850" tIns="182850" rIns="182850" bIns="182850" anchor="b" anchorCtr="0">
            <a:noAutofit/>
          </a:bodyPr>
          <a:lstStyle/>
          <a:p>
            <a:pPr lvl="0"/>
            <a:r>
              <a:rPr lang="en-US" dirty="0"/>
              <a:t>Interleave controller</a:t>
            </a:r>
            <a:endParaRPr sz="9605" b="0" i="0" u="none" strike="noStrike" cap="none" dirty="0">
              <a:solidFill>
                <a:schemeClr val="lt1"/>
              </a:solidFill>
              <a:latin typeface="Calibri"/>
              <a:ea typeface="Calibri"/>
              <a:cs typeface="Calibri"/>
              <a:sym typeface="Calibri"/>
            </a:endParaRPr>
          </a:p>
        </p:txBody>
      </p:sp>
      <p:sp>
        <p:nvSpPr>
          <p:cNvPr id="136" name="Google Shape;136;p28"/>
          <p:cNvSpPr txBox="1">
            <a:spLocks noGrp="1"/>
          </p:cNvSpPr>
          <p:nvPr>
            <p:ph type="subTitle" idx="1"/>
          </p:nvPr>
        </p:nvSpPr>
        <p:spPr>
          <a:xfrm>
            <a:off x="777178" y="5575681"/>
            <a:ext cx="16451820" cy="865399"/>
          </a:xfrm>
          <a:prstGeom prst="rect">
            <a:avLst/>
          </a:prstGeom>
          <a:noFill/>
          <a:ln>
            <a:noFill/>
          </a:ln>
        </p:spPr>
        <p:txBody>
          <a:bodyPr spcFirstLastPara="1" wrap="square" lIns="182850" tIns="182850" rIns="182850" bIns="182850" anchor="t" anchorCtr="0">
            <a:noAutofit/>
          </a:bodyPr>
          <a:lstStyle/>
          <a:p>
            <a:pPr marL="0" marR="0" lvl="0" indent="0" algn="l" rtl="0">
              <a:lnSpc>
                <a:spcPct val="100000"/>
              </a:lnSpc>
              <a:spcBef>
                <a:spcPts val="0"/>
              </a:spcBef>
              <a:spcAft>
                <a:spcPts val="0"/>
              </a:spcAft>
              <a:buClr>
                <a:schemeClr val="lt1"/>
              </a:buClr>
              <a:buSzPts val="4402"/>
              <a:buFont typeface="Calibri"/>
              <a:buNone/>
            </a:pPr>
            <a:r>
              <a:rPr lang="en" sz="4402" b="0" i="0" u="none" strike="noStrike" cap="none">
                <a:solidFill>
                  <a:schemeClr val="lt1"/>
                </a:solidFill>
                <a:latin typeface="Calibri"/>
                <a:ea typeface="Calibri"/>
                <a:cs typeface="Calibri"/>
                <a:sym typeface="Calibri"/>
              </a:rPr>
              <a:t>Next Video</a:t>
            </a:r>
            <a:endParaRPr sz="4402"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9915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777178" y="4207953"/>
            <a:ext cx="16451820" cy="1866335"/>
          </a:xfrm>
          <a:prstGeom prst="rect">
            <a:avLst/>
          </a:prstGeom>
          <a:noFill/>
          <a:ln>
            <a:noFill/>
          </a:ln>
        </p:spPr>
        <p:txBody>
          <a:bodyPr spcFirstLastPara="1" wrap="square" lIns="182850" tIns="182850" rIns="182850" bIns="182850" anchor="b" anchorCtr="0">
            <a:noAutofit/>
          </a:bodyPr>
          <a:lstStyle/>
          <a:p>
            <a:pPr lvl="0"/>
            <a:r>
              <a:rPr lang="en-US" dirty="0"/>
              <a:t>Interleave controller</a:t>
            </a:r>
            <a:endParaRPr sz="9605"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15692868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1993</Words>
  <Application>Microsoft Office PowerPoint</Application>
  <PresentationFormat>Custom</PresentationFormat>
  <Paragraphs>160</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Arial</vt:lpstr>
      <vt:lpstr>Roboto</vt:lpstr>
      <vt:lpstr>Packt</vt:lpstr>
      <vt:lpstr>INTERMEDIATE SCRIPTING - LOGIC Controllers</vt:lpstr>
      <vt:lpstr>In this section, we are going to take a look at…</vt:lpstr>
      <vt:lpstr>Simple, Once only &amp; Loop controllers</vt:lpstr>
      <vt:lpstr>SIMPLE, ONCE ONLY &amp; LOOP CONTROLLERS</vt:lpstr>
      <vt:lpstr>Random and Random order controllers</vt:lpstr>
      <vt:lpstr>Random and Random order controllers</vt:lpstr>
      <vt:lpstr>RANDOM AND RANDOM ORDER CONTROLLERS</vt:lpstr>
      <vt:lpstr>Interleave controller</vt:lpstr>
      <vt:lpstr>Interleave controller</vt:lpstr>
      <vt:lpstr>INTERLEAVE CONTROLLER</vt:lpstr>
      <vt:lpstr>Throughput controller</vt:lpstr>
      <vt:lpstr>Throughput controller</vt:lpstr>
      <vt:lpstr>THROUGHPUT CONTROLLER</vt:lpstr>
      <vt:lpstr>Runtime controller</vt:lpstr>
      <vt:lpstr>Runtime controller</vt:lpstr>
      <vt:lpstr>RUNTIME CONTROLLER</vt:lpstr>
      <vt:lpstr>If and While controllers</vt:lpstr>
      <vt:lpstr>If and While controllers</vt:lpstr>
      <vt:lpstr>IF AND WHILE CONTROLLERS</vt:lpstr>
      <vt:lpstr>Switch, Module and Include controller</vt:lpstr>
      <vt:lpstr>Switch, Module and Include controller</vt:lpstr>
      <vt:lpstr>SWITCH, MODULE AND INCLUDE CONTROLLER</vt:lpstr>
      <vt:lpstr>ForEach controller with Regular Expression Extractor</vt:lpstr>
      <vt:lpstr>ForEach controller with Regular Expression Extractor</vt:lpstr>
      <vt:lpstr>FOREACH CONTROLLER WITH REGULAR EXPRESSION EXTRACTOR</vt:lpstr>
      <vt:lpstr>ForEach controller with Xpath Extractor</vt:lpstr>
      <vt:lpstr>ForEach controller with Xpath Extractor</vt:lpstr>
      <vt:lpstr>FOREACH CONTROLLER WITH XPATH EXTRACTOR</vt:lpstr>
      <vt:lpstr>Download Controllers JMeter Scripts</vt:lpstr>
      <vt:lpstr>Download Controllers JMeter Scripts</vt:lpstr>
      <vt:lpstr>DOWNLOAD CONTROLLERS JMETER SCRIPTS</vt:lpstr>
      <vt:lpstr>Summary</vt:lpstr>
      <vt:lpstr>SAMPLERS (Requests)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SCRIPTING - ASSERTIONS</dc:title>
  <cp:lastModifiedBy>Varun Pillai</cp:lastModifiedBy>
  <cp:revision>22</cp:revision>
  <dcterms:modified xsi:type="dcterms:W3CDTF">2020-05-04T04:55:46Z</dcterms:modified>
</cp:coreProperties>
</file>