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74" r:id="rId2"/>
    <p:sldId id="262" r:id="rId3"/>
    <p:sldId id="278" r:id="rId4"/>
    <p:sldId id="280" r:id="rId5"/>
    <p:sldId id="283" r:id="rId6"/>
    <p:sldId id="284" r:id="rId7"/>
    <p:sldId id="285" r:id="rId8"/>
    <p:sldId id="286" r:id="rId9"/>
    <p:sldId id="28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9BD3"/>
    <a:srgbClr val="000000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2"/>
    <p:restoredTop sz="84673" autoAdjust="0"/>
  </p:normalViewPr>
  <p:slideViewPr>
    <p:cSldViewPr snapToGrid="0" snapToObjects="1">
      <p:cViewPr varScale="1">
        <p:scale>
          <a:sx n="103" d="100"/>
          <a:sy n="103" d="100"/>
        </p:scale>
        <p:origin x="9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8199" y="1321841"/>
            <a:ext cx="74716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switching and VLANs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2" y="3715846"/>
            <a:ext cx="8721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L2 configuration and maintenance commands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7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L2 Troubleshooting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EX Management Interfaces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90"/>
            <a:ext cx="11305011" cy="1325564"/>
          </a:xfrm>
        </p:spPr>
        <p:txBody>
          <a:bodyPr>
            <a:normAutofit/>
          </a:bodyPr>
          <a:lstStyle/>
          <a:p>
            <a:r>
              <a:rPr lang="en-US" dirty="0"/>
              <a:t>EX Series switches provide an OOB management interface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me0</a:t>
            </a:r>
            <a:r>
              <a:rPr lang="en-US" dirty="0"/>
              <a:t> along with the console serial port.</a:t>
            </a:r>
          </a:p>
          <a:p>
            <a:pPr lvl="1"/>
            <a:r>
              <a:rPr lang="en-US" dirty="0"/>
              <a:t>Configure an IP on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me0</a:t>
            </a:r>
            <a:r>
              <a:rPr lang="en-US" dirty="0"/>
              <a:t> interface for remote OOB management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934F1E-BD9F-459E-9DD3-A848F5923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191" y="3853241"/>
            <a:ext cx="1867652" cy="1611308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10F76E-B947-43E3-9FBA-D2A5F635015A}"/>
              </a:ext>
            </a:extLst>
          </p:cNvPr>
          <p:cNvCxnSpPr/>
          <p:nvPr/>
        </p:nvCxnSpPr>
        <p:spPr>
          <a:xfrm flipH="1">
            <a:off x="7484165" y="4522304"/>
            <a:ext cx="1262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68D404-15CE-48D6-9782-F7D70899A6B9}"/>
              </a:ext>
            </a:extLst>
          </p:cNvPr>
          <p:cNvCxnSpPr>
            <a:cxnSpLocks/>
          </p:cNvCxnSpPr>
          <p:nvPr/>
        </p:nvCxnSpPr>
        <p:spPr>
          <a:xfrm flipH="1">
            <a:off x="7484165" y="5072269"/>
            <a:ext cx="1351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9A216-5EB0-44ED-BD85-BDB24C9CD87B}"/>
              </a:ext>
            </a:extLst>
          </p:cNvPr>
          <p:cNvSpPr/>
          <p:nvPr/>
        </p:nvSpPr>
        <p:spPr>
          <a:xfrm>
            <a:off x="8835887" y="4234070"/>
            <a:ext cx="705678" cy="526770"/>
          </a:xfrm>
          <a:prstGeom prst="rect">
            <a:avLst/>
          </a:prstGeom>
          <a:noFill/>
          <a:ln w="25400">
            <a:solidFill>
              <a:srgbClr val="419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6E00D0-1E9C-4E35-8A50-935C32B8D2B2}"/>
              </a:ext>
            </a:extLst>
          </p:cNvPr>
          <p:cNvSpPr/>
          <p:nvPr/>
        </p:nvSpPr>
        <p:spPr>
          <a:xfrm>
            <a:off x="8835887" y="4754210"/>
            <a:ext cx="705678" cy="465490"/>
          </a:xfrm>
          <a:prstGeom prst="rect">
            <a:avLst/>
          </a:prstGeom>
          <a:noFill/>
          <a:ln w="25400">
            <a:solidFill>
              <a:srgbClr val="419B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5CD620-3263-4852-ABFB-027AB7F0AD37}"/>
              </a:ext>
            </a:extLst>
          </p:cNvPr>
          <p:cNvSpPr txBox="1"/>
          <p:nvPr/>
        </p:nvSpPr>
        <p:spPr>
          <a:xfrm>
            <a:off x="5984524" y="4312789"/>
            <a:ext cx="14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me0 interface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F7CAB6-E2FB-41F3-A88C-E49B17B1A719}"/>
              </a:ext>
            </a:extLst>
          </p:cNvPr>
          <p:cNvSpPr txBox="1"/>
          <p:nvPr/>
        </p:nvSpPr>
        <p:spPr>
          <a:xfrm>
            <a:off x="5896358" y="4850368"/>
            <a:ext cx="158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 interface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290AFF-BE54-47F0-BA67-6F7AEFD40992}"/>
              </a:ext>
            </a:extLst>
          </p:cNvPr>
          <p:cNvSpPr txBox="1"/>
          <p:nvPr/>
        </p:nvSpPr>
        <p:spPr>
          <a:xfrm>
            <a:off x="779161" y="3506641"/>
            <a:ext cx="492634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{master:0}[edit interfaces]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show me0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unit 0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family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address 10.0.0.10/24;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Enable L2 Switching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90"/>
            <a:ext cx="11305011" cy="1081086"/>
          </a:xfrm>
        </p:spPr>
        <p:txBody>
          <a:bodyPr>
            <a:normAutofit/>
          </a:bodyPr>
          <a:lstStyle/>
          <a:p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family ethernet-switching </a:t>
            </a:r>
            <a:r>
              <a:rPr lang="en-US" dirty="0"/>
              <a:t>command on an interface or interface range to enable basic L2 switching functionality.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C1DC7-B75B-4E49-9DDA-88B1DC9E8A55}"/>
              </a:ext>
            </a:extLst>
          </p:cNvPr>
          <p:cNvSpPr txBox="1"/>
          <p:nvPr/>
        </p:nvSpPr>
        <p:spPr>
          <a:xfrm>
            <a:off x="610652" y="2581276"/>
            <a:ext cx="561564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{master:0}[edit interfaces]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show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ge-0/0/0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unit 0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family ethernet-switching;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ge-0/0/1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unit 0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family ethernet-switching;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A7AB68-3481-459B-B7FC-3E4D8770767A}"/>
              </a:ext>
            </a:extLst>
          </p:cNvPr>
          <p:cNvSpPr txBox="1"/>
          <p:nvPr/>
        </p:nvSpPr>
        <p:spPr>
          <a:xfrm>
            <a:off x="6576360" y="2581275"/>
            <a:ext cx="561564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{master:0}[edit interfaces]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show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interface-range switchports-1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member ge-0/0/0;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member ge-0/0/1;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member ge-0/0/2;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unit 0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family ethernet-switching;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6097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EX Interface Status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1461709"/>
          </a:xfrm>
        </p:spPr>
        <p:txBody>
          <a:bodyPr>
            <a:normAutofit/>
          </a:bodyPr>
          <a:lstStyle/>
          <a:p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show interfaces terse</a:t>
            </a:r>
            <a:r>
              <a:rPr lang="en-US" dirty="0"/>
              <a:t> command to verify interface status and 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8B17FE-6D96-4B90-9182-5E29066D4FAE}"/>
              </a:ext>
            </a:extLst>
          </p:cNvPr>
          <p:cNvSpPr txBox="1"/>
          <p:nvPr/>
        </p:nvSpPr>
        <p:spPr>
          <a:xfrm>
            <a:off x="1427747" y="2881081"/>
            <a:ext cx="87318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show interfaces terse | match “interface|0/0|0/1”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Interface	Admin	Link	Proto		Local		Remote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ge-0/0/0	up	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ge-0/0/0.0	up	up	eth-switch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ge-0/0/1	up	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ge-0/0/1.0	up	up	eth-switch</a:t>
            </a:r>
          </a:p>
        </p:txBody>
      </p:sp>
    </p:spTree>
    <p:extLst>
      <p:ext uri="{BB962C8B-B14F-4D97-AF65-F5344CB8AC3E}">
        <p14:creationId xmlns:p14="http://schemas.microsoft.com/office/powerpoint/2010/main" val="1850966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Bridge Table Status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660517"/>
          </a:xfrm>
        </p:spPr>
        <p:txBody>
          <a:bodyPr>
            <a:normAutofit/>
          </a:bodyPr>
          <a:lstStyle/>
          <a:p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show ethernet-switching table </a:t>
            </a:r>
            <a:r>
              <a:rPr lang="en-US" dirty="0"/>
              <a:t>command to view the contents of the bridge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8B17FE-6D96-4B90-9182-5E29066D4FAE}"/>
              </a:ext>
            </a:extLst>
          </p:cNvPr>
          <p:cNvSpPr txBox="1"/>
          <p:nvPr/>
        </p:nvSpPr>
        <p:spPr>
          <a:xfrm>
            <a:off x="194984" y="4415436"/>
            <a:ext cx="105993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show ethernet-switching table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Ethernet switching table : 3 entries, 3 learned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Routing instance : default-switch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MAC			MAC		Age		Logical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name		address			flags				interface</a:t>
            </a:r>
          </a:p>
          <a:p>
            <a:pPr lvl="2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default		00:11:22:aa:aa:aa		D		-		ge-0/0/1.0</a:t>
            </a:r>
          </a:p>
          <a:p>
            <a:pPr lvl="2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default		00:11:22:bb:bb:bb		D		-		ge-0/0/2.0</a:t>
            </a:r>
          </a:p>
          <a:p>
            <a:pPr lvl="2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default		00:11:22:cc:cc:cc		D		-		ge-0/0/3.0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E91D25-4926-4C7F-A5C4-D4BD9B098595}"/>
              </a:ext>
            </a:extLst>
          </p:cNvPr>
          <p:cNvSpPr txBox="1"/>
          <p:nvPr/>
        </p:nvSpPr>
        <p:spPr>
          <a:xfrm>
            <a:off x="4958553" y="4464700"/>
            <a:ext cx="80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Switch</a:t>
            </a:r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32631A47-7DF0-C287-B8EA-3F7C2B40A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449" y="2153026"/>
            <a:ext cx="8584360" cy="246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MAC Forwarding Table Status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660517"/>
          </a:xfrm>
        </p:spPr>
        <p:txBody>
          <a:bodyPr>
            <a:normAutofit/>
          </a:bodyPr>
          <a:lstStyle/>
          <a:p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show route forwarding-table family ethernet-switching </a:t>
            </a:r>
            <a:r>
              <a:rPr lang="en-US" dirty="0"/>
              <a:t>command to view the contents of the forwarding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8B17FE-6D96-4B90-9182-5E29066D4FAE}"/>
              </a:ext>
            </a:extLst>
          </p:cNvPr>
          <p:cNvSpPr txBox="1"/>
          <p:nvPr/>
        </p:nvSpPr>
        <p:spPr>
          <a:xfrm>
            <a:off x="637955" y="2513956"/>
            <a:ext cx="866936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route forwarding-table family ethernet-switching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Routing table: default-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switch.bridge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VPLS: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Destination        Type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RtRef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Next hop           Type Index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NhRef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Netif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default            perm     0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dscd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1300     1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ge-0/0/0.0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1332     4 ge-0/0/0.0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ge-0/0/1.0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1333     6 ge-0/0/1.0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Routing table: default-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switch.bridge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Bridging domain: v950.bridge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VPLS: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Enabled protocols: Bridging,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ACKed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by all peers,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Destination        Type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RtRef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Next hop           Type Index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NhRef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Netif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00:03:00:00:00:a0/48 user     0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1333     6 ge-0/0/1.0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00:03:00:00:fc:96/48 user     0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1332     4 ge-0/0/0.0</a:t>
            </a:r>
          </a:p>
        </p:txBody>
      </p:sp>
    </p:spTree>
    <p:extLst>
      <p:ext uri="{BB962C8B-B14F-4D97-AF65-F5344CB8AC3E}">
        <p14:creationId xmlns:p14="http://schemas.microsoft.com/office/powerpoint/2010/main" val="3924228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Clear Bridging Table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1461709"/>
          </a:xfrm>
        </p:spPr>
        <p:txBody>
          <a:bodyPr>
            <a:normAutofit/>
          </a:bodyPr>
          <a:lstStyle/>
          <a:p>
            <a:r>
              <a:rPr lang="en-US" dirty="0"/>
              <a:t>Use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clear ethernet-switching table </a:t>
            </a:r>
            <a:r>
              <a:rPr lang="en-US" dirty="0"/>
              <a:t>command to clear entries from the bridge 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8B17FE-6D96-4B90-9182-5E29066D4FAE}"/>
              </a:ext>
            </a:extLst>
          </p:cNvPr>
          <p:cNvSpPr txBox="1"/>
          <p:nvPr/>
        </p:nvSpPr>
        <p:spPr>
          <a:xfrm>
            <a:off x="760090" y="2421543"/>
            <a:ext cx="976100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ethernet-switching table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Ethernet switching table :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entries, 2 learned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Routing instance : default-switch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MAC 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Age    Logical                NH        RTR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                address             flags              interface              Index     ID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v950                00:a0:9c:01:bf:1c   D             -   ge-0/0/1.0             0         0 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v950                fc:96:43:88:f2:26   D             -   ge-0/0/0.0             0         0 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clear ethernet-switching table interface ge-0/0/1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ethernet-switching table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Ethernet switching table :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entries, 1 learned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Routing instance : default-switch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MAC 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Age    Logical                NH        RTR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                address             flags              interface              Index     ID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v950                fc:96:43:88:f2:26   D             -    ge-0/0/0.0             0         0 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1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Defining Static Table Entries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1461709"/>
          </a:xfrm>
        </p:spPr>
        <p:txBody>
          <a:bodyPr>
            <a:normAutofit/>
          </a:bodyPr>
          <a:lstStyle/>
          <a:p>
            <a:r>
              <a:rPr lang="en-US" dirty="0"/>
              <a:t>Static bridge table entries can be defined under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[edit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dirty="0"/>
              <a:t>hierarchy of the configuration.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8B17FE-6D96-4B90-9182-5E29066D4FAE}"/>
              </a:ext>
            </a:extLst>
          </p:cNvPr>
          <p:cNvSpPr txBox="1"/>
          <p:nvPr/>
        </p:nvSpPr>
        <p:spPr>
          <a:xfrm>
            <a:off x="760090" y="2421543"/>
            <a:ext cx="976100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{master:0}[edit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show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v950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-id 950;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switch-options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interface ge-0/0/2.0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static-mac 00:11:22:33:44:55;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ethernet-switching table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Ethernet switching table :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2 entries, 2 learned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Routing instance : default-switch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MAC 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Age    Logical                NH        RTR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                address             flags              interface              Index     ID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v950                00:a0:9c:01:bf:1c   D             -   ge-0/0/1.0             0         0 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v950                fc:96:43:88:f2:26   D             -   ge-0/0/0.0             0         0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v950                00:11:22:33:44:55   S             -   ge-0/0/2.0             0         0 </a:t>
            </a:r>
          </a:p>
        </p:txBody>
      </p:sp>
    </p:spTree>
    <p:extLst>
      <p:ext uri="{BB962C8B-B14F-4D97-AF65-F5344CB8AC3E}">
        <p14:creationId xmlns:p14="http://schemas.microsoft.com/office/powerpoint/2010/main" val="3419091941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2457</TotalTime>
  <Words>800</Words>
  <Application>Microsoft Office PowerPoint</Application>
  <PresentationFormat>Widescreen</PresentationFormat>
  <Paragraphs>131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Courier New</vt:lpstr>
      <vt:lpstr>Open Sans</vt:lpstr>
      <vt:lpstr>Open Sans Semibold</vt:lpstr>
      <vt:lpstr>Roboto Slab</vt:lpstr>
      <vt:lpstr>InfoSec Institute</vt:lpstr>
      <vt:lpstr>JNCIS-ENT</vt:lpstr>
      <vt:lpstr>L2 Troubleshooting and Maintenance</vt:lpstr>
      <vt:lpstr>EX Management Interfaces</vt:lpstr>
      <vt:lpstr>Enable L2 Switching</vt:lpstr>
      <vt:lpstr>EX Interface Status</vt:lpstr>
      <vt:lpstr>Bridge Table Status</vt:lpstr>
      <vt:lpstr>MAC Forwarding Table Status</vt:lpstr>
      <vt:lpstr>Clear Bridging Table</vt:lpstr>
      <vt:lpstr>Defining Static Table Entries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78</cp:revision>
  <dcterms:created xsi:type="dcterms:W3CDTF">2019-02-27T16:42:59Z</dcterms:created>
  <dcterms:modified xsi:type="dcterms:W3CDTF">2023-01-30T22:40:59Z</dcterms:modified>
</cp:coreProperties>
</file>