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74" r:id="rId2"/>
    <p:sldId id="262" r:id="rId3"/>
    <p:sldId id="278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0FA1B4A-5CE7-4691-9BF0-17A6F2A0316B}">
      <dgm:prSet phldrT="[Text]"/>
      <dgm:spPr/>
      <dgm:t>
        <a:bodyPr/>
        <a:lstStyle/>
        <a:p>
          <a:r>
            <a:rPr lang="en-US" dirty="0"/>
            <a:t>Preamble</a:t>
          </a:r>
        </a:p>
      </dgm:t>
    </dgm:pt>
    <dgm:pt modelId="{184EEC42-72DF-4F6D-8CDE-D3D328E5D73F}" type="parTrans" cxnId="{8A3282DA-3C6A-40A5-9418-461A8AB679D8}">
      <dgm:prSet/>
      <dgm:spPr/>
      <dgm:t>
        <a:bodyPr/>
        <a:lstStyle/>
        <a:p>
          <a:endParaRPr lang="en-US"/>
        </a:p>
      </dgm:t>
    </dgm:pt>
    <dgm:pt modelId="{19DF2C48-F86A-4415-9F7E-ED9D14563C57}" type="sibTrans" cxnId="{8A3282DA-3C6A-40A5-9418-461A8AB679D8}">
      <dgm:prSet/>
      <dgm:spPr/>
      <dgm:t>
        <a:bodyPr/>
        <a:lstStyle/>
        <a:p>
          <a:endParaRPr lang="en-US"/>
        </a:p>
      </dgm:t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A77C8ED6-8D3A-47E9-8D0E-3A91A7244CD3}" type="pres">
      <dgm:prSet presAssocID="{80FA1B4A-5CE7-4691-9BF0-17A6F2A0316B}" presName="parTxOnly" presStyleLbl="node1" presStyleIdx="0" presStyleCnt="6">
        <dgm:presLayoutVars>
          <dgm:bulletEnabled val="1"/>
        </dgm:presLayoutVars>
      </dgm:prSet>
      <dgm:spPr/>
    </dgm:pt>
    <dgm:pt modelId="{94329E4D-3CA2-4F52-B1C9-319BB6FD23F8}" type="pres">
      <dgm:prSet presAssocID="{19DF2C48-F86A-4415-9F7E-ED9D14563C57}" presName="parSpace" presStyleCnt="0"/>
      <dgm:spPr/>
    </dgm:pt>
    <dgm:pt modelId="{1A8FE811-2292-4510-8FD5-21B7E621F42C}" type="pres">
      <dgm:prSet presAssocID="{04C28F44-BBE4-4924-BA21-DD225FECAB9A}" presName="parTxOnly" presStyleLbl="node1" presStyleIdx="1" presStyleCnt="6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2" presStyleCnt="6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D7341508-6BDF-4299-93EA-1B217518DF55}" type="pres">
      <dgm:prSet presAssocID="{51526935-5DDB-4CC1-BF69-174619D3A689}" presName="parTxOnly" presStyleLbl="node1" presStyleIdx="3" presStyleCnt="6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4" presStyleCnt="6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5" presStyleCnt="6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1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2" destOrd="0" parTransId="{80C28A8F-B511-4FF0-A8BD-29DD25C6E129}" sibTransId="{30BE1EE5-CCFC-4555-8FEE-B7D29B44693E}"/>
    <dgm:cxn modelId="{8A3282DA-3C6A-40A5-9418-461A8AB679D8}" srcId="{EFB7143C-B172-4CB2-A444-5BEB65BC470A}" destId="{80FA1B4A-5CE7-4691-9BF0-17A6F2A0316B}" srcOrd="0" destOrd="0" parTransId="{184EEC42-72DF-4F6D-8CDE-D3D328E5D73F}" sibTransId="{19DF2C48-F86A-4415-9F7E-ED9D14563C57}"/>
    <dgm:cxn modelId="{60F218DE-1EE3-4C34-9A66-69B26749C281}" srcId="{EFB7143C-B172-4CB2-A444-5BEB65BC470A}" destId="{05BE255D-4410-4F78-B6F6-D4DC4862C0AB}" srcOrd="4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3" destOrd="0" parTransId="{B58CCE3C-DE63-42EC-9DB2-1BCFAEF773CF}" sibTransId="{9383B262-9843-4801-B82F-D2121167B3E7}"/>
    <dgm:cxn modelId="{54DE3EF8-C73C-4E57-A356-FC2731D96286}" type="presOf" srcId="{80FA1B4A-5CE7-4691-9BF0-17A6F2A0316B}" destId="{A77C8ED6-8D3A-47E9-8D0E-3A91A7244CD3}" srcOrd="0" destOrd="0" presId="urn:microsoft.com/office/officeart/2005/8/layout/hChevron3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5" destOrd="0" parTransId="{0A2DC4B2-A85E-441A-BC9F-5D7087FB071F}" sibTransId="{D50F34EE-DCA7-4D13-BAE7-FB09A692D90D}"/>
    <dgm:cxn modelId="{0420ECF6-F412-4497-87A2-A8D7FF8DB0C8}" type="presParOf" srcId="{CA368941-4A28-4F6E-BD04-510F4F65E9D1}" destId="{A77C8ED6-8D3A-47E9-8D0E-3A91A7244CD3}" srcOrd="0" destOrd="0" presId="urn:microsoft.com/office/officeart/2005/8/layout/hChevron3"/>
    <dgm:cxn modelId="{A33832F3-CCE9-471D-A0D2-B25A17998570}" type="presParOf" srcId="{CA368941-4A28-4F6E-BD04-510F4F65E9D1}" destId="{94329E4D-3CA2-4F52-B1C9-319BB6FD23F8}" srcOrd="1" destOrd="0" presId="urn:microsoft.com/office/officeart/2005/8/layout/hChevron3"/>
    <dgm:cxn modelId="{55E06EBB-22E5-4EA8-8AF8-3FF67912F541}" type="presParOf" srcId="{CA368941-4A28-4F6E-BD04-510F4F65E9D1}" destId="{1A8FE811-2292-4510-8FD5-21B7E621F42C}" srcOrd="2" destOrd="0" presId="urn:microsoft.com/office/officeart/2005/8/layout/hChevron3"/>
    <dgm:cxn modelId="{C6CD4931-6737-44FF-864A-C3C0E6A1925B}" type="presParOf" srcId="{CA368941-4A28-4F6E-BD04-510F4F65E9D1}" destId="{0FB124AD-DE40-41E8-8DE7-50BFA201B43F}" srcOrd="3" destOrd="0" presId="urn:microsoft.com/office/officeart/2005/8/layout/hChevron3"/>
    <dgm:cxn modelId="{A45467F5-9D57-4C6A-A22C-43A64914AD42}" type="presParOf" srcId="{CA368941-4A28-4F6E-BD04-510F4F65E9D1}" destId="{C9346DF2-F7FD-48BE-BD39-F3732228174B}" srcOrd="4" destOrd="0" presId="urn:microsoft.com/office/officeart/2005/8/layout/hChevron3"/>
    <dgm:cxn modelId="{054753F4-E8A2-4710-938F-5DAE31C97690}" type="presParOf" srcId="{CA368941-4A28-4F6E-BD04-510F4F65E9D1}" destId="{9AC984A9-EEC0-40B2-8B5B-FB2D65319CC9}" srcOrd="5" destOrd="0" presId="urn:microsoft.com/office/officeart/2005/8/layout/hChevron3"/>
    <dgm:cxn modelId="{F0297240-BAE3-43B6-B2EA-2CEAEC5EF2E1}" type="presParOf" srcId="{CA368941-4A28-4F6E-BD04-510F4F65E9D1}" destId="{D7341508-6BDF-4299-93EA-1B217518DF55}" srcOrd="6" destOrd="0" presId="urn:microsoft.com/office/officeart/2005/8/layout/hChevron3"/>
    <dgm:cxn modelId="{9D80CDEB-2CEA-4C75-98A7-7EF9A8C6D857}" type="presParOf" srcId="{CA368941-4A28-4F6E-BD04-510F4F65E9D1}" destId="{AC557859-5FEF-4D3F-8092-9DF3DBB3A502}" srcOrd="7" destOrd="0" presId="urn:microsoft.com/office/officeart/2005/8/layout/hChevron3"/>
    <dgm:cxn modelId="{E01251B2-0CE5-4D02-A761-E653CDAEC718}" type="presParOf" srcId="{CA368941-4A28-4F6E-BD04-510F4F65E9D1}" destId="{E6F97690-ABBC-4877-8EFF-81EE478789E3}" srcOrd="8" destOrd="0" presId="urn:microsoft.com/office/officeart/2005/8/layout/hChevron3"/>
    <dgm:cxn modelId="{F9CAADCB-FECC-4F8F-A8AF-878596A611CA}" type="presParOf" srcId="{CA368941-4A28-4F6E-BD04-510F4F65E9D1}" destId="{F3F6CF40-38A6-4BFF-B50F-321F8E2D7C18}" srcOrd="9" destOrd="0" presId="urn:microsoft.com/office/officeart/2005/8/layout/hChevron3"/>
    <dgm:cxn modelId="{33DDFE42-E6B5-4E34-BBE7-FCC14C724E35}" type="presParOf" srcId="{CA368941-4A28-4F6E-BD04-510F4F65E9D1}" destId="{CC20198F-4CEA-423F-A48A-01760507D78D}" srcOrd="1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C8ED6-8D3A-47E9-8D0E-3A91A7244CD3}">
      <dsp:nvSpPr>
        <dsp:cNvPr id="0" name=""/>
        <dsp:cNvSpPr/>
      </dsp:nvSpPr>
      <dsp:spPr>
        <a:xfrm>
          <a:off x="992" y="405747"/>
          <a:ext cx="1625203" cy="650081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Preamble</a:t>
          </a:r>
        </a:p>
      </dsp:txBody>
      <dsp:txXfrm>
        <a:off x="992" y="405747"/>
        <a:ext cx="1462683" cy="650081"/>
      </dsp:txXfrm>
    </dsp:sp>
    <dsp:sp modelId="{1A8FE811-2292-4510-8FD5-21B7E621F42C}">
      <dsp:nvSpPr>
        <dsp:cNvPr id="0" name=""/>
        <dsp:cNvSpPr/>
      </dsp:nvSpPr>
      <dsp:spPr>
        <a:xfrm>
          <a:off x="130115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Destination Address</a:t>
          </a:r>
        </a:p>
      </dsp:txBody>
      <dsp:txXfrm>
        <a:off x="1626195" y="405747"/>
        <a:ext cx="975122" cy="650081"/>
      </dsp:txXfrm>
    </dsp:sp>
    <dsp:sp modelId="{C9346DF2-F7FD-48BE-BD39-F3732228174B}">
      <dsp:nvSpPr>
        <dsp:cNvPr id="0" name=""/>
        <dsp:cNvSpPr/>
      </dsp:nvSpPr>
      <dsp:spPr>
        <a:xfrm>
          <a:off x="2601317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Address</a:t>
          </a:r>
        </a:p>
      </dsp:txBody>
      <dsp:txXfrm>
        <a:off x="2926358" y="405747"/>
        <a:ext cx="975122" cy="650081"/>
      </dsp:txXfrm>
    </dsp:sp>
    <dsp:sp modelId="{D7341508-6BDF-4299-93EA-1B217518DF55}">
      <dsp:nvSpPr>
        <dsp:cNvPr id="0" name=""/>
        <dsp:cNvSpPr/>
      </dsp:nvSpPr>
      <dsp:spPr>
        <a:xfrm>
          <a:off x="3901479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Type</a:t>
          </a:r>
        </a:p>
      </dsp:txBody>
      <dsp:txXfrm>
        <a:off x="4226520" y="405747"/>
        <a:ext cx="975122" cy="650081"/>
      </dsp:txXfrm>
    </dsp:sp>
    <dsp:sp modelId="{E6F97690-ABBC-4877-8EFF-81EE478789E3}">
      <dsp:nvSpPr>
        <dsp:cNvPr id="0" name=""/>
        <dsp:cNvSpPr/>
      </dsp:nvSpPr>
      <dsp:spPr>
        <a:xfrm>
          <a:off x="5201642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Data</a:t>
          </a:r>
        </a:p>
      </dsp:txBody>
      <dsp:txXfrm>
        <a:off x="5526683" y="405747"/>
        <a:ext cx="975122" cy="650081"/>
      </dsp:txXfrm>
    </dsp:sp>
    <dsp:sp modelId="{CC20198F-4CEA-423F-A48A-01760507D78D}">
      <dsp:nvSpPr>
        <dsp:cNvPr id="0" name=""/>
        <dsp:cNvSpPr/>
      </dsp:nvSpPr>
      <dsp:spPr>
        <a:xfrm>
          <a:off x="6501804" y="405747"/>
          <a:ext cx="1625203" cy="65008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008" tIns="40005" rIns="20003" bIns="4000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FCS</a:t>
          </a:r>
        </a:p>
      </dsp:txBody>
      <dsp:txXfrm>
        <a:off x="6826845" y="405747"/>
        <a:ext cx="975122" cy="650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2/13/23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15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6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78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468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A2E7FE-C0CB-8A49-BB89-B8B0F4AE6B09}"/>
              </a:ext>
            </a:extLst>
          </p:cNvPr>
          <p:cNvSpPr/>
          <p:nvPr userDrawn="1"/>
        </p:nvSpPr>
        <p:spPr>
          <a:xfrm>
            <a:off x="0" y="0"/>
            <a:ext cx="2055377" cy="6846725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37" t="7433" r="37" b="2066"/>
          <a:stretch/>
        </p:blipFill>
        <p:spPr>
          <a:xfrm>
            <a:off x="1905005" y="8092"/>
            <a:ext cx="10286995" cy="6846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14093"/>
            <a:ext cx="6214110" cy="2387600"/>
          </a:xfrm>
        </p:spPr>
        <p:txBody>
          <a:bodyPr lIns="0" anchor="b">
            <a:normAutofit/>
          </a:bodyPr>
          <a:lstStyle>
            <a:lvl1pPr algn="l"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29988"/>
            <a:ext cx="6214110" cy="1655762"/>
          </a:xfrm>
        </p:spPr>
        <p:txBody>
          <a:bodyPr lIns="0">
            <a:norm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5842EC-47B6-134C-A69F-A19DDE80BCBF}"/>
              </a:ext>
            </a:extLst>
          </p:cNvPr>
          <p:cNvSpPr/>
          <p:nvPr userDrawn="1"/>
        </p:nvSpPr>
        <p:spPr>
          <a:xfrm>
            <a:off x="1865888" y="3183"/>
            <a:ext cx="10326112" cy="255761"/>
          </a:xfrm>
          <a:prstGeom prst="rect">
            <a:avLst/>
          </a:prstGeom>
          <a:solidFill>
            <a:srgbClr val="00B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47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3.emf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5" Type="http://schemas.openxmlformats.org/officeDocument/2006/relationships/image" Target="../media/image5.emf"/><Relationship Id="rId10" Type="http://schemas.microsoft.com/office/2007/relationships/diagramDrawing" Target="../diagrams/drawing1.xml"/><Relationship Id="rId4" Type="http://schemas.openxmlformats.org/officeDocument/2006/relationships/image" Target="../media/image4.emf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542" y="397565"/>
            <a:ext cx="6214110" cy="66981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9542" y="1525326"/>
            <a:ext cx="6214110" cy="165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security and loop prevention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 loops are formed and affect a network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9ACE"/>
                </a:solidFill>
              </a:rPr>
              <a:t>Loop Prevention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What is a loop?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383775"/>
          </a:xfrm>
        </p:spPr>
        <p:txBody>
          <a:bodyPr>
            <a:normAutofit/>
          </a:bodyPr>
          <a:lstStyle/>
          <a:p>
            <a:r>
              <a:rPr lang="en-US" dirty="0"/>
              <a:t>A forwarding loop occurs when a single broadcast domain is connected in such a way that a physical/logical loop is formed, and a frame is </a:t>
            </a:r>
            <a:r>
              <a:rPr lang="en-US" i="1" dirty="0"/>
              <a:t>flooded</a:t>
            </a:r>
            <a:endParaRPr lang="en-US" dirty="0"/>
          </a:p>
          <a:p>
            <a:pPr lvl="1"/>
            <a:r>
              <a:rPr lang="en-US" dirty="0"/>
              <a:t>A frame’s header does not contain any attributes to prevent it from being forwarded forever, as such if a loop is formed, a broadcast frame will be forwarded in the loop until the loop is broken.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25A58-E018-4BE1-96E7-FBF5C1EE8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510" y="5737388"/>
            <a:ext cx="339551" cy="6595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20D94A-8DFF-40B3-BFE9-A54D037B450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3479061" y="6058055"/>
            <a:ext cx="1034823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1B415-E44E-45C3-B410-44582C664557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>
            <a:off x="7222166" y="6058055"/>
            <a:ext cx="905267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1C81AE-3909-4F5D-9419-FC8F8811DA62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V="1">
            <a:off x="5789323" y="4409260"/>
            <a:ext cx="1" cy="31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45E6A2-8355-4568-89A1-E248A131CF10}"/>
              </a:ext>
            </a:extLst>
          </p:cNvPr>
          <p:cNvSpPr txBox="1"/>
          <p:nvPr/>
        </p:nvSpPr>
        <p:spPr>
          <a:xfrm>
            <a:off x="4890394" y="6195727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DF4BE8-C273-4833-89C0-B91E279BC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3884" y="5765028"/>
            <a:ext cx="665970" cy="586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8C9212-3A6B-47E4-9EBD-DC3486ACB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023" y="5182283"/>
            <a:ext cx="355070" cy="4657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18870D-29D1-44F5-947A-AD7C45EC0643}"/>
              </a:ext>
            </a:extLst>
          </p:cNvPr>
          <p:cNvSpPr txBox="1"/>
          <p:nvPr/>
        </p:nvSpPr>
        <p:spPr>
          <a:xfrm>
            <a:off x="3546621" y="5639502"/>
            <a:ext cx="90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broadcast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876FA-23EF-41EF-85A2-C8D67C55C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548" y="3749747"/>
            <a:ext cx="339551" cy="65951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F87DF0-32CA-4046-AFD3-B36CA9C7A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6338" y="4719292"/>
            <a:ext cx="665970" cy="5860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30F9BAE-001D-4442-889D-355363F63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433" y="5737388"/>
            <a:ext cx="339551" cy="65951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B7F6B0-0C8A-4F6D-A2BD-DEEC32404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196" y="5765028"/>
            <a:ext cx="665970" cy="58605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914D0D-4C49-4889-9E71-221E696870C8}"/>
              </a:ext>
            </a:extLst>
          </p:cNvPr>
          <p:cNvCxnSpPr>
            <a:cxnSpLocks/>
          </p:cNvCxnSpPr>
          <p:nvPr/>
        </p:nvCxnSpPr>
        <p:spPr>
          <a:xfrm flipV="1">
            <a:off x="4990961" y="5206304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6AABD4-B579-4617-9CB3-EEB8B66334E8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5179854" y="6058055"/>
            <a:ext cx="137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28EB6F-7502-4B4F-9E4A-1D432937F3C1}"/>
              </a:ext>
            </a:extLst>
          </p:cNvPr>
          <p:cNvCxnSpPr>
            <a:cxnSpLocks/>
          </p:cNvCxnSpPr>
          <p:nvPr/>
        </p:nvCxnSpPr>
        <p:spPr>
          <a:xfrm>
            <a:off x="5984722" y="5182283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031B01-E117-4544-9461-FAC768F4CFEB}"/>
              </a:ext>
            </a:extLst>
          </p:cNvPr>
          <p:cNvCxnSpPr>
            <a:cxnSpLocks/>
          </p:cNvCxnSpPr>
          <p:nvPr/>
        </p:nvCxnSpPr>
        <p:spPr>
          <a:xfrm>
            <a:off x="3684865" y="6202240"/>
            <a:ext cx="71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C5B6D7-CD63-4417-8564-4FDEE8881015}"/>
              </a:ext>
            </a:extLst>
          </p:cNvPr>
          <p:cNvCxnSpPr>
            <a:cxnSpLocks/>
          </p:cNvCxnSpPr>
          <p:nvPr/>
        </p:nvCxnSpPr>
        <p:spPr>
          <a:xfrm flipV="1">
            <a:off x="4990961" y="5239981"/>
            <a:ext cx="396229" cy="44172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FB1E282-08CE-4B92-817A-626822070F2F}"/>
              </a:ext>
            </a:extLst>
          </p:cNvPr>
          <p:cNvCxnSpPr>
            <a:cxnSpLocks/>
          </p:cNvCxnSpPr>
          <p:nvPr/>
        </p:nvCxnSpPr>
        <p:spPr>
          <a:xfrm flipV="1">
            <a:off x="5397650" y="6174843"/>
            <a:ext cx="894638" cy="11813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78CDAC-30E6-42BE-877C-69E749A1C870}"/>
              </a:ext>
            </a:extLst>
          </p:cNvPr>
          <p:cNvCxnSpPr>
            <a:cxnSpLocks/>
          </p:cNvCxnSpPr>
          <p:nvPr/>
        </p:nvCxnSpPr>
        <p:spPr>
          <a:xfrm>
            <a:off x="6202921" y="5241762"/>
            <a:ext cx="471073" cy="46048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7637543-F1B3-446D-8DC0-4A1679254C45}"/>
              </a:ext>
            </a:extLst>
          </p:cNvPr>
          <p:cNvSpPr txBox="1"/>
          <p:nvPr/>
        </p:nvSpPr>
        <p:spPr>
          <a:xfrm>
            <a:off x="6387119" y="6202240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1465F8-F4F1-49F7-937E-73327CC4A17A}"/>
              </a:ext>
            </a:extLst>
          </p:cNvPr>
          <p:cNvSpPr txBox="1"/>
          <p:nvPr/>
        </p:nvSpPr>
        <p:spPr>
          <a:xfrm>
            <a:off x="5208321" y="4582196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F1D5E9-D453-49B6-B753-9A46B4DD02C8}"/>
              </a:ext>
            </a:extLst>
          </p:cNvPr>
          <p:cNvSpPr txBox="1"/>
          <p:nvPr/>
        </p:nvSpPr>
        <p:spPr>
          <a:xfrm>
            <a:off x="5522464" y="5456353"/>
            <a:ext cx="599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Layer 2</a:t>
            </a:r>
          </a:p>
          <a:p>
            <a:r>
              <a:rPr lang="en-US" sz="1100" dirty="0"/>
              <a:t>  Loop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E7254-7616-41CE-823F-8575D4D1957B}"/>
              </a:ext>
            </a:extLst>
          </p:cNvPr>
          <p:cNvCxnSpPr>
            <a:cxnSpLocks/>
          </p:cNvCxnSpPr>
          <p:nvPr/>
        </p:nvCxnSpPr>
        <p:spPr>
          <a:xfrm flipV="1">
            <a:off x="5900616" y="4416399"/>
            <a:ext cx="0" cy="293822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CA609A-34E9-48B1-BD78-13CA43E04A3A}"/>
              </a:ext>
            </a:extLst>
          </p:cNvPr>
          <p:cNvCxnSpPr>
            <a:cxnSpLocks/>
          </p:cNvCxnSpPr>
          <p:nvPr/>
        </p:nvCxnSpPr>
        <p:spPr>
          <a:xfrm>
            <a:off x="7276978" y="6005621"/>
            <a:ext cx="649204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84" name="Diagram 83">
            <a:extLst>
              <a:ext uri="{FF2B5EF4-FFF2-40B4-BE49-F238E27FC236}">
                <a16:creationId xmlns:a16="http://schemas.microsoft.com/office/drawing/2014/main" id="{C168E5EE-3E13-4C77-865B-66600D48F0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601915"/>
              </p:ext>
            </p:extLst>
          </p:nvPr>
        </p:nvGraphicFramePr>
        <p:xfrm>
          <a:off x="1994231" y="2342393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46239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Preventing loops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2318701"/>
          </a:xfrm>
        </p:spPr>
        <p:txBody>
          <a:bodyPr>
            <a:normAutofit/>
          </a:bodyPr>
          <a:lstStyle/>
          <a:p>
            <a:r>
              <a:rPr lang="en-US" dirty="0"/>
              <a:t>Loops can be prevented manually by simply avoiding connecting switches in a loop however, this is unreliable due to human error.</a:t>
            </a:r>
          </a:p>
          <a:p>
            <a:r>
              <a:rPr lang="en-US" dirty="0"/>
              <a:t>Protocols in a </a:t>
            </a:r>
            <a:r>
              <a:rPr lang="en-US" i="1" dirty="0"/>
              <a:t>Spanning Tree Protocol</a:t>
            </a:r>
            <a:r>
              <a:rPr lang="en-US" dirty="0"/>
              <a:t> family are designed to create the most efficient loop-free topology in a layer 2 forwarding domain.</a:t>
            </a:r>
          </a:p>
          <a:p>
            <a:pPr lvl="1"/>
            <a:r>
              <a:rPr lang="en-US" dirty="0"/>
              <a:t>STP is defined in IEEE 802.1D-1998</a:t>
            </a:r>
          </a:p>
          <a:p>
            <a:pPr lvl="1"/>
            <a:r>
              <a:rPr lang="en-US" dirty="0"/>
              <a:t>RSTP is defined in IEEE 802.1w-2004</a:t>
            </a:r>
          </a:p>
          <a:p>
            <a:pPr lvl="1"/>
            <a:r>
              <a:rPr lang="en-US" dirty="0"/>
              <a:t>MSTP and VSTP are not covered as part of the JNCIS-ENT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25A58-E018-4BE1-96E7-FBF5C1EE8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462" y="5955410"/>
            <a:ext cx="339551" cy="6595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20D94A-8DFF-40B3-BFE9-A54D037B450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3561013" y="6276077"/>
            <a:ext cx="1034823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1B415-E44E-45C3-B410-44582C664557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>
            <a:off x="7304118" y="6276077"/>
            <a:ext cx="905267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1C81AE-3909-4F5D-9419-FC8F8811DA62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V="1">
            <a:off x="5871275" y="4627282"/>
            <a:ext cx="1" cy="31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45E6A2-8355-4568-89A1-E248A131CF10}"/>
              </a:ext>
            </a:extLst>
          </p:cNvPr>
          <p:cNvSpPr txBox="1"/>
          <p:nvPr/>
        </p:nvSpPr>
        <p:spPr>
          <a:xfrm>
            <a:off x="4972346" y="6413749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DF4BE8-C273-4833-89C0-B91E279BC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836" y="5983050"/>
            <a:ext cx="665970" cy="586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8C9212-3A6B-47E4-9EBD-DC3486ACB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2975" y="5400305"/>
            <a:ext cx="355070" cy="4657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18870D-29D1-44F5-947A-AD7C45EC0643}"/>
              </a:ext>
            </a:extLst>
          </p:cNvPr>
          <p:cNvSpPr txBox="1"/>
          <p:nvPr/>
        </p:nvSpPr>
        <p:spPr>
          <a:xfrm>
            <a:off x="3628573" y="5857524"/>
            <a:ext cx="90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broadcast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876FA-23EF-41EF-85A2-C8D67C55C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1500" y="3967769"/>
            <a:ext cx="339551" cy="65951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F87DF0-32CA-4046-AFD3-B36CA9C7A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290" y="4937314"/>
            <a:ext cx="665970" cy="5860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30F9BAE-001D-4442-889D-355363F63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9385" y="5955410"/>
            <a:ext cx="339551" cy="65951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B7F6B0-0C8A-4F6D-A2BD-DEEC32404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8148" y="5983050"/>
            <a:ext cx="665970" cy="58605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914D0D-4C49-4889-9E71-221E696870C8}"/>
              </a:ext>
            </a:extLst>
          </p:cNvPr>
          <p:cNvCxnSpPr>
            <a:cxnSpLocks/>
          </p:cNvCxnSpPr>
          <p:nvPr/>
        </p:nvCxnSpPr>
        <p:spPr>
          <a:xfrm flipV="1">
            <a:off x="5072913" y="5424326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6AABD4-B579-4617-9CB3-EEB8B66334E8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5261806" y="6276077"/>
            <a:ext cx="137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28EB6F-7502-4B4F-9E4A-1D432937F3C1}"/>
              </a:ext>
            </a:extLst>
          </p:cNvPr>
          <p:cNvCxnSpPr>
            <a:cxnSpLocks/>
          </p:cNvCxnSpPr>
          <p:nvPr/>
        </p:nvCxnSpPr>
        <p:spPr>
          <a:xfrm>
            <a:off x="6066674" y="5400305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031B01-E117-4544-9461-FAC768F4CFEB}"/>
              </a:ext>
            </a:extLst>
          </p:cNvPr>
          <p:cNvCxnSpPr>
            <a:cxnSpLocks/>
          </p:cNvCxnSpPr>
          <p:nvPr/>
        </p:nvCxnSpPr>
        <p:spPr>
          <a:xfrm>
            <a:off x="3766817" y="6420262"/>
            <a:ext cx="71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C5B6D7-CD63-4417-8564-4FDEE8881015}"/>
              </a:ext>
            </a:extLst>
          </p:cNvPr>
          <p:cNvCxnSpPr>
            <a:cxnSpLocks/>
          </p:cNvCxnSpPr>
          <p:nvPr/>
        </p:nvCxnSpPr>
        <p:spPr>
          <a:xfrm flipV="1">
            <a:off x="5072913" y="5458003"/>
            <a:ext cx="396229" cy="44172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78CDAC-30E6-42BE-877C-69E749A1C870}"/>
              </a:ext>
            </a:extLst>
          </p:cNvPr>
          <p:cNvCxnSpPr>
            <a:cxnSpLocks/>
          </p:cNvCxnSpPr>
          <p:nvPr/>
        </p:nvCxnSpPr>
        <p:spPr>
          <a:xfrm>
            <a:off x="6284873" y="5459784"/>
            <a:ext cx="471073" cy="46048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7637543-F1B3-446D-8DC0-4A1679254C45}"/>
              </a:ext>
            </a:extLst>
          </p:cNvPr>
          <p:cNvSpPr txBox="1"/>
          <p:nvPr/>
        </p:nvSpPr>
        <p:spPr>
          <a:xfrm>
            <a:off x="6469071" y="6420262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1465F8-F4F1-49F7-937E-73327CC4A17A}"/>
              </a:ext>
            </a:extLst>
          </p:cNvPr>
          <p:cNvSpPr txBox="1"/>
          <p:nvPr/>
        </p:nvSpPr>
        <p:spPr>
          <a:xfrm>
            <a:off x="5290273" y="4800218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F1D5E9-D453-49B6-B753-9A46B4DD02C8}"/>
              </a:ext>
            </a:extLst>
          </p:cNvPr>
          <p:cNvSpPr txBox="1"/>
          <p:nvPr/>
        </p:nvSpPr>
        <p:spPr>
          <a:xfrm>
            <a:off x="5682646" y="5560541"/>
            <a:ext cx="599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Loop Free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E7254-7616-41CE-823F-8575D4D1957B}"/>
              </a:ext>
            </a:extLst>
          </p:cNvPr>
          <p:cNvCxnSpPr>
            <a:cxnSpLocks/>
          </p:cNvCxnSpPr>
          <p:nvPr/>
        </p:nvCxnSpPr>
        <p:spPr>
          <a:xfrm flipV="1">
            <a:off x="5982568" y="4634421"/>
            <a:ext cx="0" cy="293822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CA609A-34E9-48B1-BD78-13CA43E04A3A}"/>
              </a:ext>
            </a:extLst>
          </p:cNvPr>
          <p:cNvCxnSpPr>
            <a:cxnSpLocks/>
          </p:cNvCxnSpPr>
          <p:nvPr/>
        </p:nvCxnSpPr>
        <p:spPr>
          <a:xfrm>
            <a:off x="7358930" y="6223643"/>
            <a:ext cx="649204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E600EF-DAE4-43BD-9DDE-DA73C2541CDF}"/>
              </a:ext>
            </a:extLst>
          </p:cNvPr>
          <p:cNvSpPr txBox="1"/>
          <p:nvPr/>
        </p:nvSpPr>
        <p:spPr>
          <a:xfrm>
            <a:off x="5761782" y="608564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E2473B76-AD11-418C-B5F5-6D2E98352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9727" y="5342120"/>
            <a:ext cx="362496" cy="362496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C1C9B938-4F1F-449B-B6D4-BDD52679B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7256" y="5319205"/>
            <a:ext cx="362496" cy="3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9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STP Overview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458636"/>
            <a:ext cx="11305011" cy="1784917"/>
          </a:xfrm>
        </p:spPr>
        <p:txBody>
          <a:bodyPr>
            <a:normAutofit/>
          </a:bodyPr>
          <a:lstStyle/>
          <a:p>
            <a:r>
              <a:rPr lang="en-US" dirty="0"/>
              <a:t>STP follows a high-level 4-step process to create a loop-free topology (a spanning tree)</a:t>
            </a:r>
          </a:p>
          <a:p>
            <a:pPr lvl="1"/>
            <a:r>
              <a:rPr lang="en-US" dirty="0"/>
              <a:t>Switches exchange bridge protocol data units (BPDUs)</a:t>
            </a:r>
          </a:p>
          <a:p>
            <a:pPr lvl="1"/>
            <a:r>
              <a:rPr lang="en-US" dirty="0"/>
              <a:t>A root bridge is elected</a:t>
            </a:r>
          </a:p>
          <a:p>
            <a:pPr lvl="1"/>
            <a:r>
              <a:rPr lang="en-US" dirty="0"/>
              <a:t>Port roles and states and determined</a:t>
            </a:r>
          </a:p>
          <a:p>
            <a:pPr lvl="1"/>
            <a:r>
              <a:rPr lang="en-US" dirty="0"/>
              <a:t>Tree is fully converged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225A58-E018-4BE1-96E7-FBF5C1EE8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99" y="5359183"/>
            <a:ext cx="339551" cy="65951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20D94A-8DFF-40B3-BFE9-A54D037B4501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3559450" y="5679850"/>
            <a:ext cx="1034823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B1B415-E44E-45C3-B410-44582C664557}"/>
              </a:ext>
            </a:extLst>
          </p:cNvPr>
          <p:cNvCxnSpPr>
            <a:cxnSpLocks/>
            <a:stCxn id="35" idx="3"/>
            <a:endCxn id="32" idx="1"/>
          </p:cNvCxnSpPr>
          <p:nvPr/>
        </p:nvCxnSpPr>
        <p:spPr>
          <a:xfrm>
            <a:off x="7302555" y="5679850"/>
            <a:ext cx="905267" cy="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1C81AE-3909-4F5D-9419-FC8F8811DA62}"/>
              </a:ext>
            </a:extLst>
          </p:cNvPr>
          <p:cNvCxnSpPr>
            <a:cxnSpLocks/>
            <a:stCxn id="28" idx="0"/>
            <a:endCxn id="26" idx="2"/>
          </p:cNvCxnSpPr>
          <p:nvPr/>
        </p:nvCxnSpPr>
        <p:spPr>
          <a:xfrm flipV="1">
            <a:off x="5869712" y="4031055"/>
            <a:ext cx="1" cy="310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45E6A2-8355-4568-89A1-E248A131CF10}"/>
              </a:ext>
            </a:extLst>
          </p:cNvPr>
          <p:cNvSpPr txBox="1"/>
          <p:nvPr/>
        </p:nvSpPr>
        <p:spPr>
          <a:xfrm>
            <a:off x="4970783" y="5817522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DF4BE8-C273-4833-89C0-B91E279BC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273" y="5386823"/>
            <a:ext cx="665970" cy="5860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08C9212-3A6B-47E4-9EBD-DC3486ACB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1412" y="4804078"/>
            <a:ext cx="355070" cy="4657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18870D-29D1-44F5-947A-AD7C45EC0643}"/>
              </a:ext>
            </a:extLst>
          </p:cNvPr>
          <p:cNvSpPr txBox="1"/>
          <p:nvPr/>
        </p:nvSpPr>
        <p:spPr>
          <a:xfrm>
            <a:off x="3627010" y="5261297"/>
            <a:ext cx="904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broadcast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876FA-23EF-41EF-85A2-C8D67C55C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937" y="3371542"/>
            <a:ext cx="339551" cy="65951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BF87DF0-32CA-4046-AFD3-B36CA9C7A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727" y="4341087"/>
            <a:ext cx="665970" cy="58605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30F9BAE-001D-4442-889D-355363F63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822" y="5359183"/>
            <a:ext cx="339551" cy="659513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4B7F6B0-0C8A-4F6D-A2BD-DEEC32404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6585" y="5386823"/>
            <a:ext cx="665970" cy="586054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5914D0D-4C49-4889-9E71-221E696870C8}"/>
              </a:ext>
            </a:extLst>
          </p:cNvPr>
          <p:cNvCxnSpPr>
            <a:cxnSpLocks/>
          </p:cNvCxnSpPr>
          <p:nvPr/>
        </p:nvCxnSpPr>
        <p:spPr>
          <a:xfrm flipV="1">
            <a:off x="5071350" y="4828099"/>
            <a:ext cx="628587" cy="6613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6AABD4-B579-4617-9CB3-EEB8B66334E8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>
            <a:off x="5260243" y="5679850"/>
            <a:ext cx="137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28EB6F-7502-4B4F-9E4A-1D432937F3C1}"/>
              </a:ext>
            </a:extLst>
          </p:cNvPr>
          <p:cNvCxnSpPr>
            <a:cxnSpLocks/>
          </p:cNvCxnSpPr>
          <p:nvPr/>
        </p:nvCxnSpPr>
        <p:spPr>
          <a:xfrm>
            <a:off x="6065111" y="4804078"/>
            <a:ext cx="769885" cy="685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031B01-E117-4544-9461-FAC768F4CFEB}"/>
              </a:ext>
            </a:extLst>
          </p:cNvPr>
          <p:cNvCxnSpPr>
            <a:cxnSpLocks/>
          </p:cNvCxnSpPr>
          <p:nvPr/>
        </p:nvCxnSpPr>
        <p:spPr>
          <a:xfrm>
            <a:off x="3765254" y="5824035"/>
            <a:ext cx="7156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C5B6D7-CD63-4417-8564-4FDEE8881015}"/>
              </a:ext>
            </a:extLst>
          </p:cNvPr>
          <p:cNvCxnSpPr>
            <a:cxnSpLocks/>
          </p:cNvCxnSpPr>
          <p:nvPr/>
        </p:nvCxnSpPr>
        <p:spPr>
          <a:xfrm flipV="1">
            <a:off x="5071350" y="4861776"/>
            <a:ext cx="396229" cy="44172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78CDAC-30E6-42BE-877C-69E749A1C870}"/>
              </a:ext>
            </a:extLst>
          </p:cNvPr>
          <p:cNvCxnSpPr>
            <a:cxnSpLocks/>
          </p:cNvCxnSpPr>
          <p:nvPr/>
        </p:nvCxnSpPr>
        <p:spPr>
          <a:xfrm>
            <a:off x="6283310" y="4863557"/>
            <a:ext cx="471073" cy="46048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7637543-F1B3-446D-8DC0-4A1679254C45}"/>
              </a:ext>
            </a:extLst>
          </p:cNvPr>
          <p:cNvSpPr txBox="1"/>
          <p:nvPr/>
        </p:nvSpPr>
        <p:spPr>
          <a:xfrm>
            <a:off x="6467508" y="5824035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91465F8-F4F1-49F7-937E-73327CC4A17A}"/>
              </a:ext>
            </a:extLst>
          </p:cNvPr>
          <p:cNvSpPr txBox="1"/>
          <p:nvPr/>
        </p:nvSpPr>
        <p:spPr>
          <a:xfrm>
            <a:off x="5288710" y="4203991"/>
            <a:ext cx="502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Flood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DF1D5E9-D453-49B6-B753-9A46B4DD02C8}"/>
              </a:ext>
            </a:extLst>
          </p:cNvPr>
          <p:cNvSpPr txBox="1"/>
          <p:nvPr/>
        </p:nvSpPr>
        <p:spPr>
          <a:xfrm>
            <a:off x="5681083" y="4964314"/>
            <a:ext cx="599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Loop Free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B2EE7254-7616-41CE-823F-8575D4D1957B}"/>
              </a:ext>
            </a:extLst>
          </p:cNvPr>
          <p:cNvCxnSpPr>
            <a:cxnSpLocks/>
          </p:cNvCxnSpPr>
          <p:nvPr/>
        </p:nvCxnSpPr>
        <p:spPr>
          <a:xfrm flipV="1">
            <a:off x="5981005" y="4038194"/>
            <a:ext cx="0" cy="293822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ECA609A-34E9-48B1-BD78-13CA43E04A3A}"/>
              </a:ext>
            </a:extLst>
          </p:cNvPr>
          <p:cNvCxnSpPr>
            <a:cxnSpLocks/>
          </p:cNvCxnSpPr>
          <p:nvPr/>
        </p:nvCxnSpPr>
        <p:spPr>
          <a:xfrm>
            <a:off x="7357367" y="5627416"/>
            <a:ext cx="649204" cy="0"/>
          </a:xfrm>
          <a:prstGeom prst="straightConnector1">
            <a:avLst/>
          </a:prstGeom>
          <a:ln>
            <a:prstDash val="dash"/>
            <a:headEnd type="non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DE600EF-DAE4-43BD-9DDE-DA73C2541CDF}"/>
              </a:ext>
            </a:extLst>
          </p:cNvPr>
          <p:cNvSpPr txBox="1"/>
          <p:nvPr/>
        </p:nvSpPr>
        <p:spPr>
          <a:xfrm>
            <a:off x="5760219" y="5489418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</a:t>
            </a:r>
          </a:p>
        </p:txBody>
      </p: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E2473B76-AD11-418C-B5F5-6D2E98352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8164" y="4745893"/>
            <a:ext cx="362496" cy="362496"/>
          </a:xfrm>
          <a:prstGeom prst="rect">
            <a:avLst/>
          </a:prstGeom>
        </p:spPr>
      </p:pic>
      <p:pic>
        <p:nvPicPr>
          <p:cNvPr id="31" name="Graphic 30" descr="Checkmark with solid fill">
            <a:extLst>
              <a:ext uri="{FF2B5EF4-FFF2-40B4-BE49-F238E27FC236}">
                <a16:creationId xmlns:a16="http://schemas.microsoft.com/office/drawing/2014/main" id="{C1C9B938-4F1F-449B-B6D4-BDD52679BD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5693" y="4722978"/>
            <a:ext cx="362496" cy="36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03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STP Terms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538149"/>
            <a:ext cx="11305011" cy="4852712"/>
          </a:xfrm>
        </p:spPr>
        <p:txBody>
          <a:bodyPr>
            <a:normAutofit/>
          </a:bodyPr>
          <a:lstStyle/>
          <a:p>
            <a:r>
              <a:rPr lang="en-US" dirty="0"/>
              <a:t>Bridge ID (BID)</a:t>
            </a:r>
          </a:p>
          <a:p>
            <a:pPr lvl="1"/>
            <a:r>
              <a:rPr lang="en-US" dirty="0"/>
              <a:t>A BID is composed of a priority value and the switch’s system MAC address</a:t>
            </a:r>
          </a:p>
          <a:p>
            <a:pPr lvl="1"/>
            <a:r>
              <a:rPr lang="en-US" dirty="0"/>
              <a:t>The lowest BID is used to elect a root bridge</a:t>
            </a:r>
          </a:p>
          <a:p>
            <a:r>
              <a:rPr lang="en-US" dirty="0"/>
              <a:t>Bridge Protocol Data Unit (BPDU)</a:t>
            </a:r>
          </a:p>
          <a:p>
            <a:pPr lvl="1"/>
            <a:r>
              <a:rPr lang="en-US" dirty="0"/>
              <a:t>BPDUs are exchanged between switches and contain the Port ID, Port Priority and BID, among other fields</a:t>
            </a:r>
          </a:p>
          <a:p>
            <a:r>
              <a:rPr lang="en-US" dirty="0"/>
              <a:t>Designated / Root Ports</a:t>
            </a:r>
          </a:p>
          <a:p>
            <a:pPr lvl="1"/>
            <a:r>
              <a:rPr lang="en-US" dirty="0"/>
              <a:t>Designated ports are ports which will  be in a forwarding state and are not a root port</a:t>
            </a:r>
          </a:p>
          <a:p>
            <a:pPr lvl="1"/>
            <a:r>
              <a:rPr lang="en-US" dirty="0"/>
              <a:t>Root ports are ports which are connected to the shortest path to the root bridge</a:t>
            </a:r>
          </a:p>
          <a:p>
            <a:r>
              <a:rPr lang="en-US" dirty="0"/>
              <a:t>Root Bridge</a:t>
            </a:r>
          </a:p>
          <a:p>
            <a:pPr lvl="1"/>
            <a:r>
              <a:rPr lang="en-US" dirty="0"/>
              <a:t>A switch which advertises the lowest BID and has been elected as the root of the spanning tree</a:t>
            </a:r>
          </a:p>
          <a:p>
            <a:r>
              <a:rPr lang="en-US" dirty="0"/>
              <a:t>Designated Bridge</a:t>
            </a:r>
          </a:p>
          <a:p>
            <a:pPr lvl="1"/>
            <a:r>
              <a:rPr lang="en-US" dirty="0"/>
              <a:t>A switch within the LAN which is not the root bridge</a:t>
            </a:r>
          </a:p>
        </p:txBody>
      </p:sp>
    </p:spTree>
    <p:extLst>
      <p:ext uri="{BB962C8B-B14F-4D97-AF65-F5344CB8AC3E}">
        <p14:creationId xmlns:p14="http://schemas.microsoft.com/office/powerpoint/2010/main" val="3040726767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2040</TotalTime>
  <Words>366</Words>
  <Application>Microsoft Macintosh PowerPoint</Application>
  <PresentationFormat>Widescreen</PresentationFormat>
  <Paragraphs>63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Open Sans</vt:lpstr>
      <vt:lpstr>Open Sans Semibold</vt:lpstr>
      <vt:lpstr>Roboto Slab</vt:lpstr>
      <vt:lpstr>InfoSec Institute</vt:lpstr>
      <vt:lpstr>JNCIS-ENT</vt:lpstr>
      <vt:lpstr>Loop Prevention</vt:lpstr>
      <vt:lpstr>What is a loop?</vt:lpstr>
      <vt:lpstr>Preventing loops</vt:lpstr>
      <vt:lpstr>STP Overview</vt:lpstr>
      <vt:lpstr>STP Terms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84</cp:revision>
  <dcterms:created xsi:type="dcterms:W3CDTF">2019-02-27T16:42:59Z</dcterms:created>
  <dcterms:modified xsi:type="dcterms:W3CDTF">2023-02-14T00:57:48Z</dcterms:modified>
</cp:coreProperties>
</file>