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4" r:id="rId2"/>
    <p:sldId id="262" r:id="rId3"/>
    <p:sldId id="294" r:id="rId4"/>
    <p:sldId id="298" r:id="rId5"/>
    <p:sldId id="300" r:id="rId6"/>
    <p:sldId id="301" r:id="rId7"/>
    <p:sldId id="299" r:id="rId8"/>
    <p:sldId id="3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E"/>
    <a:srgbClr val="000000"/>
    <a:srgbClr val="419BD3"/>
    <a:srgbClr val="005A7C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855"/>
    <p:restoredTop sz="84633" autoAdjust="0"/>
  </p:normalViewPr>
  <p:slideViewPr>
    <p:cSldViewPr snapToGrid="0" snapToObjects="1">
      <p:cViewPr varScale="1">
        <p:scale>
          <a:sx n="31" d="100"/>
          <a:sy n="31" d="100"/>
        </p:scale>
        <p:origin x="216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6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in Enhanced Layer 2 Software (ELS) you can no longer specify “interface all”, each interface must be explicitly defined.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2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increasing topology changes indicates a loop or flapping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0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increasing topology changes indicates a loop or flapping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99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9542" y="1525326"/>
            <a:ext cx="6214110" cy="165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security and loop prevention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Configuration and monitoring 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4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Configuring STP and RSTP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Default STP Settings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1"/>
            <a:ext cx="11305011" cy="974380"/>
          </a:xfrm>
        </p:spPr>
        <p:txBody>
          <a:bodyPr>
            <a:normAutofit/>
          </a:bodyPr>
          <a:lstStyle/>
          <a:p>
            <a:r>
              <a:rPr lang="en-US" dirty="0"/>
              <a:t>STP is configured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  <a:r>
              <a:rPr lang="en-US" dirty="0"/>
              <a:t> configuration hierarchy</a:t>
            </a:r>
          </a:p>
          <a:p>
            <a:r>
              <a:rPr lang="en-US" dirty="0"/>
              <a:t>Configuration shown illustrates default STP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39920-391F-4DA8-9DBA-07899BEBCF5B}"/>
              </a:ext>
            </a:extLst>
          </p:cNvPr>
          <p:cNvSpPr txBox="1"/>
          <p:nvPr/>
        </p:nvSpPr>
        <p:spPr>
          <a:xfrm>
            <a:off x="534933" y="2734315"/>
            <a:ext cx="4245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protocols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bridge priority 32k;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max-age 20;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hello-time 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forward-delay 15;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force-version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6868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RSTP Configuration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1"/>
            <a:ext cx="11305011" cy="1094704"/>
          </a:xfrm>
        </p:spPr>
        <p:txBody>
          <a:bodyPr>
            <a:normAutofit/>
          </a:bodyPr>
          <a:lstStyle/>
          <a:p>
            <a:r>
              <a:rPr lang="en-US" dirty="0"/>
              <a:t>STP is configured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  <a:r>
              <a:rPr lang="en-US" dirty="0"/>
              <a:t> configuration hierarchy</a:t>
            </a:r>
          </a:p>
          <a:p>
            <a:r>
              <a:rPr lang="en-US" dirty="0"/>
              <a:t>Configuration shown illustrates default STP values</a:t>
            </a:r>
          </a:p>
          <a:p>
            <a:pPr lvl="1"/>
            <a:r>
              <a:rPr lang="en-US" dirty="0"/>
              <a:t>Max-age and forward-delay are dynamically set to what is advertised by elected Root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39920-391F-4DA8-9DBA-07899BEBCF5B}"/>
              </a:ext>
            </a:extLst>
          </p:cNvPr>
          <p:cNvSpPr txBox="1"/>
          <p:nvPr/>
        </p:nvSpPr>
        <p:spPr>
          <a:xfrm>
            <a:off x="534933" y="2893341"/>
            <a:ext cx="424578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protocols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bridge priority 32k;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max-age 20;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hello-time 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forward-delay 15;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ge-0/1/0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cost 20000;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 point-to-point;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ge-0/0/2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edge;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51BFFE5-71D0-4C2D-A67E-CA0AEB951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788" y="3805337"/>
            <a:ext cx="665970" cy="5860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BDD580-5DB1-486F-A537-BB65DA98A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646" y="4851073"/>
            <a:ext cx="665970" cy="58605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254F88-5612-4B02-A9E6-40E8BA0FD772}"/>
              </a:ext>
            </a:extLst>
          </p:cNvPr>
          <p:cNvCxnSpPr>
            <a:cxnSpLocks/>
          </p:cNvCxnSpPr>
          <p:nvPr/>
        </p:nvCxnSpPr>
        <p:spPr>
          <a:xfrm>
            <a:off x="7466172" y="4268328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86A9561-D802-4AD9-AC9A-DBAD06FBA04E}"/>
              </a:ext>
            </a:extLst>
          </p:cNvPr>
          <p:cNvSpPr txBox="1"/>
          <p:nvPr/>
        </p:nvSpPr>
        <p:spPr>
          <a:xfrm>
            <a:off x="6846431" y="3429244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4A37D8-9F0C-4A4F-BC4A-BB8BA0A992B2}"/>
              </a:ext>
            </a:extLst>
          </p:cNvPr>
          <p:cNvSpPr txBox="1"/>
          <p:nvPr/>
        </p:nvSpPr>
        <p:spPr>
          <a:xfrm>
            <a:off x="8174491" y="5437127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BDE84D-1E31-495F-A78D-96845B883ACC}"/>
              </a:ext>
            </a:extLst>
          </p:cNvPr>
          <p:cNvSpPr/>
          <p:nvPr/>
        </p:nvSpPr>
        <p:spPr>
          <a:xfrm>
            <a:off x="7939565" y="4708436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96BA0A-B0AA-465A-84C7-95308A2AFBA5}"/>
              </a:ext>
            </a:extLst>
          </p:cNvPr>
          <p:cNvSpPr txBox="1"/>
          <p:nvPr/>
        </p:nvSpPr>
        <p:spPr>
          <a:xfrm>
            <a:off x="7860986" y="4695809"/>
            <a:ext cx="4106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R,F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84DFCC-6EA5-44B7-B3DE-23B0DCF3808C}"/>
              </a:ext>
            </a:extLst>
          </p:cNvPr>
          <p:cNvSpPr/>
          <p:nvPr/>
        </p:nvSpPr>
        <p:spPr>
          <a:xfrm>
            <a:off x="7469669" y="4273671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3C5495-CBB8-4D58-90F9-706E53035B42}"/>
              </a:ext>
            </a:extLst>
          </p:cNvPr>
          <p:cNvSpPr txBox="1"/>
          <p:nvPr/>
        </p:nvSpPr>
        <p:spPr>
          <a:xfrm>
            <a:off x="7391085" y="4261807"/>
            <a:ext cx="429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D,F</a:t>
            </a:r>
          </a:p>
        </p:txBody>
      </p:sp>
    </p:spTree>
    <p:extLst>
      <p:ext uri="{BB962C8B-B14F-4D97-AF65-F5344CB8AC3E}">
        <p14:creationId xmlns:p14="http://schemas.microsoft.com/office/powerpoint/2010/main" val="28611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STP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39920-391F-4DA8-9DBA-07899BEBCF5B}"/>
              </a:ext>
            </a:extLst>
          </p:cNvPr>
          <p:cNvSpPr txBox="1"/>
          <p:nvPr/>
        </p:nvSpPr>
        <p:spPr>
          <a:xfrm>
            <a:off x="405727" y="1536174"/>
            <a:ext cx="9563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spanning-tree bridge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STP bridge parameters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instance name               : GLOBAL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Context ID                          :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Enabled protocol                    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 ID                  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32768.4c:96:14:71:0b:50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Hello time                        : 2 seconds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Maximum age                       : 20 seconds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Forward delay                     : 15 seconds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Message age                       :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topology changes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Local parameters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Bridge ID              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32768.4c:96:14:71:0b:50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Extended system ID              : 0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B264D-C4CB-498C-AB6F-B18E079D2B9C}"/>
              </a:ext>
            </a:extLst>
          </p:cNvPr>
          <p:cNvSpPr txBox="1"/>
          <p:nvPr/>
        </p:nvSpPr>
        <p:spPr>
          <a:xfrm>
            <a:off x="8068794" y="600673"/>
            <a:ext cx="4245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protocols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ge-0/0/1;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force-version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923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STP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B264D-C4CB-498C-AB6F-B18E079D2B9C}"/>
              </a:ext>
            </a:extLst>
          </p:cNvPr>
          <p:cNvSpPr txBox="1"/>
          <p:nvPr/>
        </p:nvSpPr>
        <p:spPr>
          <a:xfrm>
            <a:off x="8068794" y="600673"/>
            <a:ext cx="4245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protocols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force-version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7994E-91C3-4264-B0D8-6B21A90432FE}"/>
              </a:ext>
            </a:extLst>
          </p:cNvPr>
          <p:cNvSpPr txBox="1"/>
          <p:nvPr/>
        </p:nvSpPr>
        <p:spPr>
          <a:xfrm>
            <a:off x="112838" y="2625565"/>
            <a:ext cx="122269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spanning-tree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Spanning tree interface parameters for instance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    Port ID    Designated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Designated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Port    State  Role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port ID           bridge ID          Cost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ge-0/0/1                     128:2        128:2  32768.4c9614710b50        20000    FWD    DESG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40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RSTP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39920-391F-4DA8-9DBA-07899BEBCF5B}"/>
              </a:ext>
            </a:extLst>
          </p:cNvPr>
          <p:cNvSpPr txBox="1"/>
          <p:nvPr/>
        </p:nvSpPr>
        <p:spPr>
          <a:xfrm>
            <a:off x="405727" y="1536174"/>
            <a:ext cx="9563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spanning-tree bridge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STP bridge parameters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instance name               : GLOBAL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Context ID                          :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Enabled protocol                    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 ID                  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32768.4c:96:14:71:0b:50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Hello time                        : 2 seconds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Maximum age                       : 20 seconds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Forward delay                     : 15 seconds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Message age                       :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topology changes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Local parameters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Bridge ID              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32768.4c:96:14:71:0b:50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Extended system ID              : 0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3B49B-52CB-4882-BFE4-C0ABCDA16F13}"/>
              </a:ext>
            </a:extLst>
          </p:cNvPr>
          <p:cNvSpPr txBox="1"/>
          <p:nvPr/>
        </p:nvSpPr>
        <p:spPr>
          <a:xfrm>
            <a:off x="8068794" y="600673"/>
            <a:ext cx="4245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protocols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ge-0/0/2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edge;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578455-3461-4E89-B300-94282DAEA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638" y="3059844"/>
            <a:ext cx="665970" cy="586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13DFA6-1CF0-44A2-84C5-3BD6C4E9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496" y="4105580"/>
            <a:ext cx="665970" cy="58605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7936EC-B1EF-4C65-9EF9-46934A651A07}"/>
              </a:ext>
            </a:extLst>
          </p:cNvPr>
          <p:cNvCxnSpPr>
            <a:cxnSpLocks/>
          </p:cNvCxnSpPr>
          <p:nvPr/>
        </p:nvCxnSpPr>
        <p:spPr>
          <a:xfrm>
            <a:off x="10076022" y="3522835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582D8D-EFD2-41B2-BD57-A49A8745F7B2}"/>
              </a:ext>
            </a:extLst>
          </p:cNvPr>
          <p:cNvSpPr txBox="1"/>
          <p:nvPr/>
        </p:nvSpPr>
        <p:spPr>
          <a:xfrm>
            <a:off x="9456281" y="2683751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90C1F0-26FC-4618-B03F-64F934EE864B}"/>
              </a:ext>
            </a:extLst>
          </p:cNvPr>
          <p:cNvSpPr txBox="1"/>
          <p:nvPr/>
        </p:nvSpPr>
        <p:spPr>
          <a:xfrm>
            <a:off x="10784341" y="4691634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E6C0BE-2091-4BE6-940B-209F93C66569}"/>
              </a:ext>
            </a:extLst>
          </p:cNvPr>
          <p:cNvSpPr/>
          <p:nvPr/>
        </p:nvSpPr>
        <p:spPr>
          <a:xfrm>
            <a:off x="10549415" y="3962943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4CB12-8F77-4251-9FD4-45F7BB786599}"/>
              </a:ext>
            </a:extLst>
          </p:cNvPr>
          <p:cNvSpPr txBox="1"/>
          <p:nvPr/>
        </p:nvSpPr>
        <p:spPr>
          <a:xfrm>
            <a:off x="10470836" y="3950316"/>
            <a:ext cx="4106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R,F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0A3DE8-240A-4C99-BBE4-136DF81494F6}"/>
              </a:ext>
            </a:extLst>
          </p:cNvPr>
          <p:cNvSpPr/>
          <p:nvPr/>
        </p:nvSpPr>
        <p:spPr>
          <a:xfrm>
            <a:off x="10079519" y="3528178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5A030-CAED-493F-96A7-CFDCC285668C}"/>
              </a:ext>
            </a:extLst>
          </p:cNvPr>
          <p:cNvSpPr txBox="1"/>
          <p:nvPr/>
        </p:nvSpPr>
        <p:spPr>
          <a:xfrm>
            <a:off x="10000935" y="3516314"/>
            <a:ext cx="429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D,F</a:t>
            </a:r>
          </a:p>
        </p:txBody>
      </p:sp>
    </p:spTree>
    <p:extLst>
      <p:ext uri="{BB962C8B-B14F-4D97-AF65-F5344CB8AC3E}">
        <p14:creationId xmlns:p14="http://schemas.microsoft.com/office/powerpoint/2010/main" val="320798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RSTP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B264D-C4CB-498C-AB6F-B18E079D2B9C}"/>
              </a:ext>
            </a:extLst>
          </p:cNvPr>
          <p:cNvSpPr txBox="1"/>
          <p:nvPr/>
        </p:nvSpPr>
        <p:spPr>
          <a:xfrm>
            <a:off x="8068794" y="296915"/>
            <a:ext cx="4245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protocols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7994E-91C3-4264-B0D8-6B21A90432FE}"/>
              </a:ext>
            </a:extLst>
          </p:cNvPr>
          <p:cNvSpPr txBox="1"/>
          <p:nvPr/>
        </p:nvSpPr>
        <p:spPr>
          <a:xfrm>
            <a:off x="112838" y="1806415"/>
            <a:ext cx="122269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spanning-tree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Spanning tree interface parameters for instance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    Port ID    Designated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Designated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Port    State  Role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port ID           bridge ID          Cost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ge-0/0/1                     128:2        128:2  32768.4c9614710b50        20000    FWD    DESG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7C8ED-ACA4-4D84-B27E-D5D457874359}"/>
              </a:ext>
            </a:extLst>
          </p:cNvPr>
          <p:cNvSpPr txBox="1"/>
          <p:nvPr/>
        </p:nvSpPr>
        <p:spPr>
          <a:xfrm>
            <a:off x="112838" y="4430772"/>
            <a:ext cx="122269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user@switch2&gt;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spanning-tree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Spanning tree interface parameters for instance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    Port ID    Designated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Designated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Port    State  Role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port ID           bridge ID          Cost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ge-0/0/2                     128:3        128:3  32768.4c9614710b51        20000    FWD    ROOT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C80DC-E679-42A6-A218-21597552E4C7}"/>
              </a:ext>
            </a:extLst>
          </p:cNvPr>
          <p:cNvSpPr txBox="1"/>
          <p:nvPr/>
        </p:nvSpPr>
        <p:spPr>
          <a:xfrm>
            <a:off x="8068794" y="1343399"/>
            <a:ext cx="4245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protocols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user@switch2#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ge-0/0/2;</a:t>
            </a:r>
          </a:p>
        </p:txBody>
      </p:sp>
    </p:spTree>
    <p:extLst>
      <p:ext uri="{BB962C8B-B14F-4D97-AF65-F5344CB8AC3E}">
        <p14:creationId xmlns:p14="http://schemas.microsoft.com/office/powerpoint/2010/main" val="3987360932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4500</TotalTime>
  <Words>596</Words>
  <Application>Microsoft Macintosh PowerPoint</Application>
  <PresentationFormat>Widescreen</PresentationFormat>
  <Paragraphs>126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Configuring STP and RSTP</vt:lpstr>
      <vt:lpstr>Default STP Settings</vt:lpstr>
      <vt:lpstr>RSTP Configuration</vt:lpstr>
      <vt:lpstr>Monitoring STP</vt:lpstr>
      <vt:lpstr>Monitoring STP</vt:lpstr>
      <vt:lpstr>Monitoring RSTP</vt:lpstr>
      <vt:lpstr>Monitoring RSTP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107</cp:revision>
  <dcterms:created xsi:type="dcterms:W3CDTF">2019-02-27T16:42:59Z</dcterms:created>
  <dcterms:modified xsi:type="dcterms:W3CDTF">2023-02-15T23:41:21Z</dcterms:modified>
</cp:coreProperties>
</file>