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4" r:id="rId2"/>
    <p:sldId id="262" r:id="rId3"/>
    <p:sldId id="294" r:id="rId4"/>
    <p:sldId id="295" r:id="rId5"/>
    <p:sldId id="298" r:id="rId6"/>
    <p:sldId id="301" r:id="rId7"/>
    <p:sldId id="302" r:id="rId8"/>
    <p:sldId id="303" r:id="rId9"/>
    <p:sldId id="299" r:id="rId10"/>
    <p:sldId id="300" r:id="rId11"/>
    <p:sldId id="304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E"/>
    <a:srgbClr val="000000"/>
    <a:srgbClr val="419BD3"/>
    <a:srgbClr val="005A7C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84673" autoAdjust="0"/>
  </p:normalViewPr>
  <p:slideViewPr>
    <p:cSldViewPr snapToGrid="0" snapToObjects="1">
      <p:cViewPr varScale="1">
        <p:scale>
          <a:sx n="72" d="100"/>
          <a:sy n="72" d="100"/>
        </p:scale>
        <p:origin x="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44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6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3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37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19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9542" y="1525326"/>
            <a:ext cx="6214110" cy="165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security and loop prevention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Loop Protection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521231" cy="979352"/>
          </a:xfrm>
        </p:spPr>
        <p:txBody>
          <a:bodyPr>
            <a:normAutofit/>
          </a:bodyPr>
          <a:lstStyle/>
          <a:p>
            <a:r>
              <a:rPr lang="en-US" dirty="0"/>
              <a:t>The alarm function creates a log entry but will not transition port to discarding or blocking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C15D40-54A1-4683-BB83-63DF5A561123}"/>
              </a:ext>
            </a:extLst>
          </p:cNvPr>
          <p:cNvSpPr txBox="1"/>
          <p:nvPr/>
        </p:nvSpPr>
        <p:spPr>
          <a:xfrm>
            <a:off x="605997" y="2648516"/>
            <a:ext cx="42457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protocols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user@SW3#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ge-0/0/1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bpdu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-timeout-action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alarm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ge-0/0/2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bpdu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-timeout-action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9E60D1-7C8F-4ADF-A5BB-F1E2F0404475}"/>
              </a:ext>
            </a:extLst>
          </p:cNvPr>
          <p:cNvCxnSpPr>
            <a:cxnSpLocks/>
          </p:cNvCxnSpPr>
          <p:nvPr/>
        </p:nvCxnSpPr>
        <p:spPr>
          <a:xfrm flipV="1">
            <a:off x="7094693" y="4655207"/>
            <a:ext cx="1657954" cy="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5ABABD-BF42-494B-9230-0D2380417AE0}"/>
              </a:ext>
            </a:extLst>
          </p:cNvPr>
          <p:cNvCxnSpPr>
            <a:cxnSpLocks/>
          </p:cNvCxnSpPr>
          <p:nvPr/>
        </p:nvCxnSpPr>
        <p:spPr>
          <a:xfrm flipV="1">
            <a:off x="7048973" y="3634140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CA045A9-E16A-4B20-B2EE-37B05FF117D0}"/>
              </a:ext>
            </a:extLst>
          </p:cNvPr>
          <p:cNvSpPr txBox="1"/>
          <p:nvPr/>
        </p:nvSpPr>
        <p:spPr>
          <a:xfrm>
            <a:off x="6208041" y="4772883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CF301A5-691E-4888-BEB4-68573B18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516" y="4200484"/>
            <a:ext cx="665970" cy="58605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D71FCD6-1665-41BA-9CCD-71A8130DF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970" y="3154748"/>
            <a:ext cx="665970" cy="58605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ECEAD10-83A5-489A-B493-90139A57C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828" y="4200484"/>
            <a:ext cx="665970" cy="586054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573649C-3803-4A38-929E-161DB13198A4}"/>
              </a:ext>
            </a:extLst>
          </p:cNvPr>
          <p:cNvCxnSpPr>
            <a:cxnSpLocks/>
          </p:cNvCxnSpPr>
          <p:nvPr/>
        </p:nvCxnSpPr>
        <p:spPr>
          <a:xfrm>
            <a:off x="8042734" y="3602499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E0B6A21-5105-4F5E-80B8-1DE37B69A976}"/>
              </a:ext>
            </a:extLst>
          </p:cNvPr>
          <p:cNvSpPr txBox="1"/>
          <p:nvPr/>
        </p:nvSpPr>
        <p:spPr>
          <a:xfrm>
            <a:off x="7430613" y="2778655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745FF-6448-4E95-94F9-D4F38415423E}"/>
              </a:ext>
            </a:extLst>
          </p:cNvPr>
          <p:cNvSpPr txBox="1"/>
          <p:nvPr/>
        </p:nvSpPr>
        <p:spPr>
          <a:xfrm>
            <a:off x="8758673" y="4786538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ABB573C-C1F3-4DB0-8156-9BAF26F3D453}"/>
              </a:ext>
            </a:extLst>
          </p:cNvPr>
          <p:cNvSpPr/>
          <p:nvPr/>
        </p:nvSpPr>
        <p:spPr>
          <a:xfrm>
            <a:off x="7429334" y="3636300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03BFA5-53E1-42DD-8B5E-CF013A792DCC}"/>
              </a:ext>
            </a:extLst>
          </p:cNvPr>
          <p:cNvSpPr txBox="1"/>
          <p:nvPr/>
        </p:nvSpPr>
        <p:spPr>
          <a:xfrm>
            <a:off x="7390246" y="3600131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4804E8D-A8C7-4B47-9AE4-DD399BECB238}"/>
              </a:ext>
            </a:extLst>
          </p:cNvPr>
          <p:cNvSpPr/>
          <p:nvPr/>
        </p:nvSpPr>
        <p:spPr>
          <a:xfrm>
            <a:off x="8042735" y="3610851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751149-3E88-4F09-B00B-9D97F197094F}"/>
              </a:ext>
            </a:extLst>
          </p:cNvPr>
          <p:cNvSpPr txBox="1"/>
          <p:nvPr/>
        </p:nvSpPr>
        <p:spPr>
          <a:xfrm>
            <a:off x="8003647" y="3574682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8A3A12-CD97-4A68-BB1D-6FE6C97E8F09}"/>
              </a:ext>
            </a:extLst>
          </p:cNvPr>
          <p:cNvSpPr/>
          <p:nvPr/>
        </p:nvSpPr>
        <p:spPr>
          <a:xfrm>
            <a:off x="7048974" y="4046027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85D8C5-9672-4766-B69F-D4F62A9F44D5}"/>
              </a:ext>
            </a:extLst>
          </p:cNvPr>
          <p:cNvSpPr txBox="1"/>
          <p:nvPr/>
        </p:nvSpPr>
        <p:spPr>
          <a:xfrm>
            <a:off x="7009886" y="4009858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39088E6-E2F4-4FB4-B0AE-52926A041D9E}"/>
              </a:ext>
            </a:extLst>
          </p:cNvPr>
          <p:cNvSpPr/>
          <p:nvPr/>
        </p:nvSpPr>
        <p:spPr>
          <a:xfrm>
            <a:off x="8572953" y="4047325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C5189F-36BC-44C7-8FBB-4CC05103F20E}"/>
              </a:ext>
            </a:extLst>
          </p:cNvPr>
          <p:cNvSpPr txBox="1"/>
          <p:nvPr/>
        </p:nvSpPr>
        <p:spPr>
          <a:xfrm>
            <a:off x="8533865" y="4011156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6EEC329-6942-4F86-A76D-96E64A53FF21}"/>
              </a:ext>
            </a:extLst>
          </p:cNvPr>
          <p:cNvSpPr/>
          <p:nvPr/>
        </p:nvSpPr>
        <p:spPr>
          <a:xfrm>
            <a:off x="8345772" y="4509178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A92B4D-1345-45FD-9F39-CAF87198C228}"/>
              </a:ext>
            </a:extLst>
          </p:cNvPr>
          <p:cNvSpPr txBox="1"/>
          <p:nvPr/>
        </p:nvSpPr>
        <p:spPr>
          <a:xfrm>
            <a:off x="8314304" y="4473009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3C58580-F6AB-4E21-9BA3-1068989540E5}"/>
              </a:ext>
            </a:extLst>
          </p:cNvPr>
          <p:cNvSpPr/>
          <p:nvPr/>
        </p:nvSpPr>
        <p:spPr>
          <a:xfrm>
            <a:off x="7304506" y="4549719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3784C3-E120-49F5-9DBF-9C4E1CB63628}"/>
              </a:ext>
            </a:extLst>
          </p:cNvPr>
          <p:cNvSpPr txBox="1"/>
          <p:nvPr/>
        </p:nvSpPr>
        <p:spPr>
          <a:xfrm>
            <a:off x="7265418" y="451355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6BC7CB-74F1-42BA-9A2A-88D3E25C2296}"/>
              </a:ext>
            </a:extLst>
          </p:cNvPr>
          <p:cNvSpPr txBox="1"/>
          <p:nvPr/>
        </p:nvSpPr>
        <p:spPr>
          <a:xfrm>
            <a:off x="8087317" y="435114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9EB831A-1B85-4233-9283-A8EDBCA5BAEB}"/>
              </a:ext>
            </a:extLst>
          </p:cNvPr>
          <p:cNvCxnSpPr>
            <a:cxnSpLocks/>
          </p:cNvCxnSpPr>
          <p:nvPr/>
        </p:nvCxnSpPr>
        <p:spPr>
          <a:xfrm>
            <a:off x="7672536" y="4525807"/>
            <a:ext cx="451647" cy="62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7DA7849-0237-4DDD-AF41-956106E7C25A}"/>
              </a:ext>
            </a:extLst>
          </p:cNvPr>
          <p:cNvSpPr txBox="1"/>
          <p:nvPr/>
        </p:nvSpPr>
        <p:spPr>
          <a:xfrm>
            <a:off x="7164232" y="4314035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BPDU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3879F4-475A-42D4-AEA8-F93215FCBF16}"/>
              </a:ext>
            </a:extLst>
          </p:cNvPr>
          <p:cNvSpPr txBox="1"/>
          <p:nvPr/>
        </p:nvSpPr>
        <p:spPr>
          <a:xfrm>
            <a:off x="7164232" y="5269254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Protection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B2B20-91B9-4240-A16C-5CF3801CA4CB}"/>
              </a:ext>
            </a:extLst>
          </p:cNvPr>
          <p:cNvCxnSpPr>
            <a:stCxn id="60" idx="0"/>
            <a:endCxn id="53" idx="2"/>
          </p:cNvCxnSpPr>
          <p:nvPr/>
        </p:nvCxnSpPr>
        <p:spPr>
          <a:xfrm flipV="1">
            <a:off x="8003661" y="4780786"/>
            <a:ext cx="458280" cy="48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BA0CFCA-84B3-4E40-8EAD-379CAA9CF732}"/>
              </a:ext>
            </a:extLst>
          </p:cNvPr>
          <p:cNvCxnSpPr>
            <a:stCxn id="60" idx="0"/>
            <a:endCxn id="48" idx="3"/>
          </p:cNvCxnSpPr>
          <p:nvPr/>
        </p:nvCxnSpPr>
        <p:spPr>
          <a:xfrm flipH="1" flipV="1">
            <a:off x="7305160" y="4163747"/>
            <a:ext cx="698501" cy="110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729DEC9-EF0E-45C5-BF9A-79FB98C405EA}"/>
              </a:ext>
            </a:extLst>
          </p:cNvPr>
          <p:cNvCxnSpPr>
            <a:stCxn id="60" idx="0"/>
            <a:endCxn id="51" idx="1"/>
          </p:cNvCxnSpPr>
          <p:nvPr/>
        </p:nvCxnSpPr>
        <p:spPr>
          <a:xfrm flipV="1">
            <a:off x="8003661" y="4165045"/>
            <a:ext cx="530204" cy="110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1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Loop Protection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6650F4-85FE-43E3-AAC4-AA9AFA6B8791}"/>
              </a:ext>
            </a:extLst>
          </p:cNvPr>
          <p:cNvSpPr txBox="1"/>
          <p:nvPr/>
        </p:nvSpPr>
        <p:spPr>
          <a:xfrm>
            <a:off x="112838" y="1807646"/>
            <a:ext cx="122269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user@SW3&gt;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spanning-tree interface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Spanning tree interface parameters for instance 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    Port ID    Designated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Designated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Port    State  Role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port ID           bridge ID          Cost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ge-0/0/1                     128:2        128:2  32768.4c9614710b50        20000    FWD    ROOT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ge-0/0/2                     128:3        128:3  32768.4c9614710b51        20000    BLK    DIS (Loop-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6C98F0-EEFF-4E7E-BD19-324158220F8A}"/>
              </a:ext>
            </a:extLst>
          </p:cNvPr>
          <p:cNvSpPr txBox="1"/>
          <p:nvPr/>
        </p:nvSpPr>
        <p:spPr>
          <a:xfrm>
            <a:off x="112838" y="4795321"/>
            <a:ext cx="10349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user@SW3&gt;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log messages | match “loop”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 11 09:46:51 switch l1cpd[1192]: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Loop_Protect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Port ge-0/0/2.0: Received information expired on Loop Protect enabled port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8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Protecting a layer 2 topology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5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BPDU, Loop and Root Protection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If?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1"/>
            <a:ext cx="11305011" cy="4403380"/>
          </a:xfrm>
        </p:spPr>
        <p:txBody>
          <a:bodyPr>
            <a:normAutofit/>
          </a:bodyPr>
          <a:lstStyle/>
          <a:p>
            <a:r>
              <a:rPr lang="en-US" dirty="0"/>
              <a:t>A rogue switch on the network is at best an accident which can create costly downtime and be difficult to investigate</a:t>
            </a:r>
          </a:p>
          <a:p>
            <a:pPr lvl="1"/>
            <a:r>
              <a:rPr lang="en-US" dirty="0"/>
              <a:t>At worst, a malicious actor can use a rogue switch to intentionally create downtime or gain access to unauthorized information</a:t>
            </a:r>
          </a:p>
          <a:p>
            <a:r>
              <a:rPr lang="en-US" dirty="0"/>
              <a:t>A misconfigured production switch can cause many issues such as slowness or even a loop or outage</a:t>
            </a:r>
          </a:p>
          <a:p>
            <a:pPr lvl="1"/>
            <a:r>
              <a:rPr lang="en-US" dirty="0"/>
              <a:t>Perhaps you accidentally forget to configure the bridge priority or connect the switch to a mislabeled patch panel port</a:t>
            </a:r>
          </a:p>
          <a:p>
            <a:pPr lvl="1"/>
            <a:r>
              <a:rPr lang="en-US" dirty="0"/>
              <a:t>Undesired topology changes can be difficult to determine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8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BPDU Protection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521231" cy="2798512"/>
          </a:xfrm>
        </p:spPr>
        <p:txBody>
          <a:bodyPr>
            <a:normAutofit/>
          </a:bodyPr>
          <a:lstStyle/>
          <a:p>
            <a:r>
              <a:rPr lang="en-US" dirty="0"/>
              <a:t>BPDU Protection is configured on ports which are expected to never connect to another switch</a:t>
            </a:r>
          </a:p>
          <a:p>
            <a:pPr lvl="1"/>
            <a:r>
              <a:rPr lang="en-US" dirty="0"/>
              <a:t>These would typically be edge ports in RSTP. However, if an edge port receives a BPDU, it will simply start participating in RSTP, unless BPDU Protection is configured</a:t>
            </a:r>
          </a:p>
          <a:p>
            <a:r>
              <a:rPr lang="en-US" dirty="0"/>
              <a:t>Places a port into a blocking state if a BPDU is received</a:t>
            </a:r>
          </a:p>
          <a:p>
            <a:r>
              <a:rPr lang="en-US" dirty="0"/>
              <a:t>Akin to Cisco’s BPDU Guard</a:t>
            </a:r>
          </a:p>
          <a:p>
            <a:pPr lvl="1"/>
            <a:r>
              <a:rPr lang="en-US" dirty="0"/>
              <a:t>Both features essentially function in the same manner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0C9843-7BB9-4D57-909E-1EB265CE0A00}"/>
              </a:ext>
            </a:extLst>
          </p:cNvPr>
          <p:cNvCxnSpPr>
            <a:cxnSpLocks/>
          </p:cNvCxnSpPr>
          <p:nvPr/>
        </p:nvCxnSpPr>
        <p:spPr>
          <a:xfrm flipV="1">
            <a:off x="4940565" y="6031218"/>
            <a:ext cx="1657954" cy="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E5BE7E4-6066-4F5F-B561-D7436935CACF}"/>
              </a:ext>
            </a:extLst>
          </p:cNvPr>
          <p:cNvCxnSpPr>
            <a:cxnSpLocks/>
          </p:cNvCxnSpPr>
          <p:nvPr/>
        </p:nvCxnSpPr>
        <p:spPr>
          <a:xfrm flipV="1">
            <a:off x="4894845" y="5010151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9A781E6-2025-4387-979A-87148A037C21}"/>
              </a:ext>
            </a:extLst>
          </p:cNvPr>
          <p:cNvSpPr txBox="1"/>
          <p:nvPr/>
        </p:nvSpPr>
        <p:spPr>
          <a:xfrm>
            <a:off x="4053913" y="6148894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5057E1F-C6BC-44B5-B6EF-EE5D573C7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388" y="5576495"/>
            <a:ext cx="665970" cy="586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332B67F-1E03-43D9-87EA-DCC81F9C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842" y="4530759"/>
            <a:ext cx="665970" cy="58605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72C2486-06C2-4BBD-80AE-C5211687C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00" y="5576495"/>
            <a:ext cx="665970" cy="586054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7C2AFD0-7EEE-40CD-AC26-BC28DF2EC52E}"/>
              </a:ext>
            </a:extLst>
          </p:cNvPr>
          <p:cNvCxnSpPr>
            <a:cxnSpLocks/>
          </p:cNvCxnSpPr>
          <p:nvPr/>
        </p:nvCxnSpPr>
        <p:spPr>
          <a:xfrm>
            <a:off x="5888606" y="4978510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D3AEB82-1FCF-44A2-AA8F-1E6B1F6148A7}"/>
              </a:ext>
            </a:extLst>
          </p:cNvPr>
          <p:cNvSpPr txBox="1"/>
          <p:nvPr/>
        </p:nvSpPr>
        <p:spPr>
          <a:xfrm>
            <a:off x="5276485" y="4154666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2940F0-3DE2-4A92-92FD-24729A63C910}"/>
              </a:ext>
            </a:extLst>
          </p:cNvPr>
          <p:cNvSpPr txBox="1"/>
          <p:nvPr/>
        </p:nvSpPr>
        <p:spPr>
          <a:xfrm>
            <a:off x="6604545" y="6162549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E3E222E-0B2C-4014-B04D-2D2A30583001}"/>
              </a:ext>
            </a:extLst>
          </p:cNvPr>
          <p:cNvSpPr/>
          <p:nvPr/>
        </p:nvSpPr>
        <p:spPr>
          <a:xfrm>
            <a:off x="5275206" y="5012311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75C6DE-1FF1-4F94-8079-67B5D5CEC2FC}"/>
              </a:ext>
            </a:extLst>
          </p:cNvPr>
          <p:cNvSpPr txBox="1"/>
          <p:nvPr/>
        </p:nvSpPr>
        <p:spPr>
          <a:xfrm>
            <a:off x="5236118" y="4976142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89099C2-5527-4010-BFAD-ED0CEF9F4705}"/>
              </a:ext>
            </a:extLst>
          </p:cNvPr>
          <p:cNvSpPr/>
          <p:nvPr/>
        </p:nvSpPr>
        <p:spPr>
          <a:xfrm>
            <a:off x="5888607" y="4986862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8BE635-D4D5-401A-8DD4-5503ADB622FC}"/>
              </a:ext>
            </a:extLst>
          </p:cNvPr>
          <p:cNvSpPr txBox="1"/>
          <p:nvPr/>
        </p:nvSpPr>
        <p:spPr>
          <a:xfrm>
            <a:off x="5849519" y="4950693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EA9B95A-2167-41AA-9D7D-0BA2B2CBC597}"/>
              </a:ext>
            </a:extLst>
          </p:cNvPr>
          <p:cNvSpPr/>
          <p:nvPr/>
        </p:nvSpPr>
        <p:spPr>
          <a:xfrm>
            <a:off x="4894846" y="5422038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C8B5A7-1FF2-48CB-97D4-4C93140C8D46}"/>
              </a:ext>
            </a:extLst>
          </p:cNvPr>
          <p:cNvSpPr txBox="1"/>
          <p:nvPr/>
        </p:nvSpPr>
        <p:spPr>
          <a:xfrm>
            <a:off x="4855758" y="5385869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6E99510-289F-463A-AE56-73330D59B2FC}"/>
              </a:ext>
            </a:extLst>
          </p:cNvPr>
          <p:cNvSpPr/>
          <p:nvPr/>
        </p:nvSpPr>
        <p:spPr>
          <a:xfrm>
            <a:off x="6418825" y="5423336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F275AE-B925-4A3B-B367-6838845D7590}"/>
              </a:ext>
            </a:extLst>
          </p:cNvPr>
          <p:cNvSpPr txBox="1"/>
          <p:nvPr/>
        </p:nvSpPr>
        <p:spPr>
          <a:xfrm>
            <a:off x="6379737" y="5387167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1B23435-7C89-4EA2-AEBD-151022398CE1}"/>
              </a:ext>
            </a:extLst>
          </p:cNvPr>
          <p:cNvSpPr/>
          <p:nvPr/>
        </p:nvSpPr>
        <p:spPr>
          <a:xfrm>
            <a:off x="6191644" y="5885189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2AC8FAD-C7D2-475A-A18C-1CD1E04EA98E}"/>
              </a:ext>
            </a:extLst>
          </p:cNvPr>
          <p:cNvSpPr txBox="1"/>
          <p:nvPr/>
        </p:nvSpPr>
        <p:spPr>
          <a:xfrm>
            <a:off x="6160176" y="584902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60310B0-CCA5-4861-9406-9B7572A3FECD}"/>
              </a:ext>
            </a:extLst>
          </p:cNvPr>
          <p:cNvSpPr/>
          <p:nvPr/>
        </p:nvSpPr>
        <p:spPr>
          <a:xfrm>
            <a:off x="5150378" y="5925730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CDF2C61-A21B-4732-B21D-FA07E880405F}"/>
              </a:ext>
            </a:extLst>
          </p:cNvPr>
          <p:cNvSpPr txBox="1"/>
          <p:nvPr/>
        </p:nvSpPr>
        <p:spPr>
          <a:xfrm>
            <a:off x="5111290" y="5889561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D46084-6488-4F54-A208-4E25C2EEAEA4}"/>
              </a:ext>
            </a:extLst>
          </p:cNvPr>
          <p:cNvSpPr txBox="1"/>
          <p:nvPr/>
        </p:nvSpPr>
        <p:spPr>
          <a:xfrm>
            <a:off x="2895193" y="6142639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Rogue Switch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ED333F69-10D6-4C5E-A2EA-FAA65B392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668" y="5570240"/>
            <a:ext cx="665970" cy="586054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BF23248-824D-43E6-9590-BDE7C0B5AB69}"/>
              </a:ext>
            </a:extLst>
          </p:cNvPr>
          <p:cNvCxnSpPr>
            <a:cxnSpLocks/>
            <a:stCxn id="86" idx="3"/>
            <a:endCxn id="62" idx="1"/>
          </p:cNvCxnSpPr>
          <p:nvPr/>
        </p:nvCxnSpPr>
        <p:spPr>
          <a:xfrm>
            <a:off x="3932638" y="5863267"/>
            <a:ext cx="492750" cy="6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ABDAA9-77B8-44E0-B4E2-CC723AE9D1D8}"/>
              </a:ext>
            </a:extLst>
          </p:cNvPr>
          <p:cNvSpPr txBox="1"/>
          <p:nvPr/>
        </p:nvSpPr>
        <p:spPr>
          <a:xfrm>
            <a:off x="4219886" y="568485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307B55-67FE-4109-80DC-26FF0C82E668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3920685" y="5678601"/>
            <a:ext cx="451647" cy="62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E2872F5-2048-485B-B4CF-D87E70ADEB43}"/>
              </a:ext>
            </a:extLst>
          </p:cNvPr>
          <p:cNvSpPr txBox="1"/>
          <p:nvPr/>
        </p:nvSpPr>
        <p:spPr>
          <a:xfrm>
            <a:off x="3397995" y="5464025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BPDU</a:t>
            </a:r>
          </a:p>
        </p:txBody>
      </p:sp>
    </p:spTree>
    <p:extLst>
      <p:ext uri="{BB962C8B-B14F-4D97-AF65-F5344CB8AC3E}">
        <p14:creationId xmlns:p14="http://schemas.microsoft.com/office/powerpoint/2010/main" val="45616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BPDU Protection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521231" cy="979352"/>
          </a:xfrm>
        </p:spPr>
        <p:txBody>
          <a:bodyPr>
            <a:normAutofit/>
          </a:bodyPr>
          <a:lstStyle/>
          <a:p>
            <a:r>
              <a:rPr lang="en-US" dirty="0"/>
              <a:t>BPDU protection can be configured whether (R)STP is enabled or not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0C9843-7BB9-4D57-909E-1EB265CE0A00}"/>
              </a:ext>
            </a:extLst>
          </p:cNvPr>
          <p:cNvCxnSpPr>
            <a:cxnSpLocks/>
          </p:cNvCxnSpPr>
          <p:nvPr/>
        </p:nvCxnSpPr>
        <p:spPr>
          <a:xfrm flipV="1">
            <a:off x="4940565" y="6031218"/>
            <a:ext cx="1657954" cy="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E5BE7E4-6066-4F5F-B561-D7436935CACF}"/>
              </a:ext>
            </a:extLst>
          </p:cNvPr>
          <p:cNvCxnSpPr>
            <a:cxnSpLocks/>
          </p:cNvCxnSpPr>
          <p:nvPr/>
        </p:nvCxnSpPr>
        <p:spPr>
          <a:xfrm flipV="1">
            <a:off x="4894845" y="5010151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9A781E6-2025-4387-979A-87148A037C21}"/>
              </a:ext>
            </a:extLst>
          </p:cNvPr>
          <p:cNvSpPr txBox="1"/>
          <p:nvPr/>
        </p:nvSpPr>
        <p:spPr>
          <a:xfrm>
            <a:off x="4053913" y="6148894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5057E1F-C6BC-44B5-B6EF-EE5D573C7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388" y="5576495"/>
            <a:ext cx="665970" cy="586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332B67F-1E03-43D9-87EA-DCC81F9C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842" y="4530759"/>
            <a:ext cx="665970" cy="58605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72C2486-06C2-4BBD-80AE-C5211687C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00" y="5576495"/>
            <a:ext cx="665970" cy="586054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7C2AFD0-7EEE-40CD-AC26-BC28DF2EC52E}"/>
              </a:ext>
            </a:extLst>
          </p:cNvPr>
          <p:cNvCxnSpPr>
            <a:cxnSpLocks/>
          </p:cNvCxnSpPr>
          <p:nvPr/>
        </p:nvCxnSpPr>
        <p:spPr>
          <a:xfrm>
            <a:off x="5888606" y="4978510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D3AEB82-1FCF-44A2-AA8F-1E6B1F6148A7}"/>
              </a:ext>
            </a:extLst>
          </p:cNvPr>
          <p:cNvSpPr txBox="1"/>
          <p:nvPr/>
        </p:nvSpPr>
        <p:spPr>
          <a:xfrm>
            <a:off x="5276485" y="4154666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2940F0-3DE2-4A92-92FD-24729A63C910}"/>
              </a:ext>
            </a:extLst>
          </p:cNvPr>
          <p:cNvSpPr txBox="1"/>
          <p:nvPr/>
        </p:nvSpPr>
        <p:spPr>
          <a:xfrm>
            <a:off x="6604545" y="6162549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E3E222E-0B2C-4014-B04D-2D2A30583001}"/>
              </a:ext>
            </a:extLst>
          </p:cNvPr>
          <p:cNvSpPr/>
          <p:nvPr/>
        </p:nvSpPr>
        <p:spPr>
          <a:xfrm>
            <a:off x="5275206" y="5012311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75C6DE-1FF1-4F94-8079-67B5D5CEC2FC}"/>
              </a:ext>
            </a:extLst>
          </p:cNvPr>
          <p:cNvSpPr txBox="1"/>
          <p:nvPr/>
        </p:nvSpPr>
        <p:spPr>
          <a:xfrm>
            <a:off x="5236118" y="4976142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89099C2-5527-4010-BFAD-ED0CEF9F4705}"/>
              </a:ext>
            </a:extLst>
          </p:cNvPr>
          <p:cNvSpPr/>
          <p:nvPr/>
        </p:nvSpPr>
        <p:spPr>
          <a:xfrm>
            <a:off x="5888607" y="4986862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8BE635-D4D5-401A-8DD4-5503ADB622FC}"/>
              </a:ext>
            </a:extLst>
          </p:cNvPr>
          <p:cNvSpPr txBox="1"/>
          <p:nvPr/>
        </p:nvSpPr>
        <p:spPr>
          <a:xfrm>
            <a:off x="5849519" y="4950693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EA9B95A-2167-41AA-9D7D-0BA2B2CBC597}"/>
              </a:ext>
            </a:extLst>
          </p:cNvPr>
          <p:cNvSpPr/>
          <p:nvPr/>
        </p:nvSpPr>
        <p:spPr>
          <a:xfrm>
            <a:off x="4894846" y="5422038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C8B5A7-1FF2-48CB-97D4-4C93140C8D46}"/>
              </a:ext>
            </a:extLst>
          </p:cNvPr>
          <p:cNvSpPr txBox="1"/>
          <p:nvPr/>
        </p:nvSpPr>
        <p:spPr>
          <a:xfrm>
            <a:off x="4855758" y="5385869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6E99510-289F-463A-AE56-73330D59B2FC}"/>
              </a:ext>
            </a:extLst>
          </p:cNvPr>
          <p:cNvSpPr/>
          <p:nvPr/>
        </p:nvSpPr>
        <p:spPr>
          <a:xfrm>
            <a:off x="6418825" y="5423336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F275AE-B925-4A3B-B367-6838845D7590}"/>
              </a:ext>
            </a:extLst>
          </p:cNvPr>
          <p:cNvSpPr txBox="1"/>
          <p:nvPr/>
        </p:nvSpPr>
        <p:spPr>
          <a:xfrm>
            <a:off x="6379737" y="5387167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1B23435-7C89-4EA2-AEBD-151022398CE1}"/>
              </a:ext>
            </a:extLst>
          </p:cNvPr>
          <p:cNvSpPr/>
          <p:nvPr/>
        </p:nvSpPr>
        <p:spPr>
          <a:xfrm>
            <a:off x="6191644" y="5885189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2AC8FAD-C7D2-475A-A18C-1CD1E04EA98E}"/>
              </a:ext>
            </a:extLst>
          </p:cNvPr>
          <p:cNvSpPr txBox="1"/>
          <p:nvPr/>
        </p:nvSpPr>
        <p:spPr>
          <a:xfrm>
            <a:off x="6160176" y="584902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60310B0-CCA5-4861-9406-9B7572A3FECD}"/>
              </a:ext>
            </a:extLst>
          </p:cNvPr>
          <p:cNvSpPr/>
          <p:nvPr/>
        </p:nvSpPr>
        <p:spPr>
          <a:xfrm>
            <a:off x="5150378" y="5925730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CDF2C61-A21B-4732-B21D-FA07E880405F}"/>
              </a:ext>
            </a:extLst>
          </p:cNvPr>
          <p:cNvSpPr txBox="1"/>
          <p:nvPr/>
        </p:nvSpPr>
        <p:spPr>
          <a:xfrm>
            <a:off x="5111290" y="5889561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D46084-6488-4F54-A208-4E25C2EEAEA4}"/>
              </a:ext>
            </a:extLst>
          </p:cNvPr>
          <p:cNvSpPr txBox="1"/>
          <p:nvPr/>
        </p:nvSpPr>
        <p:spPr>
          <a:xfrm>
            <a:off x="2895193" y="6142639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Rogue Switch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ED333F69-10D6-4C5E-A2EA-FAA65B392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668" y="5570240"/>
            <a:ext cx="665970" cy="586054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BF23248-824D-43E6-9590-BDE7C0B5AB69}"/>
              </a:ext>
            </a:extLst>
          </p:cNvPr>
          <p:cNvCxnSpPr>
            <a:cxnSpLocks/>
            <a:stCxn id="86" idx="3"/>
            <a:endCxn id="62" idx="1"/>
          </p:cNvCxnSpPr>
          <p:nvPr/>
        </p:nvCxnSpPr>
        <p:spPr>
          <a:xfrm>
            <a:off x="3932638" y="5863267"/>
            <a:ext cx="492750" cy="6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ABDAA9-77B8-44E0-B4E2-CC723AE9D1D8}"/>
              </a:ext>
            </a:extLst>
          </p:cNvPr>
          <p:cNvSpPr txBox="1"/>
          <p:nvPr/>
        </p:nvSpPr>
        <p:spPr>
          <a:xfrm>
            <a:off x="4219886" y="568485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307B55-67FE-4109-80DC-26FF0C82E668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3920685" y="5678601"/>
            <a:ext cx="451647" cy="62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E2872F5-2048-485B-B4CF-D87E70ADEB43}"/>
              </a:ext>
            </a:extLst>
          </p:cNvPr>
          <p:cNvSpPr txBox="1"/>
          <p:nvPr/>
        </p:nvSpPr>
        <p:spPr>
          <a:xfrm>
            <a:off x="3397995" y="5464025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BPDU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C15D40-54A1-4683-BB83-63DF5A561123}"/>
              </a:ext>
            </a:extLst>
          </p:cNvPr>
          <p:cNvSpPr txBox="1"/>
          <p:nvPr/>
        </p:nvSpPr>
        <p:spPr>
          <a:xfrm>
            <a:off x="605997" y="2166721"/>
            <a:ext cx="42457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protocols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user@switch2#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ge-0/0/3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edge;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bpdu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-block-on-edge;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8F6CE9-B915-40BB-89C3-C892DB5905CA}"/>
              </a:ext>
            </a:extLst>
          </p:cNvPr>
          <p:cNvSpPr txBox="1"/>
          <p:nvPr/>
        </p:nvSpPr>
        <p:spPr>
          <a:xfrm>
            <a:off x="6354126" y="2166721"/>
            <a:ext cx="53216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protocols layer2-control]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user@switch2#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bpdu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-block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ge-0/0/3;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53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Root Protection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521231" cy="2798512"/>
          </a:xfrm>
        </p:spPr>
        <p:txBody>
          <a:bodyPr>
            <a:normAutofit/>
          </a:bodyPr>
          <a:lstStyle/>
          <a:p>
            <a:r>
              <a:rPr lang="en-US" dirty="0"/>
              <a:t>Root Protection is configured on ports which are expected to never be root ports</a:t>
            </a:r>
          </a:p>
          <a:p>
            <a:pPr lvl="1"/>
            <a:r>
              <a:rPr lang="en-US" dirty="0"/>
              <a:t>These would typically be downstream ports on the aggregation switches. </a:t>
            </a:r>
          </a:p>
          <a:p>
            <a:r>
              <a:rPr lang="en-US" dirty="0"/>
              <a:t>Places a port into a blocking state if a superior BPDU is received</a:t>
            </a:r>
          </a:p>
          <a:p>
            <a:pPr lvl="1"/>
            <a:r>
              <a:rPr lang="en-US" dirty="0"/>
              <a:t>This blocking prevents the switch that should </a:t>
            </a:r>
            <a:r>
              <a:rPr lang="en-US" i="1" dirty="0"/>
              <a:t>not</a:t>
            </a:r>
            <a:r>
              <a:rPr lang="en-US" dirty="0"/>
              <a:t> be a root bridge from being elected as the root.</a:t>
            </a:r>
          </a:p>
          <a:p>
            <a:r>
              <a:rPr lang="en-US" dirty="0"/>
              <a:t>Once superior BPDUs are no longer received, the port will automatically revert to the forwarding state.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0C9843-7BB9-4D57-909E-1EB265CE0A00}"/>
              </a:ext>
            </a:extLst>
          </p:cNvPr>
          <p:cNvCxnSpPr>
            <a:cxnSpLocks/>
          </p:cNvCxnSpPr>
          <p:nvPr/>
        </p:nvCxnSpPr>
        <p:spPr>
          <a:xfrm flipV="1">
            <a:off x="4940565" y="6031218"/>
            <a:ext cx="1657954" cy="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E5BE7E4-6066-4F5F-B561-D7436935CACF}"/>
              </a:ext>
            </a:extLst>
          </p:cNvPr>
          <p:cNvCxnSpPr>
            <a:cxnSpLocks/>
          </p:cNvCxnSpPr>
          <p:nvPr/>
        </p:nvCxnSpPr>
        <p:spPr>
          <a:xfrm flipV="1">
            <a:off x="4894845" y="5010151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9A781E6-2025-4387-979A-87148A037C21}"/>
              </a:ext>
            </a:extLst>
          </p:cNvPr>
          <p:cNvSpPr txBox="1"/>
          <p:nvPr/>
        </p:nvSpPr>
        <p:spPr>
          <a:xfrm>
            <a:off x="4053913" y="6148894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5057E1F-C6BC-44B5-B6EF-EE5D573C7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388" y="5576495"/>
            <a:ext cx="665970" cy="586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332B67F-1E03-43D9-87EA-DCC81F9C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842" y="4530759"/>
            <a:ext cx="665970" cy="58605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72C2486-06C2-4BBD-80AE-C5211687C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00" y="5576495"/>
            <a:ext cx="665970" cy="586054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7C2AFD0-7EEE-40CD-AC26-BC28DF2EC52E}"/>
              </a:ext>
            </a:extLst>
          </p:cNvPr>
          <p:cNvCxnSpPr>
            <a:cxnSpLocks/>
          </p:cNvCxnSpPr>
          <p:nvPr/>
        </p:nvCxnSpPr>
        <p:spPr>
          <a:xfrm>
            <a:off x="5888606" y="4978510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D3AEB82-1FCF-44A2-AA8F-1E6B1F6148A7}"/>
              </a:ext>
            </a:extLst>
          </p:cNvPr>
          <p:cNvSpPr txBox="1"/>
          <p:nvPr/>
        </p:nvSpPr>
        <p:spPr>
          <a:xfrm>
            <a:off x="5276485" y="4154666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2940F0-3DE2-4A92-92FD-24729A63C910}"/>
              </a:ext>
            </a:extLst>
          </p:cNvPr>
          <p:cNvSpPr txBox="1"/>
          <p:nvPr/>
        </p:nvSpPr>
        <p:spPr>
          <a:xfrm>
            <a:off x="6604545" y="6162549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E3E222E-0B2C-4014-B04D-2D2A30583001}"/>
              </a:ext>
            </a:extLst>
          </p:cNvPr>
          <p:cNvSpPr/>
          <p:nvPr/>
        </p:nvSpPr>
        <p:spPr>
          <a:xfrm>
            <a:off x="5275206" y="5012311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75C6DE-1FF1-4F94-8079-67B5D5CEC2FC}"/>
              </a:ext>
            </a:extLst>
          </p:cNvPr>
          <p:cNvSpPr txBox="1"/>
          <p:nvPr/>
        </p:nvSpPr>
        <p:spPr>
          <a:xfrm>
            <a:off x="5236118" y="4976142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89099C2-5527-4010-BFAD-ED0CEF9F4705}"/>
              </a:ext>
            </a:extLst>
          </p:cNvPr>
          <p:cNvSpPr/>
          <p:nvPr/>
        </p:nvSpPr>
        <p:spPr>
          <a:xfrm>
            <a:off x="5888607" y="4986862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8BE635-D4D5-401A-8DD4-5503ADB622FC}"/>
              </a:ext>
            </a:extLst>
          </p:cNvPr>
          <p:cNvSpPr txBox="1"/>
          <p:nvPr/>
        </p:nvSpPr>
        <p:spPr>
          <a:xfrm>
            <a:off x="5849519" y="4950693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EA9B95A-2167-41AA-9D7D-0BA2B2CBC597}"/>
              </a:ext>
            </a:extLst>
          </p:cNvPr>
          <p:cNvSpPr/>
          <p:nvPr/>
        </p:nvSpPr>
        <p:spPr>
          <a:xfrm>
            <a:off x="4894846" y="5422038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C8B5A7-1FF2-48CB-97D4-4C93140C8D46}"/>
              </a:ext>
            </a:extLst>
          </p:cNvPr>
          <p:cNvSpPr txBox="1"/>
          <p:nvPr/>
        </p:nvSpPr>
        <p:spPr>
          <a:xfrm>
            <a:off x="4855758" y="5385869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6E99510-289F-463A-AE56-73330D59B2FC}"/>
              </a:ext>
            </a:extLst>
          </p:cNvPr>
          <p:cNvSpPr/>
          <p:nvPr/>
        </p:nvSpPr>
        <p:spPr>
          <a:xfrm>
            <a:off x="6418825" y="5423336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F275AE-B925-4A3B-B367-6838845D7590}"/>
              </a:ext>
            </a:extLst>
          </p:cNvPr>
          <p:cNvSpPr txBox="1"/>
          <p:nvPr/>
        </p:nvSpPr>
        <p:spPr>
          <a:xfrm>
            <a:off x="6379737" y="5387167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1B23435-7C89-4EA2-AEBD-151022398CE1}"/>
              </a:ext>
            </a:extLst>
          </p:cNvPr>
          <p:cNvSpPr/>
          <p:nvPr/>
        </p:nvSpPr>
        <p:spPr>
          <a:xfrm>
            <a:off x="6191644" y="5885189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2AC8FAD-C7D2-475A-A18C-1CD1E04EA98E}"/>
              </a:ext>
            </a:extLst>
          </p:cNvPr>
          <p:cNvSpPr txBox="1"/>
          <p:nvPr/>
        </p:nvSpPr>
        <p:spPr>
          <a:xfrm>
            <a:off x="6160176" y="584902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60310B0-CCA5-4861-9406-9B7572A3FECD}"/>
              </a:ext>
            </a:extLst>
          </p:cNvPr>
          <p:cNvSpPr/>
          <p:nvPr/>
        </p:nvSpPr>
        <p:spPr>
          <a:xfrm>
            <a:off x="5150378" y="5925730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CDF2C61-A21B-4732-B21D-FA07E880405F}"/>
              </a:ext>
            </a:extLst>
          </p:cNvPr>
          <p:cNvSpPr txBox="1"/>
          <p:nvPr/>
        </p:nvSpPr>
        <p:spPr>
          <a:xfrm>
            <a:off x="5111290" y="5889561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2552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Root Protection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521231" cy="979352"/>
          </a:xfrm>
        </p:spPr>
        <p:txBody>
          <a:bodyPr>
            <a:normAutofit/>
          </a:bodyPr>
          <a:lstStyle/>
          <a:p>
            <a:r>
              <a:rPr lang="en-US" dirty="0"/>
              <a:t>An interface can be configured for Root Protection </a:t>
            </a:r>
            <a:r>
              <a:rPr lang="en-US" i="1" dirty="0"/>
              <a:t>or</a:t>
            </a:r>
            <a:r>
              <a:rPr lang="en-US" dirty="0"/>
              <a:t> Loop Protection, but not both.</a:t>
            </a:r>
          </a:p>
          <a:p>
            <a:pPr lvl="1"/>
            <a:r>
              <a:rPr lang="en-US" dirty="0"/>
              <a:t>Attempting to do so will result in a commit check-out failure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0C9843-7BB9-4D57-909E-1EB265CE0A00}"/>
              </a:ext>
            </a:extLst>
          </p:cNvPr>
          <p:cNvCxnSpPr>
            <a:cxnSpLocks/>
          </p:cNvCxnSpPr>
          <p:nvPr/>
        </p:nvCxnSpPr>
        <p:spPr>
          <a:xfrm flipV="1">
            <a:off x="7336856" y="5137229"/>
            <a:ext cx="1657954" cy="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E5BE7E4-6066-4F5F-B561-D7436935CACF}"/>
              </a:ext>
            </a:extLst>
          </p:cNvPr>
          <p:cNvCxnSpPr>
            <a:cxnSpLocks/>
          </p:cNvCxnSpPr>
          <p:nvPr/>
        </p:nvCxnSpPr>
        <p:spPr>
          <a:xfrm flipV="1">
            <a:off x="7291136" y="4116162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9A781E6-2025-4387-979A-87148A037C21}"/>
              </a:ext>
            </a:extLst>
          </p:cNvPr>
          <p:cNvSpPr txBox="1"/>
          <p:nvPr/>
        </p:nvSpPr>
        <p:spPr>
          <a:xfrm>
            <a:off x="6450204" y="5254905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5057E1F-C6BC-44B5-B6EF-EE5D573C7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679" y="4682506"/>
            <a:ext cx="665970" cy="5860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332B67F-1E03-43D9-87EA-DCC81F9C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133" y="3636770"/>
            <a:ext cx="665970" cy="58605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72C2486-06C2-4BBD-80AE-C5211687C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991" y="4682506"/>
            <a:ext cx="665970" cy="586054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7C2AFD0-7EEE-40CD-AC26-BC28DF2EC52E}"/>
              </a:ext>
            </a:extLst>
          </p:cNvPr>
          <p:cNvCxnSpPr>
            <a:cxnSpLocks/>
          </p:cNvCxnSpPr>
          <p:nvPr/>
        </p:nvCxnSpPr>
        <p:spPr>
          <a:xfrm>
            <a:off x="8284897" y="4084521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D3AEB82-1FCF-44A2-AA8F-1E6B1F6148A7}"/>
              </a:ext>
            </a:extLst>
          </p:cNvPr>
          <p:cNvSpPr txBox="1"/>
          <p:nvPr/>
        </p:nvSpPr>
        <p:spPr>
          <a:xfrm>
            <a:off x="7672776" y="3260677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2940F0-3DE2-4A92-92FD-24729A63C910}"/>
              </a:ext>
            </a:extLst>
          </p:cNvPr>
          <p:cNvSpPr txBox="1"/>
          <p:nvPr/>
        </p:nvSpPr>
        <p:spPr>
          <a:xfrm>
            <a:off x="9000836" y="5268560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E3E222E-0B2C-4014-B04D-2D2A30583001}"/>
              </a:ext>
            </a:extLst>
          </p:cNvPr>
          <p:cNvSpPr/>
          <p:nvPr/>
        </p:nvSpPr>
        <p:spPr>
          <a:xfrm>
            <a:off x="7671497" y="4118322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75C6DE-1FF1-4F94-8079-67B5D5CEC2FC}"/>
              </a:ext>
            </a:extLst>
          </p:cNvPr>
          <p:cNvSpPr txBox="1"/>
          <p:nvPr/>
        </p:nvSpPr>
        <p:spPr>
          <a:xfrm>
            <a:off x="7632409" y="4082153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89099C2-5527-4010-BFAD-ED0CEF9F4705}"/>
              </a:ext>
            </a:extLst>
          </p:cNvPr>
          <p:cNvSpPr/>
          <p:nvPr/>
        </p:nvSpPr>
        <p:spPr>
          <a:xfrm>
            <a:off x="8284898" y="4092873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8BE635-D4D5-401A-8DD4-5503ADB622FC}"/>
              </a:ext>
            </a:extLst>
          </p:cNvPr>
          <p:cNvSpPr txBox="1"/>
          <p:nvPr/>
        </p:nvSpPr>
        <p:spPr>
          <a:xfrm>
            <a:off x="8245810" y="4056704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EA9B95A-2167-41AA-9D7D-0BA2B2CBC597}"/>
              </a:ext>
            </a:extLst>
          </p:cNvPr>
          <p:cNvSpPr/>
          <p:nvPr/>
        </p:nvSpPr>
        <p:spPr>
          <a:xfrm>
            <a:off x="7291137" y="4528049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C8B5A7-1FF2-48CB-97D4-4C93140C8D46}"/>
              </a:ext>
            </a:extLst>
          </p:cNvPr>
          <p:cNvSpPr txBox="1"/>
          <p:nvPr/>
        </p:nvSpPr>
        <p:spPr>
          <a:xfrm>
            <a:off x="7252049" y="4491880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6E99510-289F-463A-AE56-73330D59B2FC}"/>
              </a:ext>
            </a:extLst>
          </p:cNvPr>
          <p:cNvSpPr/>
          <p:nvPr/>
        </p:nvSpPr>
        <p:spPr>
          <a:xfrm>
            <a:off x="8815116" y="4529347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F275AE-B925-4A3B-B367-6838845D7590}"/>
              </a:ext>
            </a:extLst>
          </p:cNvPr>
          <p:cNvSpPr txBox="1"/>
          <p:nvPr/>
        </p:nvSpPr>
        <p:spPr>
          <a:xfrm>
            <a:off x="8776028" y="4493178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1B23435-7C89-4EA2-AEBD-151022398CE1}"/>
              </a:ext>
            </a:extLst>
          </p:cNvPr>
          <p:cNvSpPr/>
          <p:nvPr/>
        </p:nvSpPr>
        <p:spPr>
          <a:xfrm>
            <a:off x="8587935" y="4991200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2AC8FAD-C7D2-475A-A18C-1CD1E04EA98E}"/>
              </a:ext>
            </a:extLst>
          </p:cNvPr>
          <p:cNvSpPr txBox="1"/>
          <p:nvPr/>
        </p:nvSpPr>
        <p:spPr>
          <a:xfrm>
            <a:off x="8556467" y="4955031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60310B0-CCA5-4861-9406-9B7572A3FECD}"/>
              </a:ext>
            </a:extLst>
          </p:cNvPr>
          <p:cNvSpPr/>
          <p:nvPr/>
        </p:nvSpPr>
        <p:spPr>
          <a:xfrm>
            <a:off x="7546669" y="5031741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CDF2C61-A21B-4732-B21D-FA07E880405F}"/>
              </a:ext>
            </a:extLst>
          </p:cNvPr>
          <p:cNvSpPr txBox="1"/>
          <p:nvPr/>
        </p:nvSpPr>
        <p:spPr>
          <a:xfrm>
            <a:off x="7507581" y="4995572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C15D40-54A1-4683-BB83-63DF5A561123}"/>
              </a:ext>
            </a:extLst>
          </p:cNvPr>
          <p:cNvSpPr txBox="1"/>
          <p:nvPr/>
        </p:nvSpPr>
        <p:spPr>
          <a:xfrm>
            <a:off x="637376" y="3015267"/>
            <a:ext cx="42457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protocols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user@SW1#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ge-0/0/1.0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no-root-port;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ge-0/0/2.0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no-root-port;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6F25C-32C6-401C-911B-593C3B53E23F}"/>
              </a:ext>
            </a:extLst>
          </p:cNvPr>
          <p:cNvSpPr txBox="1"/>
          <p:nvPr/>
        </p:nvSpPr>
        <p:spPr>
          <a:xfrm>
            <a:off x="8526186" y="3919446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E2CCD5-08A7-4FD0-94C6-B1823E90CEDC}"/>
              </a:ext>
            </a:extLst>
          </p:cNvPr>
          <p:cNvSpPr txBox="1"/>
          <p:nvPr/>
        </p:nvSpPr>
        <p:spPr>
          <a:xfrm>
            <a:off x="7018825" y="3943653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ge-0/0/2</a:t>
            </a:r>
          </a:p>
        </p:txBody>
      </p:sp>
    </p:spTree>
    <p:extLst>
      <p:ext uri="{BB962C8B-B14F-4D97-AF65-F5344CB8AC3E}">
        <p14:creationId xmlns:p14="http://schemas.microsoft.com/office/powerpoint/2010/main" val="178100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If?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1"/>
            <a:ext cx="11305011" cy="4403380"/>
          </a:xfrm>
        </p:spPr>
        <p:txBody>
          <a:bodyPr>
            <a:normAutofit/>
          </a:bodyPr>
          <a:lstStyle/>
          <a:p>
            <a:r>
              <a:rPr lang="en-US" dirty="0"/>
              <a:t>Hardware or software problems on a switch can cause a blocked port to erroneously transition to a designated port</a:t>
            </a:r>
          </a:p>
          <a:p>
            <a:pPr lvl="1"/>
            <a:r>
              <a:rPr lang="en-US" dirty="0"/>
              <a:t>This can occur due to software problems or hardware problems. If a fiber link becomes unidirectional and continues to transmit, this situation could also occur.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36E1F9-C896-4DC2-BA7D-0E8C76AE6F20}"/>
              </a:ext>
            </a:extLst>
          </p:cNvPr>
          <p:cNvCxnSpPr>
            <a:cxnSpLocks/>
          </p:cNvCxnSpPr>
          <p:nvPr/>
        </p:nvCxnSpPr>
        <p:spPr>
          <a:xfrm flipV="1">
            <a:off x="2609570" y="5358620"/>
            <a:ext cx="1657954" cy="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3BD692-1EB1-4FAC-B84F-47FF47170844}"/>
              </a:ext>
            </a:extLst>
          </p:cNvPr>
          <p:cNvCxnSpPr>
            <a:cxnSpLocks/>
          </p:cNvCxnSpPr>
          <p:nvPr/>
        </p:nvCxnSpPr>
        <p:spPr>
          <a:xfrm flipV="1">
            <a:off x="2563850" y="4337553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07717C-2556-4266-B872-287E2E27883F}"/>
              </a:ext>
            </a:extLst>
          </p:cNvPr>
          <p:cNvSpPr txBox="1"/>
          <p:nvPr/>
        </p:nvSpPr>
        <p:spPr>
          <a:xfrm>
            <a:off x="1722918" y="5476296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21967-EFF7-40A8-9543-560259D16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393" y="4903897"/>
            <a:ext cx="665970" cy="586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BA1AF4-EC48-46CC-A805-F1F0CA332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847" y="3858161"/>
            <a:ext cx="665970" cy="586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727078-53B1-43BD-97A5-3DFBCEAB8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705" y="4903897"/>
            <a:ext cx="665970" cy="58605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5F313A-BB7E-4B66-94B2-367836C59BA9}"/>
              </a:ext>
            </a:extLst>
          </p:cNvPr>
          <p:cNvCxnSpPr>
            <a:cxnSpLocks/>
          </p:cNvCxnSpPr>
          <p:nvPr/>
        </p:nvCxnSpPr>
        <p:spPr>
          <a:xfrm>
            <a:off x="3557611" y="4305912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D0D377-7491-4828-B75E-A45F39092131}"/>
              </a:ext>
            </a:extLst>
          </p:cNvPr>
          <p:cNvSpPr txBox="1"/>
          <p:nvPr/>
        </p:nvSpPr>
        <p:spPr>
          <a:xfrm>
            <a:off x="2945490" y="3482068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1C40E3-5E02-404B-A835-878461EFD5EA}"/>
              </a:ext>
            </a:extLst>
          </p:cNvPr>
          <p:cNvSpPr txBox="1"/>
          <p:nvPr/>
        </p:nvSpPr>
        <p:spPr>
          <a:xfrm>
            <a:off x="4273550" y="5489951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75DCCD-32D5-4BFA-B3AF-3A155477D74A}"/>
              </a:ext>
            </a:extLst>
          </p:cNvPr>
          <p:cNvSpPr/>
          <p:nvPr/>
        </p:nvSpPr>
        <p:spPr>
          <a:xfrm>
            <a:off x="2944211" y="4339713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9EC069-893E-4516-A8AD-D6AF9A0D3839}"/>
              </a:ext>
            </a:extLst>
          </p:cNvPr>
          <p:cNvSpPr txBox="1"/>
          <p:nvPr/>
        </p:nvSpPr>
        <p:spPr>
          <a:xfrm>
            <a:off x="2905123" y="4303544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1B92FD-F0A8-4C02-9075-0E36BB71E6C1}"/>
              </a:ext>
            </a:extLst>
          </p:cNvPr>
          <p:cNvSpPr/>
          <p:nvPr/>
        </p:nvSpPr>
        <p:spPr>
          <a:xfrm>
            <a:off x="3557612" y="4314264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EA579E-E0FA-4092-8216-7C23FC35D6F7}"/>
              </a:ext>
            </a:extLst>
          </p:cNvPr>
          <p:cNvSpPr txBox="1"/>
          <p:nvPr/>
        </p:nvSpPr>
        <p:spPr>
          <a:xfrm>
            <a:off x="3518524" y="4278095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C94365A-562C-453F-BB70-FE6EF40CDBC4}"/>
              </a:ext>
            </a:extLst>
          </p:cNvPr>
          <p:cNvSpPr/>
          <p:nvPr/>
        </p:nvSpPr>
        <p:spPr>
          <a:xfrm>
            <a:off x="2563851" y="4749440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D6F863-97C5-4596-8071-7800D13E4D5A}"/>
              </a:ext>
            </a:extLst>
          </p:cNvPr>
          <p:cNvSpPr txBox="1"/>
          <p:nvPr/>
        </p:nvSpPr>
        <p:spPr>
          <a:xfrm>
            <a:off x="2524763" y="4713271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BB0717-AFA0-444F-B0A6-EC3AB21D789E}"/>
              </a:ext>
            </a:extLst>
          </p:cNvPr>
          <p:cNvSpPr/>
          <p:nvPr/>
        </p:nvSpPr>
        <p:spPr>
          <a:xfrm>
            <a:off x="4087830" y="4750738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E74178-2FFC-40CE-AD1B-924A6B6D3E70}"/>
              </a:ext>
            </a:extLst>
          </p:cNvPr>
          <p:cNvSpPr txBox="1"/>
          <p:nvPr/>
        </p:nvSpPr>
        <p:spPr>
          <a:xfrm>
            <a:off x="4048742" y="4714569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6173D7-309D-47D0-9D7F-8CE0CD4FCCEE}"/>
              </a:ext>
            </a:extLst>
          </p:cNvPr>
          <p:cNvSpPr/>
          <p:nvPr/>
        </p:nvSpPr>
        <p:spPr>
          <a:xfrm>
            <a:off x="3860649" y="5212591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B83815-E07F-4B6A-9854-9E36AAFA59CC}"/>
              </a:ext>
            </a:extLst>
          </p:cNvPr>
          <p:cNvSpPr txBox="1"/>
          <p:nvPr/>
        </p:nvSpPr>
        <p:spPr>
          <a:xfrm>
            <a:off x="3829181" y="5176422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08E2B2-9D89-4AEB-A2ED-6FDDE01215C0}"/>
              </a:ext>
            </a:extLst>
          </p:cNvPr>
          <p:cNvSpPr/>
          <p:nvPr/>
        </p:nvSpPr>
        <p:spPr>
          <a:xfrm>
            <a:off x="2819383" y="5253132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0DC544-CD8F-42DC-A7FF-45C1E8CB2D4E}"/>
              </a:ext>
            </a:extLst>
          </p:cNvPr>
          <p:cNvSpPr txBox="1"/>
          <p:nvPr/>
        </p:nvSpPr>
        <p:spPr>
          <a:xfrm>
            <a:off x="2780295" y="5216963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805804-4098-4A26-A6DA-BFF9F36AD063}"/>
              </a:ext>
            </a:extLst>
          </p:cNvPr>
          <p:cNvSpPr txBox="1"/>
          <p:nvPr/>
        </p:nvSpPr>
        <p:spPr>
          <a:xfrm>
            <a:off x="3602194" y="50545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A47058-62A2-4E9E-9225-90245B40A4CB}"/>
              </a:ext>
            </a:extLst>
          </p:cNvPr>
          <p:cNvCxnSpPr>
            <a:cxnSpLocks/>
          </p:cNvCxnSpPr>
          <p:nvPr/>
        </p:nvCxnSpPr>
        <p:spPr>
          <a:xfrm>
            <a:off x="3187413" y="5229220"/>
            <a:ext cx="451647" cy="62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B9F3347-72B5-4755-8D86-B76A6456F902}"/>
              </a:ext>
            </a:extLst>
          </p:cNvPr>
          <p:cNvSpPr txBox="1"/>
          <p:nvPr/>
        </p:nvSpPr>
        <p:spPr>
          <a:xfrm>
            <a:off x="2679109" y="5017448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BPDU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EABD533-D543-42BE-9401-ED4AAD4CEBD1}"/>
              </a:ext>
            </a:extLst>
          </p:cNvPr>
          <p:cNvCxnSpPr>
            <a:stCxn id="30" idx="2"/>
          </p:cNvCxnSpPr>
          <p:nvPr/>
        </p:nvCxnSpPr>
        <p:spPr>
          <a:xfrm>
            <a:off x="3754640" y="5423890"/>
            <a:ext cx="20071" cy="52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9C190EA-318A-49E9-899A-E1B44805A258}"/>
              </a:ext>
            </a:extLst>
          </p:cNvPr>
          <p:cNvSpPr txBox="1"/>
          <p:nvPr/>
        </p:nvSpPr>
        <p:spPr>
          <a:xfrm>
            <a:off x="2743731" y="5927033"/>
            <a:ext cx="2140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SW3 fails to receive BPDUs due to hardware or software failure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0B61C8-1808-4135-BECA-689D6A5B3291}"/>
              </a:ext>
            </a:extLst>
          </p:cNvPr>
          <p:cNvCxnSpPr>
            <a:cxnSpLocks/>
          </p:cNvCxnSpPr>
          <p:nvPr/>
        </p:nvCxnSpPr>
        <p:spPr>
          <a:xfrm flipV="1">
            <a:off x="7599977" y="5358620"/>
            <a:ext cx="1657954" cy="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9C4B45-AF47-4B85-AC79-3495F329D990}"/>
              </a:ext>
            </a:extLst>
          </p:cNvPr>
          <p:cNvCxnSpPr>
            <a:cxnSpLocks/>
          </p:cNvCxnSpPr>
          <p:nvPr/>
        </p:nvCxnSpPr>
        <p:spPr>
          <a:xfrm flipV="1">
            <a:off x="7554257" y="4337553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6BD7FA4-F153-40F7-AC57-8B94B8F10FCB}"/>
              </a:ext>
            </a:extLst>
          </p:cNvPr>
          <p:cNvSpPr txBox="1"/>
          <p:nvPr/>
        </p:nvSpPr>
        <p:spPr>
          <a:xfrm>
            <a:off x="6713325" y="5476296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7A544BB-F585-4FAA-B1B0-0923A7FFF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00" y="4903897"/>
            <a:ext cx="665970" cy="5860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4F08F9E-DE60-40DB-8D45-A38363356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254" y="3858161"/>
            <a:ext cx="665970" cy="58605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F37ECE3-1D15-463D-B569-D8DEA505F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112" y="4903897"/>
            <a:ext cx="665970" cy="58605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D333AD-B50B-49FA-8738-7B45A80350B2}"/>
              </a:ext>
            </a:extLst>
          </p:cNvPr>
          <p:cNvCxnSpPr>
            <a:cxnSpLocks/>
          </p:cNvCxnSpPr>
          <p:nvPr/>
        </p:nvCxnSpPr>
        <p:spPr>
          <a:xfrm>
            <a:off x="8548018" y="4305912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72DA07A-AA6B-4732-8BCC-FF3890CC317A}"/>
              </a:ext>
            </a:extLst>
          </p:cNvPr>
          <p:cNvSpPr txBox="1"/>
          <p:nvPr/>
        </p:nvSpPr>
        <p:spPr>
          <a:xfrm>
            <a:off x="7935897" y="3482068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67993C-27B7-477B-B475-5C81AB17BEBA}"/>
              </a:ext>
            </a:extLst>
          </p:cNvPr>
          <p:cNvSpPr txBox="1"/>
          <p:nvPr/>
        </p:nvSpPr>
        <p:spPr>
          <a:xfrm>
            <a:off x="9263957" y="5489951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20C687-5AD7-4DD9-81FE-701EF92DCA42}"/>
              </a:ext>
            </a:extLst>
          </p:cNvPr>
          <p:cNvSpPr/>
          <p:nvPr/>
        </p:nvSpPr>
        <p:spPr>
          <a:xfrm>
            <a:off x="7934618" y="4339713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E58980-A659-4A0C-BB65-ACFE5171BB19}"/>
              </a:ext>
            </a:extLst>
          </p:cNvPr>
          <p:cNvSpPr txBox="1"/>
          <p:nvPr/>
        </p:nvSpPr>
        <p:spPr>
          <a:xfrm>
            <a:off x="7895530" y="4303544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5C0CB1C-4DA1-4110-A9E1-6B6221C5B456}"/>
              </a:ext>
            </a:extLst>
          </p:cNvPr>
          <p:cNvSpPr/>
          <p:nvPr/>
        </p:nvSpPr>
        <p:spPr>
          <a:xfrm>
            <a:off x="8548019" y="4314264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BD53EA-E798-442A-945E-19DA887D0EB5}"/>
              </a:ext>
            </a:extLst>
          </p:cNvPr>
          <p:cNvSpPr txBox="1"/>
          <p:nvPr/>
        </p:nvSpPr>
        <p:spPr>
          <a:xfrm>
            <a:off x="8508931" y="4278095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5BC73F-3E0E-4CE0-B426-EE96EF7A958D}"/>
              </a:ext>
            </a:extLst>
          </p:cNvPr>
          <p:cNvSpPr/>
          <p:nvPr/>
        </p:nvSpPr>
        <p:spPr>
          <a:xfrm>
            <a:off x="7554258" y="4749440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D9120B-806A-40E1-B571-386700C01B1C}"/>
              </a:ext>
            </a:extLst>
          </p:cNvPr>
          <p:cNvSpPr txBox="1"/>
          <p:nvPr/>
        </p:nvSpPr>
        <p:spPr>
          <a:xfrm>
            <a:off x="7515170" y="4713271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1DE1F8F-7E67-407A-B2B2-E6C735A4D0FE}"/>
              </a:ext>
            </a:extLst>
          </p:cNvPr>
          <p:cNvSpPr/>
          <p:nvPr/>
        </p:nvSpPr>
        <p:spPr>
          <a:xfrm>
            <a:off x="9078237" y="4750738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9F7041-0B23-40ED-8B1C-403221B14F07}"/>
              </a:ext>
            </a:extLst>
          </p:cNvPr>
          <p:cNvSpPr txBox="1"/>
          <p:nvPr/>
        </p:nvSpPr>
        <p:spPr>
          <a:xfrm>
            <a:off x="9039149" y="4714569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C3E27F9-8F5E-4897-940E-CA1E79FDCD2E}"/>
              </a:ext>
            </a:extLst>
          </p:cNvPr>
          <p:cNvSpPr/>
          <p:nvPr/>
        </p:nvSpPr>
        <p:spPr>
          <a:xfrm>
            <a:off x="7809790" y="5253132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5E47E8-2271-42D0-BEB3-028C09125E10}"/>
              </a:ext>
            </a:extLst>
          </p:cNvPr>
          <p:cNvSpPr txBox="1"/>
          <p:nvPr/>
        </p:nvSpPr>
        <p:spPr>
          <a:xfrm>
            <a:off x="7770702" y="5216963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B1E250-06F1-4B82-9FBD-EF9754AC8C81}"/>
              </a:ext>
            </a:extLst>
          </p:cNvPr>
          <p:cNvSpPr txBox="1"/>
          <p:nvPr/>
        </p:nvSpPr>
        <p:spPr>
          <a:xfrm>
            <a:off x="8592601" y="50545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4EC167-4D6E-4826-8359-60BCD318D711}"/>
              </a:ext>
            </a:extLst>
          </p:cNvPr>
          <p:cNvCxnSpPr>
            <a:cxnSpLocks/>
          </p:cNvCxnSpPr>
          <p:nvPr/>
        </p:nvCxnSpPr>
        <p:spPr>
          <a:xfrm>
            <a:off x="8177820" y="5229220"/>
            <a:ext cx="451647" cy="62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572A36A-1ABD-4F25-9FC6-DC2A2B10C7F0}"/>
              </a:ext>
            </a:extLst>
          </p:cNvPr>
          <p:cNvCxnSpPr/>
          <p:nvPr/>
        </p:nvCxnSpPr>
        <p:spPr>
          <a:xfrm>
            <a:off x="5043294" y="4585872"/>
            <a:ext cx="143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7763D2-B120-4BC8-B0DC-414FE7F553E7}"/>
              </a:ext>
            </a:extLst>
          </p:cNvPr>
          <p:cNvCxnSpPr>
            <a:cxnSpLocks/>
          </p:cNvCxnSpPr>
          <p:nvPr/>
        </p:nvCxnSpPr>
        <p:spPr>
          <a:xfrm flipH="1">
            <a:off x="8177820" y="5458198"/>
            <a:ext cx="55596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E7168C4-7626-4729-A429-87FDCB3931CA}"/>
              </a:ext>
            </a:extLst>
          </p:cNvPr>
          <p:cNvSpPr/>
          <p:nvPr/>
        </p:nvSpPr>
        <p:spPr>
          <a:xfrm>
            <a:off x="8860832" y="5240900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F8A021-B01D-4A96-8998-FCF04A9AA2AB}"/>
              </a:ext>
            </a:extLst>
          </p:cNvPr>
          <p:cNvSpPr txBox="1"/>
          <p:nvPr/>
        </p:nvSpPr>
        <p:spPr>
          <a:xfrm>
            <a:off x="8821744" y="5204731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8B3156D0-8B7A-43C8-A54E-4A643D61EE4C}"/>
              </a:ext>
            </a:extLst>
          </p:cNvPr>
          <p:cNvSpPr/>
          <p:nvPr/>
        </p:nvSpPr>
        <p:spPr>
          <a:xfrm>
            <a:off x="8136531" y="4618877"/>
            <a:ext cx="556693" cy="403469"/>
          </a:xfrm>
          <a:prstGeom prst="arc">
            <a:avLst>
              <a:gd name="adj1" fmla="val 6107626"/>
              <a:gd name="adj2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68230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Loop Protection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521231" cy="2798512"/>
          </a:xfrm>
        </p:spPr>
        <p:txBody>
          <a:bodyPr>
            <a:normAutofit/>
          </a:bodyPr>
          <a:lstStyle/>
          <a:p>
            <a:r>
              <a:rPr lang="en-US" dirty="0"/>
              <a:t>Loop protection prevents a blocked/discarding port from transitioning to a forwarding state if BPDUs cease to be received</a:t>
            </a:r>
          </a:p>
          <a:p>
            <a:pPr lvl="1"/>
            <a:r>
              <a:rPr lang="en-US" dirty="0"/>
              <a:t>Ports which cease to receive BPDUs are transitioned to the ‘loop inconsistent’ role and maintain a blocking/discarding state.</a:t>
            </a:r>
          </a:p>
          <a:p>
            <a:r>
              <a:rPr lang="en-US" dirty="0"/>
              <a:t>Loop protection should be enabled on all non-designated ports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6A3B71-6C6E-4814-966B-F35E3E1510C8}"/>
              </a:ext>
            </a:extLst>
          </p:cNvPr>
          <p:cNvCxnSpPr>
            <a:cxnSpLocks/>
          </p:cNvCxnSpPr>
          <p:nvPr/>
        </p:nvCxnSpPr>
        <p:spPr>
          <a:xfrm flipV="1">
            <a:off x="4661363" y="5305552"/>
            <a:ext cx="1657954" cy="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601F72-EFD0-4EC2-BEA4-8B2CD52B0E28}"/>
              </a:ext>
            </a:extLst>
          </p:cNvPr>
          <p:cNvCxnSpPr>
            <a:cxnSpLocks/>
          </p:cNvCxnSpPr>
          <p:nvPr/>
        </p:nvCxnSpPr>
        <p:spPr>
          <a:xfrm flipV="1">
            <a:off x="4615643" y="4284485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0FB779-A025-4735-AE85-7328E67504AA}"/>
              </a:ext>
            </a:extLst>
          </p:cNvPr>
          <p:cNvSpPr txBox="1"/>
          <p:nvPr/>
        </p:nvSpPr>
        <p:spPr>
          <a:xfrm>
            <a:off x="3774711" y="5423228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318946C-3775-4C7E-BD05-2C124CB9B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186" y="4850829"/>
            <a:ext cx="665970" cy="5860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60B4303-0EE9-4735-844D-4F7C2FAE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640" y="3805093"/>
            <a:ext cx="665970" cy="58605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335ED2C-2CD1-4F17-8732-1E07F3AE1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98" y="4850829"/>
            <a:ext cx="665970" cy="586054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426ECC-3A3D-41DD-8D90-DF68C1774384}"/>
              </a:ext>
            </a:extLst>
          </p:cNvPr>
          <p:cNvCxnSpPr>
            <a:cxnSpLocks/>
          </p:cNvCxnSpPr>
          <p:nvPr/>
        </p:nvCxnSpPr>
        <p:spPr>
          <a:xfrm>
            <a:off x="5609404" y="4252844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22CB90-4921-4D5E-B031-3805FA93B464}"/>
              </a:ext>
            </a:extLst>
          </p:cNvPr>
          <p:cNvSpPr txBox="1"/>
          <p:nvPr/>
        </p:nvSpPr>
        <p:spPr>
          <a:xfrm>
            <a:off x="4997283" y="3429000"/>
            <a:ext cx="848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SW1</a:t>
            </a:r>
            <a:br>
              <a:rPr lang="en-US" sz="1100" dirty="0"/>
            </a:br>
            <a:r>
              <a:rPr lang="en-US" sz="1100" dirty="0"/>
              <a:t>Root Bridge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2DFC16-0E81-4B81-90B3-15872A82A16B}"/>
              </a:ext>
            </a:extLst>
          </p:cNvPr>
          <p:cNvSpPr txBox="1"/>
          <p:nvPr/>
        </p:nvSpPr>
        <p:spPr>
          <a:xfrm>
            <a:off x="6325343" y="5436883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36954D-38EF-4D79-900E-73241DD5E5F6}"/>
              </a:ext>
            </a:extLst>
          </p:cNvPr>
          <p:cNvSpPr/>
          <p:nvPr/>
        </p:nvSpPr>
        <p:spPr>
          <a:xfrm>
            <a:off x="4996004" y="4286645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23A290-8094-4BB9-B1DB-8C218E79A21C}"/>
              </a:ext>
            </a:extLst>
          </p:cNvPr>
          <p:cNvSpPr txBox="1"/>
          <p:nvPr/>
        </p:nvSpPr>
        <p:spPr>
          <a:xfrm>
            <a:off x="4956916" y="4250476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547FCBA-671B-4FC7-BC8F-DA9BBDF9ED14}"/>
              </a:ext>
            </a:extLst>
          </p:cNvPr>
          <p:cNvSpPr/>
          <p:nvPr/>
        </p:nvSpPr>
        <p:spPr>
          <a:xfrm>
            <a:off x="5609405" y="4261196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7D8CCF-5F1C-4818-B4D4-8E2F95E43993}"/>
              </a:ext>
            </a:extLst>
          </p:cNvPr>
          <p:cNvSpPr txBox="1"/>
          <p:nvPr/>
        </p:nvSpPr>
        <p:spPr>
          <a:xfrm>
            <a:off x="5570317" y="4225027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B23211-E32E-4174-B6C9-1CFB47561DE0}"/>
              </a:ext>
            </a:extLst>
          </p:cNvPr>
          <p:cNvSpPr/>
          <p:nvPr/>
        </p:nvSpPr>
        <p:spPr>
          <a:xfrm>
            <a:off x="4615644" y="4696372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4D0CC8-E10E-4B94-A472-7167FF61D202}"/>
              </a:ext>
            </a:extLst>
          </p:cNvPr>
          <p:cNvSpPr txBox="1"/>
          <p:nvPr/>
        </p:nvSpPr>
        <p:spPr>
          <a:xfrm>
            <a:off x="4576556" y="4660203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A3A6069-75E6-423B-B763-DC43EE7E1C73}"/>
              </a:ext>
            </a:extLst>
          </p:cNvPr>
          <p:cNvSpPr/>
          <p:nvPr/>
        </p:nvSpPr>
        <p:spPr>
          <a:xfrm>
            <a:off x="6139623" y="4697670"/>
            <a:ext cx="217099" cy="23018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034271-3B32-4DAB-9802-482CE696B588}"/>
              </a:ext>
            </a:extLst>
          </p:cNvPr>
          <p:cNvSpPr txBox="1"/>
          <p:nvPr/>
        </p:nvSpPr>
        <p:spPr>
          <a:xfrm>
            <a:off x="6100535" y="4661501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6646FA8-D31E-420D-B291-D96CDBE9DDF3}"/>
              </a:ext>
            </a:extLst>
          </p:cNvPr>
          <p:cNvSpPr/>
          <p:nvPr/>
        </p:nvSpPr>
        <p:spPr>
          <a:xfrm>
            <a:off x="5912442" y="5159523"/>
            <a:ext cx="217099" cy="2301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C362FB-C407-4130-9C94-49AD07D4802A}"/>
              </a:ext>
            </a:extLst>
          </p:cNvPr>
          <p:cNvSpPr txBox="1"/>
          <p:nvPr/>
        </p:nvSpPr>
        <p:spPr>
          <a:xfrm>
            <a:off x="5880974" y="5123354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6FA24F3-1B56-47E0-B462-029B47F04027}"/>
              </a:ext>
            </a:extLst>
          </p:cNvPr>
          <p:cNvSpPr/>
          <p:nvPr/>
        </p:nvSpPr>
        <p:spPr>
          <a:xfrm>
            <a:off x="4871176" y="5200064"/>
            <a:ext cx="217099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1900F0-4A61-4D52-BDA6-D776CF31767A}"/>
              </a:ext>
            </a:extLst>
          </p:cNvPr>
          <p:cNvSpPr txBox="1"/>
          <p:nvPr/>
        </p:nvSpPr>
        <p:spPr>
          <a:xfrm>
            <a:off x="4832088" y="5163895"/>
            <a:ext cx="29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4A8BD2-4318-4A5A-BE4B-5495B3DF9392}"/>
              </a:ext>
            </a:extLst>
          </p:cNvPr>
          <p:cNvSpPr txBox="1"/>
          <p:nvPr/>
        </p:nvSpPr>
        <p:spPr>
          <a:xfrm>
            <a:off x="5653987" y="50014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4A22A08-0218-4D7B-8109-429B8DB16B02}"/>
              </a:ext>
            </a:extLst>
          </p:cNvPr>
          <p:cNvCxnSpPr>
            <a:cxnSpLocks/>
          </p:cNvCxnSpPr>
          <p:nvPr/>
        </p:nvCxnSpPr>
        <p:spPr>
          <a:xfrm>
            <a:off x="5239206" y="5176152"/>
            <a:ext cx="451647" cy="62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DAFA312-E6D7-45F5-9CB7-4880A8587CC1}"/>
              </a:ext>
            </a:extLst>
          </p:cNvPr>
          <p:cNvSpPr txBox="1"/>
          <p:nvPr/>
        </p:nvSpPr>
        <p:spPr>
          <a:xfrm>
            <a:off x="4730902" y="4964380"/>
            <a:ext cx="1477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BPDU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98AE4-E9D1-4F8B-B55F-E0C515A57D36}"/>
              </a:ext>
            </a:extLst>
          </p:cNvPr>
          <p:cNvSpPr txBox="1"/>
          <p:nvPr/>
        </p:nvSpPr>
        <p:spPr>
          <a:xfrm>
            <a:off x="4730902" y="5919599"/>
            <a:ext cx="167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Protection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5A1B95-306B-43D0-9BCA-1E853B61172F}"/>
              </a:ext>
            </a:extLst>
          </p:cNvPr>
          <p:cNvCxnSpPr>
            <a:stCxn id="2" idx="0"/>
            <a:endCxn id="51" idx="2"/>
          </p:cNvCxnSpPr>
          <p:nvPr/>
        </p:nvCxnSpPr>
        <p:spPr>
          <a:xfrm flipV="1">
            <a:off x="5570331" y="5431131"/>
            <a:ext cx="458280" cy="48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E06DEE-86DB-4B04-BEAD-6F255D720AD2}"/>
              </a:ext>
            </a:extLst>
          </p:cNvPr>
          <p:cNvCxnSpPr>
            <a:stCxn id="2" idx="0"/>
            <a:endCxn id="45" idx="3"/>
          </p:cNvCxnSpPr>
          <p:nvPr/>
        </p:nvCxnSpPr>
        <p:spPr>
          <a:xfrm flipH="1" flipV="1">
            <a:off x="4871830" y="4814092"/>
            <a:ext cx="698501" cy="110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926E11-D961-4B61-89DA-4CE7CA8864D8}"/>
              </a:ext>
            </a:extLst>
          </p:cNvPr>
          <p:cNvCxnSpPr>
            <a:stCxn id="2" idx="0"/>
            <a:endCxn id="48" idx="1"/>
          </p:cNvCxnSpPr>
          <p:nvPr/>
        </p:nvCxnSpPr>
        <p:spPr>
          <a:xfrm flipV="1">
            <a:off x="5570331" y="4815390"/>
            <a:ext cx="530204" cy="110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86138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23470</TotalTime>
  <Words>774</Words>
  <Application>Microsoft Office PowerPoint</Application>
  <PresentationFormat>Widescreen</PresentationFormat>
  <Paragraphs>184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BPDU, Loop and Root Protection</vt:lpstr>
      <vt:lpstr>What If?</vt:lpstr>
      <vt:lpstr>BPDU Protection</vt:lpstr>
      <vt:lpstr>Configuring BPDU Protection</vt:lpstr>
      <vt:lpstr>Root Protection</vt:lpstr>
      <vt:lpstr>Configuring Root Protection</vt:lpstr>
      <vt:lpstr>What If?</vt:lpstr>
      <vt:lpstr>Loop Protection</vt:lpstr>
      <vt:lpstr>Configuring Loop Protection</vt:lpstr>
      <vt:lpstr>Monitoring Loop Protection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111</cp:revision>
  <dcterms:created xsi:type="dcterms:W3CDTF">2019-02-27T16:42:59Z</dcterms:created>
  <dcterms:modified xsi:type="dcterms:W3CDTF">2022-12-11T14:56:18Z</dcterms:modified>
</cp:coreProperties>
</file>