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74" r:id="rId2"/>
    <p:sldId id="262" r:id="rId3"/>
    <p:sldId id="294" r:id="rId4"/>
    <p:sldId id="298" r:id="rId5"/>
    <p:sldId id="300" r:id="rId6"/>
    <p:sldId id="303" r:id="rId7"/>
    <p:sldId id="304" r:id="rId8"/>
    <p:sldId id="305" r:id="rId9"/>
    <p:sldId id="302" r:id="rId10"/>
    <p:sldId id="306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E"/>
    <a:srgbClr val="000000"/>
    <a:srgbClr val="419BD3"/>
    <a:srgbClr val="005A7C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36"/>
    <p:restoredTop sz="82133" autoAdjust="0"/>
  </p:normalViewPr>
  <p:slideViewPr>
    <p:cSldViewPr snapToGrid="0" snapToObjects="1">
      <p:cViewPr varScale="1">
        <p:scale>
          <a:sx n="56" d="100"/>
          <a:sy n="56" d="100"/>
        </p:scale>
        <p:origin x="20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9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6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2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 topology changes indicates a loop or flapping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0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9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5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65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5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5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542" y="1525326"/>
            <a:ext cx="6214110" cy="165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security and loop prevention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 –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7C8ED-ACA4-4D84-B27E-D5D457874359}"/>
              </a:ext>
            </a:extLst>
          </p:cNvPr>
          <p:cNvSpPr txBox="1"/>
          <p:nvPr/>
        </p:nvSpPr>
        <p:spPr>
          <a:xfrm>
            <a:off x="405727" y="1467654"/>
            <a:ext cx="53998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user@switch2&gt;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protocols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protection-group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ethernet-ring cl-ring-01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east-interface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control-channel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ge-0/0/0;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west-interface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control-channel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ge-0/0/1;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control-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rpsControl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data-channel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[2 134];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21588B-9595-934F-8341-19A7182CC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58" y="4783665"/>
            <a:ext cx="665970" cy="586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7B1E21-CC43-A238-C2BD-54E44FC80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16" y="5829401"/>
            <a:ext cx="665970" cy="58605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B98269-0D2C-8E02-22E7-F761EAE0B172}"/>
              </a:ext>
            </a:extLst>
          </p:cNvPr>
          <p:cNvCxnSpPr>
            <a:cxnSpLocks/>
          </p:cNvCxnSpPr>
          <p:nvPr/>
        </p:nvCxnSpPr>
        <p:spPr>
          <a:xfrm>
            <a:off x="5368642" y="5246656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EFE250-1A70-0DC7-AA55-7C4C43A7B604}"/>
              </a:ext>
            </a:extLst>
          </p:cNvPr>
          <p:cNvSpPr txBox="1"/>
          <p:nvPr/>
        </p:nvSpPr>
        <p:spPr>
          <a:xfrm>
            <a:off x="4372699" y="4669182"/>
            <a:ext cx="848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3946E-F296-032F-47CE-5F00D319FD09}"/>
              </a:ext>
            </a:extLst>
          </p:cNvPr>
          <p:cNvSpPr txBox="1"/>
          <p:nvPr/>
        </p:nvSpPr>
        <p:spPr>
          <a:xfrm>
            <a:off x="6076961" y="6415455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79528F-CA42-3890-7542-D22F3C4A9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557" y="3555805"/>
            <a:ext cx="665970" cy="586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9F99F2-1967-B442-FDC9-14BB327A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415" y="4601541"/>
            <a:ext cx="665970" cy="58605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64FFF-A3A6-90FA-3D5D-FA9BAE3B524E}"/>
              </a:ext>
            </a:extLst>
          </p:cNvPr>
          <p:cNvCxnSpPr>
            <a:cxnSpLocks/>
          </p:cNvCxnSpPr>
          <p:nvPr/>
        </p:nvCxnSpPr>
        <p:spPr>
          <a:xfrm>
            <a:off x="6504941" y="4018796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AEDBD1-578B-C914-FF64-0024473F2B2A}"/>
              </a:ext>
            </a:extLst>
          </p:cNvPr>
          <p:cNvSpPr txBox="1"/>
          <p:nvPr/>
        </p:nvSpPr>
        <p:spPr>
          <a:xfrm>
            <a:off x="5885200" y="3179712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Switch1</a:t>
            </a:r>
            <a:br>
              <a:rPr lang="en-US" sz="1100" dirty="0"/>
            </a:br>
            <a:r>
              <a:rPr lang="en-US" sz="1100" dirty="0"/>
              <a:t>RPL Owner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E6A711-3136-53EA-BD3D-1F96A472235E}"/>
              </a:ext>
            </a:extLst>
          </p:cNvPr>
          <p:cNvSpPr txBox="1"/>
          <p:nvPr/>
        </p:nvSpPr>
        <p:spPr>
          <a:xfrm>
            <a:off x="7213260" y="5187595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D62D23-05A8-3FF9-BF9E-E36166AAA396}"/>
              </a:ext>
            </a:extLst>
          </p:cNvPr>
          <p:cNvCxnSpPr>
            <a:cxnSpLocks/>
          </p:cNvCxnSpPr>
          <p:nvPr/>
        </p:nvCxnSpPr>
        <p:spPr>
          <a:xfrm flipH="1">
            <a:off x="5326550" y="4040919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29E2F0-305B-9D84-8F5F-67DD9D3D0724}"/>
              </a:ext>
            </a:extLst>
          </p:cNvPr>
          <p:cNvCxnSpPr>
            <a:cxnSpLocks/>
          </p:cNvCxnSpPr>
          <p:nvPr/>
        </p:nvCxnSpPr>
        <p:spPr>
          <a:xfrm flipH="1">
            <a:off x="6432821" y="5078347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8AFCD9-F065-F951-3DCC-439C9C87E283}"/>
              </a:ext>
            </a:extLst>
          </p:cNvPr>
          <p:cNvSpPr txBox="1"/>
          <p:nvPr/>
        </p:nvSpPr>
        <p:spPr>
          <a:xfrm>
            <a:off x="6477854" y="39257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87CD2F-02B4-B6EA-98F2-D0170428508D}"/>
              </a:ext>
            </a:extLst>
          </p:cNvPr>
          <p:cNvCxnSpPr>
            <a:cxnSpLocks/>
          </p:cNvCxnSpPr>
          <p:nvPr/>
        </p:nvCxnSpPr>
        <p:spPr>
          <a:xfrm>
            <a:off x="6860411" y="3767625"/>
            <a:ext cx="548989" cy="52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16BC63-C6FE-34B5-7DA1-B5BD0249D04A}"/>
              </a:ext>
            </a:extLst>
          </p:cNvPr>
          <p:cNvSpPr txBox="1"/>
          <p:nvPr/>
        </p:nvSpPr>
        <p:spPr>
          <a:xfrm>
            <a:off x="7076415" y="3803708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253DDC-7B46-A26F-69C4-FB72581E7CEF}"/>
              </a:ext>
            </a:extLst>
          </p:cNvPr>
          <p:cNvCxnSpPr>
            <a:cxnSpLocks/>
          </p:cNvCxnSpPr>
          <p:nvPr/>
        </p:nvCxnSpPr>
        <p:spPr>
          <a:xfrm flipH="1">
            <a:off x="5326550" y="3962688"/>
            <a:ext cx="498051" cy="48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92979F-9356-F3F2-5D72-EAD6DCE76702}"/>
              </a:ext>
            </a:extLst>
          </p:cNvPr>
          <p:cNvSpPr txBox="1"/>
          <p:nvPr/>
        </p:nvSpPr>
        <p:spPr>
          <a:xfrm>
            <a:off x="5191976" y="3816905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20E791-F997-9FD3-4BE1-8E06F85D4C81}"/>
              </a:ext>
            </a:extLst>
          </p:cNvPr>
          <p:cNvSpPr txBox="1"/>
          <p:nvPr/>
        </p:nvSpPr>
        <p:spPr>
          <a:xfrm rot="18780302">
            <a:off x="5513974" y="407902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DD4C6F-86C6-85B9-CA0C-D909432D1851}"/>
              </a:ext>
            </a:extLst>
          </p:cNvPr>
          <p:cNvSpPr txBox="1"/>
          <p:nvPr/>
        </p:nvSpPr>
        <p:spPr>
          <a:xfrm rot="2493250">
            <a:off x="6567519" y="3999755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0250C-2369-EAB9-DD15-4214239EA7F3}"/>
              </a:ext>
            </a:extLst>
          </p:cNvPr>
          <p:cNvSpPr txBox="1"/>
          <p:nvPr/>
        </p:nvSpPr>
        <p:spPr>
          <a:xfrm>
            <a:off x="8413583" y="559332"/>
            <a:ext cx="399197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user@switch2#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ge-0/0/0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 USER;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unit 0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family ethernet-switching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interface-mode trunk;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members all;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user@switch2#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ge-0/0/1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 MGMT;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unit 0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family ethernet-switching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interface-mode trunk;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members all;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794278-F970-49A9-894D-15BC76E5748B}"/>
              </a:ext>
            </a:extLst>
          </p:cNvPr>
          <p:cNvSpPr txBox="1"/>
          <p:nvPr/>
        </p:nvSpPr>
        <p:spPr>
          <a:xfrm>
            <a:off x="8346250" y="4734342"/>
            <a:ext cx="42457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user@switch2#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data1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-id 2;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data3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-id 134;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rpsControl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-id 3960;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2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ERPS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39920-391F-4DA8-9DBA-07899BEBCF5B}"/>
              </a:ext>
            </a:extLst>
          </p:cNvPr>
          <p:cNvSpPr txBox="1"/>
          <p:nvPr/>
        </p:nvSpPr>
        <p:spPr>
          <a:xfrm>
            <a:off x="408595" y="1820705"/>
            <a:ext cx="9563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protection-group ethernet-ring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Ethernet ring port parameters for protection group cl-ring-01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	Forward State	RPL End	Signal Failure	Admin state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ge-0/0/0	discarding	yes	clear		ready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ge-0/0/1	forwarding	no	clear		ready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791A7-D442-5600-6A6C-3ACFFCF4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873" y="4465690"/>
            <a:ext cx="665970" cy="586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7FAE3F-BDA5-5C86-6023-2091E76BD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731" y="5511426"/>
            <a:ext cx="665970" cy="58605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0740F9-0606-4FF5-C595-BB72830BDBE3}"/>
              </a:ext>
            </a:extLst>
          </p:cNvPr>
          <p:cNvCxnSpPr>
            <a:cxnSpLocks/>
          </p:cNvCxnSpPr>
          <p:nvPr/>
        </p:nvCxnSpPr>
        <p:spPr>
          <a:xfrm>
            <a:off x="8663257" y="4928681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9611C2-BD64-CEC4-30E8-9B89ADFFE898}"/>
              </a:ext>
            </a:extLst>
          </p:cNvPr>
          <p:cNvSpPr txBox="1"/>
          <p:nvPr/>
        </p:nvSpPr>
        <p:spPr>
          <a:xfrm>
            <a:off x="7667314" y="4351207"/>
            <a:ext cx="848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256CF-6190-03D2-5084-07DBA84B9082}"/>
              </a:ext>
            </a:extLst>
          </p:cNvPr>
          <p:cNvSpPr txBox="1"/>
          <p:nvPr/>
        </p:nvSpPr>
        <p:spPr>
          <a:xfrm>
            <a:off x="9371576" y="6097480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8BAB1F-86CD-82CB-0183-D5AD2E6EC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172" y="3237830"/>
            <a:ext cx="665970" cy="5860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A5612C-B6BF-ADAA-B1AF-EA435022A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030" y="4283566"/>
            <a:ext cx="665970" cy="58605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C02774-50C9-CC65-D81B-25C462249448}"/>
              </a:ext>
            </a:extLst>
          </p:cNvPr>
          <p:cNvCxnSpPr>
            <a:cxnSpLocks/>
          </p:cNvCxnSpPr>
          <p:nvPr/>
        </p:nvCxnSpPr>
        <p:spPr>
          <a:xfrm>
            <a:off x="9799556" y="3700821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ACF23E-822C-AFA3-4BE9-FDA8B69AED73}"/>
              </a:ext>
            </a:extLst>
          </p:cNvPr>
          <p:cNvSpPr txBox="1"/>
          <p:nvPr/>
        </p:nvSpPr>
        <p:spPr>
          <a:xfrm>
            <a:off x="9179815" y="2861737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Switch1</a:t>
            </a:r>
            <a:br>
              <a:rPr lang="en-US" sz="1100" dirty="0"/>
            </a:br>
            <a:r>
              <a:rPr lang="en-US" sz="1100" dirty="0"/>
              <a:t>RPL Owner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A370AC-50F0-60D1-A035-97AC8BE65734}"/>
              </a:ext>
            </a:extLst>
          </p:cNvPr>
          <p:cNvSpPr txBox="1"/>
          <p:nvPr/>
        </p:nvSpPr>
        <p:spPr>
          <a:xfrm>
            <a:off x="10507875" y="4869620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D87A16-0DD1-E7A9-A091-0EF6F3F3C13E}"/>
              </a:ext>
            </a:extLst>
          </p:cNvPr>
          <p:cNvCxnSpPr>
            <a:cxnSpLocks/>
          </p:cNvCxnSpPr>
          <p:nvPr/>
        </p:nvCxnSpPr>
        <p:spPr>
          <a:xfrm flipH="1">
            <a:off x="8621165" y="3722944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B2D245-AC15-A15E-6C27-4B19B81A623C}"/>
              </a:ext>
            </a:extLst>
          </p:cNvPr>
          <p:cNvCxnSpPr>
            <a:cxnSpLocks/>
          </p:cNvCxnSpPr>
          <p:nvPr/>
        </p:nvCxnSpPr>
        <p:spPr>
          <a:xfrm flipH="1">
            <a:off x="9727436" y="4760372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D5FBC76-8EB9-CC16-FBCF-5907B85D87F9}"/>
              </a:ext>
            </a:extLst>
          </p:cNvPr>
          <p:cNvSpPr txBox="1"/>
          <p:nvPr/>
        </p:nvSpPr>
        <p:spPr>
          <a:xfrm>
            <a:off x="9772469" y="36077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81B884-5333-0448-1C52-9C290127A40B}"/>
              </a:ext>
            </a:extLst>
          </p:cNvPr>
          <p:cNvCxnSpPr>
            <a:cxnSpLocks/>
          </p:cNvCxnSpPr>
          <p:nvPr/>
        </p:nvCxnSpPr>
        <p:spPr>
          <a:xfrm>
            <a:off x="10155026" y="3449650"/>
            <a:ext cx="548989" cy="52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94EF3E-9C6A-AEEB-E2B2-807CDDA33CA6}"/>
              </a:ext>
            </a:extLst>
          </p:cNvPr>
          <p:cNvSpPr txBox="1"/>
          <p:nvPr/>
        </p:nvSpPr>
        <p:spPr>
          <a:xfrm>
            <a:off x="10371030" y="348573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F35C11-6783-467F-5E99-F72B380E5B24}"/>
              </a:ext>
            </a:extLst>
          </p:cNvPr>
          <p:cNvCxnSpPr>
            <a:cxnSpLocks/>
          </p:cNvCxnSpPr>
          <p:nvPr/>
        </p:nvCxnSpPr>
        <p:spPr>
          <a:xfrm flipH="1">
            <a:off x="8621165" y="3644713"/>
            <a:ext cx="498051" cy="48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51D4277-C61A-B363-1976-0DE5163DD856}"/>
              </a:ext>
            </a:extLst>
          </p:cNvPr>
          <p:cNvSpPr txBox="1"/>
          <p:nvPr/>
        </p:nvSpPr>
        <p:spPr>
          <a:xfrm>
            <a:off x="8486591" y="349893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517E70-366D-B1F2-AD82-C978FF46505B}"/>
              </a:ext>
            </a:extLst>
          </p:cNvPr>
          <p:cNvSpPr txBox="1"/>
          <p:nvPr/>
        </p:nvSpPr>
        <p:spPr>
          <a:xfrm rot="18780302">
            <a:off x="8808589" y="376105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1410E-2C1C-0B21-4705-5B29923E6E0B}"/>
              </a:ext>
            </a:extLst>
          </p:cNvPr>
          <p:cNvSpPr txBox="1"/>
          <p:nvPr/>
        </p:nvSpPr>
        <p:spPr>
          <a:xfrm rot="2493250">
            <a:off x="9862134" y="368178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</p:spTree>
    <p:extLst>
      <p:ext uri="{BB962C8B-B14F-4D97-AF65-F5344CB8AC3E}">
        <p14:creationId xmlns:p14="http://schemas.microsoft.com/office/powerpoint/2010/main" val="320798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ERPS overview and configuration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7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Ethernet Ring Protection Switching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ERPS?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1"/>
            <a:ext cx="11305011" cy="1603184"/>
          </a:xfrm>
        </p:spPr>
        <p:txBody>
          <a:bodyPr>
            <a:normAutofit/>
          </a:bodyPr>
          <a:lstStyle/>
          <a:p>
            <a:r>
              <a:rPr lang="en-US" dirty="0"/>
              <a:t>Designed to provide reliable, fast loop-free protection to an Ethernet network in a ring topology</a:t>
            </a:r>
          </a:p>
          <a:p>
            <a:pPr lvl="1"/>
            <a:r>
              <a:rPr lang="en-US" dirty="0"/>
              <a:t>Sub-50 millisecond convergence time targeted</a:t>
            </a:r>
          </a:p>
          <a:p>
            <a:r>
              <a:rPr lang="en-US" dirty="0"/>
              <a:t>Defined/Proposed in ITU-T </a:t>
            </a:r>
            <a:r>
              <a:rPr lang="en-US" b="0" dirty="0"/>
              <a:t>G.8032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3E460-667F-4C04-B7DF-D39369A02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320" y="4822743"/>
            <a:ext cx="665970" cy="586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27DC8C-24F6-4B08-BA5B-824C99AAB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178" y="5868479"/>
            <a:ext cx="665970" cy="5860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556C2F-8D45-4ADE-A21F-B4C8CAE04569}"/>
              </a:ext>
            </a:extLst>
          </p:cNvPr>
          <p:cNvCxnSpPr>
            <a:cxnSpLocks/>
          </p:cNvCxnSpPr>
          <p:nvPr/>
        </p:nvCxnSpPr>
        <p:spPr>
          <a:xfrm>
            <a:off x="4816704" y="5285734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4F332E-D80D-4196-8C36-CF2AEA8B982B}"/>
              </a:ext>
            </a:extLst>
          </p:cNvPr>
          <p:cNvSpPr txBox="1"/>
          <p:nvPr/>
        </p:nvSpPr>
        <p:spPr>
          <a:xfrm>
            <a:off x="3820761" y="4708260"/>
            <a:ext cx="848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134C0-5D5A-4FC3-B239-8CAD7BE07912}"/>
              </a:ext>
            </a:extLst>
          </p:cNvPr>
          <p:cNvSpPr txBox="1"/>
          <p:nvPr/>
        </p:nvSpPr>
        <p:spPr>
          <a:xfrm>
            <a:off x="5525023" y="6454533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1F2848-B184-423B-8F72-439CD02B6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619" y="3594883"/>
            <a:ext cx="665970" cy="586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7B8BA1-ACE7-4100-9C22-71E9E595B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477" y="4640619"/>
            <a:ext cx="665970" cy="5860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ED0827-563F-42EC-A082-D2D256B506E9}"/>
              </a:ext>
            </a:extLst>
          </p:cNvPr>
          <p:cNvCxnSpPr>
            <a:cxnSpLocks/>
          </p:cNvCxnSpPr>
          <p:nvPr/>
        </p:nvCxnSpPr>
        <p:spPr>
          <a:xfrm>
            <a:off x="5953003" y="4057874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C3CF15-343E-412A-813C-901AFF707A5F}"/>
              </a:ext>
            </a:extLst>
          </p:cNvPr>
          <p:cNvSpPr txBox="1"/>
          <p:nvPr/>
        </p:nvSpPr>
        <p:spPr>
          <a:xfrm>
            <a:off x="5333262" y="3218790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Switch1</a:t>
            </a:r>
            <a:br>
              <a:rPr lang="en-US" sz="1100" dirty="0"/>
            </a:br>
            <a:r>
              <a:rPr lang="en-US" sz="1100" dirty="0"/>
              <a:t>RPL Owner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77F44F-562A-4F9B-BB7C-3BA1841D9420}"/>
              </a:ext>
            </a:extLst>
          </p:cNvPr>
          <p:cNvSpPr txBox="1"/>
          <p:nvPr/>
        </p:nvSpPr>
        <p:spPr>
          <a:xfrm>
            <a:off x="6661322" y="5226673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E46269-2FE9-4239-96B9-E9364D39D091}"/>
              </a:ext>
            </a:extLst>
          </p:cNvPr>
          <p:cNvCxnSpPr>
            <a:cxnSpLocks/>
          </p:cNvCxnSpPr>
          <p:nvPr/>
        </p:nvCxnSpPr>
        <p:spPr>
          <a:xfrm flipH="1">
            <a:off x="4774612" y="4079997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CBF9AB-9406-4D19-B224-E8B3896653BC}"/>
              </a:ext>
            </a:extLst>
          </p:cNvPr>
          <p:cNvCxnSpPr>
            <a:cxnSpLocks/>
          </p:cNvCxnSpPr>
          <p:nvPr/>
        </p:nvCxnSpPr>
        <p:spPr>
          <a:xfrm flipH="1">
            <a:off x="5880883" y="5117425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68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ERPS Overview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0"/>
            <a:ext cx="9683220" cy="3898379"/>
          </a:xfrm>
        </p:spPr>
        <p:txBody>
          <a:bodyPr>
            <a:normAutofit/>
          </a:bodyPr>
          <a:lstStyle/>
          <a:p>
            <a:r>
              <a:rPr lang="en-US" dirty="0"/>
              <a:t>Because of the ring topology, if a single link is blocked then the topology becomes loop-free</a:t>
            </a:r>
          </a:p>
          <a:p>
            <a:pPr lvl="1"/>
            <a:r>
              <a:rPr lang="en-US" dirty="0"/>
              <a:t>This blocked link is the Ring Protection Link (RPL)</a:t>
            </a:r>
          </a:p>
          <a:p>
            <a:pPr lvl="1"/>
            <a:r>
              <a:rPr lang="en-US" dirty="0"/>
              <a:t>The node which controls the RPL is the RPL owner</a:t>
            </a:r>
          </a:p>
          <a:p>
            <a:r>
              <a:rPr lang="en-US" dirty="0"/>
              <a:t>In a failure scenario, the RPL owner unblocks the RPL to restore continuity</a:t>
            </a:r>
          </a:p>
          <a:p>
            <a:pPr lvl="1"/>
            <a:r>
              <a:rPr lang="en-US" dirty="0"/>
              <a:t>Once the failure is repaired, the RPL owner is responsible for re-blocking the RPL</a:t>
            </a:r>
          </a:p>
          <a:p>
            <a:r>
              <a:rPr lang="en-US" dirty="0"/>
              <a:t>Non-RPL owner nodes also participate in R-APS messages</a:t>
            </a:r>
          </a:p>
          <a:p>
            <a:pPr lvl="1"/>
            <a:r>
              <a:rPr lang="en-US" dirty="0"/>
              <a:t>Ring Automatic Protection Switching messages are used to signal a state change in the ring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478BAD-5C5E-40B3-9A9C-2B65416F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47" y="4951936"/>
            <a:ext cx="665970" cy="586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FF1918-3C11-4878-86BE-B1795E3E8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505" y="5997672"/>
            <a:ext cx="665970" cy="58605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9641D0-6DA2-483F-B8E0-0729BC1B6F12}"/>
              </a:ext>
            </a:extLst>
          </p:cNvPr>
          <p:cNvCxnSpPr>
            <a:cxnSpLocks/>
          </p:cNvCxnSpPr>
          <p:nvPr/>
        </p:nvCxnSpPr>
        <p:spPr>
          <a:xfrm>
            <a:off x="9481031" y="5414927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94E6A8-44B5-470B-8FA3-951E9CB87ED5}"/>
              </a:ext>
            </a:extLst>
          </p:cNvPr>
          <p:cNvSpPr txBox="1"/>
          <p:nvPr/>
        </p:nvSpPr>
        <p:spPr>
          <a:xfrm>
            <a:off x="8485088" y="4837453"/>
            <a:ext cx="848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28D98C-BEFF-41CD-B979-B312D5BB0F21}"/>
              </a:ext>
            </a:extLst>
          </p:cNvPr>
          <p:cNvSpPr txBox="1"/>
          <p:nvPr/>
        </p:nvSpPr>
        <p:spPr>
          <a:xfrm>
            <a:off x="10189350" y="6583726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A96A0B-8BAD-4AA9-A362-2968D28C8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946" y="3724076"/>
            <a:ext cx="665970" cy="5860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4FB69C-487B-456F-A4A4-3AC5DA862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804" y="4769812"/>
            <a:ext cx="665970" cy="58605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A82181-9C12-4E2F-BE95-3C43464911AA}"/>
              </a:ext>
            </a:extLst>
          </p:cNvPr>
          <p:cNvCxnSpPr>
            <a:cxnSpLocks/>
          </p:cNvCxnSpPr>
          <p:nvPr/>
        </p:nvCxnSpPr>
        <p:spPr>
          <a:xfrm>
            <a:off x="10617330" y="4187067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0B6163-F28E-4B5B-A95C-193F9443A3FA}"/>
              </a:ext>
            </a:extLst>
          </p:cNvPr>
          <p:cNvSpPr txBox="1"/>
          <p:nvPr/>
        </p:nvSpPr>
        <p:spPr>
          <a:xfrm>
            <a:off x="9997589" y="3347983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Switch1</a:t>
            </a:r>
            <a:br>
              <a:rPr lang="en-US" sz="1100" dirty="0"/>
            </a:br>
            <a:r>
              <a:rPr lang="en-US" sz="1100" dirty="0"/>
              <a:t>RPL Owner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FD01A3-8836-46F4-9430-7BB52BB1B9DA}"/>
              </a:ext>
            </a:extLst>
          </p:cNvPr>
          <p:cNvSpPr txBox="1"/>
          <p:nvPr/>
        </p:nvSpPr>
        <p:spPr>
          <a:xfrm>
            <a:off x="11325649" y="5355866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D0842B-79B2-411C-9726-79311DFD792E}"/>
              </a:ext>
            </a:extLst>
          </p:cNvPr>
          <p:cNvCxnSpPr>
            <a:cxnSpLocks/>
          </p:cNvCxnSpPr>
          <p:nvPr/>
        </p:nvCxnSpPr>
        <p:spPr>
          <a:xfrm flipH="1">
            <a:off x="9438939" y="4209190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5D0DAF-853E-40F2-BA2B-54A63D03077C}"/>
              </a:ext>
            </a:extLst>
          </p:cNvPr>
          <p:cNvCxnSpPr>
            <a:cxnSpLocks/>
          </p:cNvCxnSpPr>
          <p:nvPr/>
        </p:nvCxnSpPr>
        <p:spPr>
          <a:xfrm flipH="1">
            <a:off x="10545210" y="5246618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8555E8-5EA7-43C3-886E-A75F9C0754BA}"/>
              </a:ext>
            </a:extLst>
          </p:cNvPr>
          <p:cNvSpPr txBox="1"/>
          <p:nvPr/>
        </p:nvSpPr>
        <p:spPr>
          <a:xfrm>
            <a:off x="10590243" y="409401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611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APS Frame Fields</a:t>
            </a:r>
          </a:p>
        </p:txBody>
      </p:sp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01E8B5BE-B2E2-40AE-A71C-7D68E788E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303" y="4874970"/>
            <a:ext cx="8763000" cy="1905000"/>
          </a:xfrm>
          <a:prstGeom prst="rect">
            <a:avLst/>
          </a:prstGeom>
        </p:spPr>
      </p:pic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FF88FCD2-AF27-49F1-BD12-99CAB772BD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0"/>
            <a:ext cx="10974577" cy="3608251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Request / state</a:t>
            </a:r>
          </a:p>
          <a:p>
            <a:pPr lvl="1"/>
            <a:r>
              <a:rPr lang="en-US" sz="1400" dirty="0"/>
              <a:t>Sent by any node on ring. 0000 indicates no failure, 1011 indicates a failure</a:t>
            </a:r>
          </a:p>
          <a:p>
            <a:r>
              <a:rPr lang="en-US" sz="1600" dirty="0"/>
              <a:t>Reserved 1</a:t>
            </a:r>
          </a:p>
          <a:p>
            <a:pPr lvl="1"/>
            <a:r>
              <a:rPr lang="en-US" sz="1400" dirty="0"/>
              <a:t>Always 0000. Reserved for future use</a:t>
            </a:r>
          </a:p>
          <a:p>
            <a:r>
              <a:rPr lang="en-US" sz="1600" dirty="0"/>
              <a:t>RPL Blocked</a:t>
            </a:r>
          </a:p>
          <a:p>
            <a:pPr lvl="1"/>
            <a:r>
              <a:rPr lang="en-US" sz="1400" dirty="0"/>
              <a:t>Only signaled by RPL owner. 1 = RPL blocked , 0 = RPL unblocked</a:t>
            </a:r>
          </a:p>
          <a:p>
            <a:r>
              <a:rPr lang="en-US" sz="1600" dirty="0"/>
              <a:t>Do not flush</a:t>
            </a:r>
          </a:p>
          <a:p>
            <a:pPr lvl="1"/>
            <a:r>
              <a:rPr lang="en-US" sz="1400" dirty="0"/>
              <a:t>1 indicates nodes should</a:t>
            </a:r>
            <a:r>
              <a:rPr lang="en-US" sz="1400" i="1" dirty="0"/>
              <a:t> not </a:t>
            </a:r>
            <a:r>
              <a:rPr lang="en-US" sz="1400" dirty="0"/>
              <a:t>flush their MAC tables. 0 indicates </a:t>
            </a:r>
            <a:r>
              <a:rPr lang="en-US" sz="1400" i="1" dirty="0"/>
              <a:t>to flush</a:t>
            </a:r>
            <a:r>
              <a:rPr lang="en-US" sz="1400" dirty="0"/>
              <a:t> MAC tables</a:t>
            </a:r>
          </a:p>
          <a:p>
            <a:r>
              <a:rPr lang="en-US" sz="1600" dirty="0"/>
              <a:t>Status Reserved</a:t>
            </a:r>
          </a:p>
          <a:p>
            <a:pPr lvl="1"/>
            <a:r>
              <a:rPr lang="en-US" sz="1400" dirty="0"/>
              <a:t>Reserved for future use. Always 000000</a:t>
            </a:r>
          </a:p>
          <a:p>
            <a:r>
              <a:rPr lang="en-US" sz="1600" dirty="0"/>
              <a:t>Node ID</a:t>
            </a:r>
          </a:p>
          <a:p>
            <a:pPr lvl="1"/>
            <a:r>
              <a:rPr lang="en-US" sz="1400" dirty="0"/>
              <a:t>MAC address of the sending node</a:t>
            </a:r>
          </a:p>
          <a:p>
            <a:r>
              <a:rPr lang="en-US" sz="1600" dirty="0"/>
              <a:t>Reserved 2</a:t>
            </a:r>
          </a:p>
          <a:p>
            <a:pPr lvl="1"/>
            <a:r>
              <a:rPr lang="en-US" sz="1400" dirty="0"/>
              <a:t>Reserved for future use. Always all zeros</a:t>
            </a:r>
          </a:p>
        </p:txBody>
      </p:sp>
    </p:spTree>
    <p:extLst>
      <p:ext uri="{BB962C8B-B14F-4D97-AF65-F5344CB8AC3E}">
        <p14:creationId xmlns:p14="http://schemas.microsoft.com/office/powerpoint/2010/main" val="192923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ERPS Normal Operation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1"/>
            <a:ext cx="10000543" cy="2139260"/>
          </a:xfrm>
        </p:spPr>
        <p:txBody>
          <a:bodyPr>
            <a:normAutofit/>
          </a:bodyPr>
          <a:lstStyle/>
          <a:p>
            <a:r>
              <a:rPr lang="en-US" dirty="0"/>
              <a:t>RPL owner sends R-APS message every 5 seconds by default out all interfaces</a:t>
            </a:r>
          </a:p>
          <a:p>
            <a:pPr lvl="1"/>
            <a:r>
              <a:rPr lang="en-US" dirty="0"/>
              <a:t>RPL Blocked is set to 1 (RPL blocked)</a:t>
            </a:r>
          </a:p>
          <a:p>
            <a:pPr lvl="1"/>
            <a:r>
              <a:rPr lang="en-US" dirty="0"/>
              <a:t>Request/State set to 0000 (no failure)</a:t>
            </a:r>
          </a:p>
          <a:p>
            <a:pPr lvl="1"/>
            <a:r>
              <a:rPr lang="en-US" dirty="0"/>
              <a:t>Do not flush set to 0 (flush)</a:t>
            </a:r>
          </a:p>
          <a:p>
            <a:r>
              <a:rPr lang="en-US" dirty="0"/>
              <a:t>Ring nodes flush MAC tables once when receiving first R-APS message</a:t>
            </a:r>
          </a:p>
          <a:p>
            <a:pPr lvl="1"/>
            <a:r>
              <a:rPr lang="en-US" dirty="0"/>
              <a:t>Nodes do not continue to flush on each message. Only the first message.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478BAD-5C5E-40B3-9A9C-2B65416F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47" y="4951936"/>
            <a:ext cx="665970" cy="586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FF1918-3C11-4878-86BE-B1795E3E8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505" y="5997672"/>
            <a:ext cx="665970" cy="58605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9641D0-6DA2-483F-B8E0-0729BC1B6F12}"/>
              </a:ext>
            </a:extLst>
          </p:cNvPr>
          <p:cNvCxnSpPr>
            <a:cxnSpLocks/>
          </p:cNvCxnSpPr>
          <p:nvPr/>
        </p:nvCxnSpPr>
        <p:spPr>
          <a:xfrm>
            <a:off x="9481031" y="5414927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94E6A8-44B5-470B-8FA3-951E9CB87ED5}"/>
              </a:ext>
            </a:extLst>
          </p:cNvPr>
          <p:cNvSpPr txBox="1"/>
          <p:nvPr/>
        </p:nvSpPr>
        <p:spPr>
          <a:xfrm>
            <a:off x="8485088" y="4837453"/>
            <a:ext cx="848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28D98C-BEFF-41CD-B979-B312D5BB0F21}"/>
              </a:ext>
            </a:extLst>
          </p:cNvPr>
          <p:cNvSpPr txBox="1"/>
          <p:nvPr/>
        </p:nvSpPr>
        <p:spPr>
          <a:xfrm>
            <a:off x="10189350" y="6583726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A96A0B-8BAD-4AA9-A362-2968D28C8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946" y="3724076"/>
            <a:ext cx="665970" cy="5860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4FB69C-487B-456F-A4A4-3AC5DA862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804" y="4769812"/>
            <a:ext cx="665970" cy="58605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A82181-9C12-4E2F-BE95-3C43464911AA}"/>
              </a:ext>
            </a:extLst>
          </p:cNvPr>
          <p:cNvCxnSpPr>
            <a:cxnSpLocks/>
          </p:cNvCxnSpPr>
          <p:nvPr/>
        </p:nvCxnSpPr>
        <p:spPr>
          <a:xfrm>
            <a:off x="10617330" y="4187067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0B6163-F28E-4B5B-A95C-193F9443A3FA}"/>
              </a:ext>
            </a:extLst>
          </p:cNvPr>
          <p:cNvSpPr txBox="1"/>
          <p:nvPr/>
        </p:nvSpPr>
        <p:spPr>
          <a:xfrm>
            <a:off x="9997589" y="3347983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Switch1</a:t>
            </a:r>
            <a:br>
              <a:rPr lang="en-US" sz="1100" dirty="0"/>
            </a:br>
            <a:r>
              <a:rPr lang="en-US" sz="1100" dirty="0"/>
              <a:t>RPL Owner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FD01A3-8836-46F4-9430-7BB52BB1B9DA}"/>
              </a:ext>
            </a:extLst>
          </p:cNvPr>
          <p:cNvSpPr txBox="1"/>
          <p:nvPr/>
        </p:nvSpPr>
        <p:spPr>
          <a:xfrm>
            <a:off x="11325649" y="5355866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D0842B-79B2-411C-9726-79311DFD792E}"/>
              </a:ext>
            </a:extLst>
          </p:cNvPr>
          <p:cNvCxnSpPr>
            <a:cxnSpLocks/>
          </p:cNvCxnSpPr>
          <p:nvPr/>
        </p:nvCxnSpPr>
        <p:spPr>
          <a:xfrm flipH="1">
            <a:off x="9438939" y="4209190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5D0DAF-853E-40F2-BA2B-54A63D03077C}"/>
              </a:ext>
            </a:extLst>
          </p:cNvPr>
          <p:cNvCxnSpPr>
            <a:cxnSpLocks/>
          </p:cNvCxnSpPr>
          <p:nvPr/>
        </p:nvCxnSpPr>
        <p:spPr>
          <a:xfrm flipH="1">
            <a:off x="10545210" y="5246618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8555E8-5EA7-43C3-886E-A75F9C0754BA}"/>
              </a:ext>
            </a:extLst>
          </p:cNvPr>
          <p:cNvSpPr txBox="1"/>
          <p:nvPr/>
        </p:nvSpPr>
        <p:spPr>
          <a:xfrm>
            <a:off x="10590243" y="409401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79710B-3BB5-4E27-A1DC-31076E9957F3}"/>
              </a:ext>
            </a:extLst>
          </p:cNvPr>
          <p:cNvCxnSpPr>
            <a:cxnSpLocks/>
          </p:cNvCxnSpPr>
          <p:nvPr/>
        </p:nvCxnSpPr>
        <p:spPr>
          <a:xfrm>
            <a:off x="10972800" y="3935896"/>
            <a:ext cx="548989" cy="52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DF74FD0-79ED-4EE8-A709-DA6B178F29CF}"/>
              </a:ext>
            </a:extLst>
          </p:cNvPr>
          <p:cNvSpPr txBox="1"/>
          <p:nvPr/>
        </p:nvSpPr>
        <p:spPr>
          <a:xfrm>
            <a:off x="11188804" y="397197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676A09-B9AC-4710-B84D-0AA04AF6EAE9}"/>
              </a:ext>
            </a:extLst>
          </p:cNvPr>
          <p:cNvCxnSpPr>
            <a:cxnSpLocks/>
          </p:cNvCxnSpPr>
          <p:nvPr/>
        </p:nvCxnSpPr>
        <p:spPr>
          <a:xfrm flipH="1">
            <a:off x="9438939" y="4130959"/>
            <a:ext cx="498051" cy="48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D2B69D-F98F-4F47-93C4-8C0739C3CB4B}"/>
              </a:ext>
            </a:extLst>
          </p:cNvPr>
          <p:cNvSpPr txBox="1"/>
          <p:nvPr/>
        </p:nvSpPr>
        <p:spPr>
          <a:xfrm>
            <a:off x="9304365" y="3985176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</p:spTree>
    <p:extLst>
      <p:ext uri="{BB962C8B-B14F-4D97-AF65-F5344CB8AC3E}">
        <p14:creationId xmlns:p14="http://schemas.microsoft.com/office/powerpoint/2010/main" val="65227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ERPS Failure Condition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1"/>
            <a:ext cx="10000543" cy="4731372"/>
          </a:xfrm>
        </p:spPr>
        <p:txBody>
          <a:bodyPr>
            <a:normAutofit/>
          </a:bodyPr>
          <a:lstStyle/>
          <a:p>
            <a:r>
              <a:rPr lang="en-US" dirty="0"/>
              <a:t>Nodes detecting a failure send R-APS messages throughout the ring</a:t>
            </a:r>
          </a:p>
          <a:p>
            <a:pPr lvl="1"/>
            <a:r>
              <a:rPr lang="en-US" dirty="0"/>
              <a:t>Request/State set to 1011 (signal fail detected)</a:t>
            </a:r>
          </a:p>
          <a:p>
            <a:pPr lvl="1"/>
            <a:r>
              <a:rPr lang="en-US" dirty="0"/>
              <a:t>Do not flush set to 0 (flush)</a:t>
            </a:r>
          </a:p>
          <a:p>
            <a:pPr lvl="1"/>
            <a:r>
              <a:rPr lang="en-US" dirty="0"/>
              <a:t>Nodes detecting signal fail continue to send R-APS messages every 5 seconds until fixed</a:t>
            </a:r>
          </a:p>
          <a:p>
            <a:r>
              <a:rPr lang="en-US" dirty="0"/>
              <a:t>RPL owner unblocks RPL when R-APS signaling failure is received</a:t>
            </a:r>
          </a:p>
          <a:p>
            <a:pPr lvl="1"/>
            <a:r>
              <a:rPr lang="en-US" dirty="0"/>
              <a:t>RPL owner ceases sending R-APS messages until failure condition clears</a:t>
            </a:r>
          </a:p>
          <a:p>
            <a:r>
              <a:rPr lang="en-US" dirty="0"/>
              <a:t>Ring nodes are in ‘Protection’ state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ADB28EA-73A6-4137-93E5-8C40BCD23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47" y="4951936"/>
            <a:ext cx="665970" cy="5860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BB9C34-EDA7-4686-B6F6-E4C47D8C0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505" y="5997672"/>
            <a:ext cx="665970" cy="58605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C0773C-61BB-4BB9-97CF-8C4403E0EE6F}"/>
              </a:ext>
            </a:extLst>
          </p:cNvPr>
          <p:cNvCxnSpPr>
            <a:cxnSpLocks/>
          </p:cNvCxnSpPr>
          <p:nvPr/>
        </p:nvCxnSpPr>
        <p:spPr>
          <a:xfrm>
            <a:off x="9481031" y="5414927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3076AEA-0CD8-4EC0-9FEA-52BC4E10198C}"/>
              </a:ext>
            </a:extLst>
          </p:cNvPr>
          <p:cNvSpPr txBox="1"/>
          <p:nvPr/>
        </p:nvSpPr>
        <p:spPr>
          <a:xfrm>
            <a:off x="8485088" y="4837453"/>
            <a:ext cx="848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CCA2A3-AE05-49A9-8387-7F8710B00440}"/>
              </a:ext>
            </a:extLst>
          </p:cNvPr>
          <p:cNvSpPr txBox="1"/>
          <p:nvPr/>
        </p:nvSpPr>
        <p:spPr>
          <a:xfrm>
            <a:off x="10189350" y="6583726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Switch3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E8AC8B8-20C2-4C51-8052-C0473460F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946" y="3724076"/>
            <a:ext cx="665970" cy="5860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F90B073-F59F-40B5-BDBA-1C9431132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804" y="4769812"/>
            <a:ext cx="665970" cy="58605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C5A001-4F03-4E5A-BD88-EB6F0E237763}"/>
              </a:ext>
            </a:extLst>
          </p:cNvPr>
          <p:cNvCxnSpPr>
            <a:cxnSpLocks/>
          </p:cNvCxnSpPr>
          <p:nvPr/>
        </p:nvCxnSpPr>
        <p:spPr>
          <a:xfrm>
            <a:off x="10617330" y="4187067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EA5A69-4AB2-4B0C-ADBC-5B3197305754}"/>
              </a:ext>
            </a:extLst>
          </p:cNvPr>
          <p:cNvSpPr txBox="1"/>
          <p:nvPr/>
        </p:nvSpPr>
        <p:spPr>
          <a:xfrm>
            <a:off x="9997589" y="3347983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Switch1</a:t>
            </a:r>
            <a:br>
              <a:rPr lang="en-US" sz="1100" dirty="0"/>
            </a:br>
            <a:r>
              <a:rPr lang="en-US" sz="1100" dirty="0"/>
              <a:t>RPL Owner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0004F5-C1A4-471D-BFC1-4BF09A01A310}"/>
              </a:ext>
            </a:extLst>
          </p:cNvPr>
          <p:cNvSpPr txBox="1"/>
          <p:nvPr/>
        </p:nvSpPr>
        <p:spPr>
          <a:xfrm>
            <a:off x="11325649" y="5355866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2E78CA-113A-4F7A-A8F8-899B67700737}"/>
              </a:ext>
            </a:extLst>
          </p:cNvPr>
          <p:cNvCxnSpPr>
            <a:cxnSpLocks/>
          </p:cNvCxnSpPr>
          <p:nvPr/>
        </p:nvCxnSpPr>
        <p:spPr>
          <a:xfrm flipH="1">
            <a:off x="9438939" y="4209190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D575CC-480A-4EE5-AF4D-16300E41106D}"/>
              </a:ext>
            </a:extLst>
          </p:cNvPr>
          <p:cNvCxnSpPr>
            <a:cxnSpLocks/>
          </p:cNvCxnSpPr>
          <p:nvPr/>
        </p:nvCxnSpPr>
        <p:spPr>
          <a:xfrm flipH="1">
            <a:off x="10545210" y="5246618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4F9EF-25AA-4A2B-B15C-99CA48090A7F}"/>
              </a:ext>
            </a:extLst>
          </p:cNvPr>
          <p:cNvSpPr txBox="1"/>
          <p:nvPr/>
        </p:nvSpPr>
        <p:spPr>
          <a:xfrm>
            <a:off x="9687964" y="55379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2D02CD-DB70-4C4B-B8BA-3372DEA3F0EB}"/>
              </a:ext>
            </a:extLst>
          </p:cNvPr>
          <p:cNvCxnSpPr>
            <a:cxnSpLocks/>
          </p:cNvCxnSpPr>
          <p:nvPr/>
        </p:nvCxnSpPr>
        <p:spPr>
          <a:xfrm flipV="1">
            <a:off x="10822390" y="5617476"/>
            <a:ext cx="467559" cy="46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A3A59E-617A-4983-AB0C-1ADB230A61D3}"/>
              </a:ext>
            </a:extLst>
          </p:cNvPr>
          <p:cNvSpPr txBox="1"/>
          <p:nvPr/>
        </p:nvSpPr>
        <p:spPr>
          <a:xfrm>
            <a:off x="11056169" y="5839325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2F7D2D-E7F7-4F1C-8314-03F1613DDA0B}"/>
              </a:ext>
            </a:extLst>
          </p:cNvPr>
          <p:cNvCxnSpPr>
            <a:cxnSpLocks/>
          </p:cNvCxnSpPr>
          <p:nvPr/>
        </p:nvCxnSpPr>
        <p:spPr>
          <a:xfrm flipV="1">
            <a:off x="9417573" y="4258655"/>
            <a:ext cx="494713" cy="51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7BC9E7-FEFA-45A4-9B87-C82AC5E9125B}"/>
              </a:ext>
            </a:extLst>
          </p:cNvPr>
          <p:cNvSpPr txBox="1"/>
          <p:nvPr/>
        </p:nvSpPr>
        <p:spPr>
          <a:xfrm>
            <a:off x="9055780" y="4403495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77EFBA-CC55-406E-8AC2-05B3F7F66F78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9203636" y="5722656"/>
            <a:ext cx="484328" cy="27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9AA0A01-6982-4052-9236-46EE124489E5}"/>
              </a:ext>
            </a:extLst>
          </p:cNvPr>
          <p:cNvSpPr txBox="1"/>
          <p:nvPr/>
        </p:nvSpPr>
        <p:spPr>
          <a:xfrm>
            <a:off x="8373941" y="5896612"/>
            <a:ext cx="865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Link failure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843F9E-50F2-4842-9712-77F81E3FB1BB}"/>
              </a:ext>
            </a:extLst>
          </p:cNvPr>
          <p:cNvCxnSpPr/>
          <p:nvPr/>
        </p:nvCxnSpPr>
        <p:spPr>
          <a:xfrm flipV="1">
            <a:off x="10754916" y="3011557"/>
            <a:ext cx="433888" cy="119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B65BDD6-3DF3-454B-A12E-C3DAC693CB29}"/>
              </a:ext>
            </a:extLst>
          </p:cNvPr>
          <p:cNvSpPr txBox="1"/>
          <p:nvPr/>
        </p:nvSpPr>
        <p:spPr>
          <a:xfrm>
            <a:off x="10743228" y="2753234"/>
            <a:ext cx="1093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RPL unblocked</a:t>
            </a:r>
          </a:p>
        </p:txBody>
      </p:sp>
    </p:spTree>
    <p:extLst>
      <p:ext uri="{BB962C8B-B14F-4D97-AF65-F5344CB8AC3E}">
        <p14:creationId xmlns:p14="http://schemas.microsoft.com/office/powerpoint/2010/main" val="55308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ERPS Restoration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1"/>
            <a:ext cx="10000543" cy="4731372"/>
          </a:xfrm>
        </p:spPr>
        <p:txBody>
          <a:bodyPr>
            <a:normAutofit/>
          </a:bodyPr>
          <a:lstStyle/>
          <a:p>
            <a:r>
              <a:rPr lang="en-US" dirty="0"/>
              <a:t>Nodes which detected failure send R-APS message indicating fail cleared</a:t>
            </a:r>
          </a:p>
          <a:p>
            <a:pPr lvl="1"/>
            <a:r>
              <a:rPr lang="en-US" dirty="0"/>
              <a:t>Request/State set to 0000 (no request)</a:t>
            </a:r>
          </a:p>
          <a:p>
            <a:pPr lvl="1"/>
            <a:r>
              <a:rPr lang="en-US" dirty="0"/>
              <a:t>Do not flush set to 1 (do not flush)</a:t>
            </a:r>
          </a:p>
          <a:p>
            <a:pPr lvl="1"/>
            <a:r>
              <a:rPr lang="en-US" dirty="0"/>
              <a:t>Wait to Restore (WTR) timer proceeds </a:t>
            </a:r>
          </a:p>
          <a:p>
            <a:pPr lvl="1"/>
            <a:r>
              <a:rPr lang="en-US" dirty="0"/>
              <a:t>Nodes that detected failure continue to block links facing the failure</a:t>
            </a:r>
          </a:p>
          <a:p>
            <a:r>
              <a:rPr lang="en-US" dirty="0"/>
              <a:t>Nodes that detected failure continue to send R-APS messages until a R-APS message is received from the RPL owner</a:t>
            </a:r>
          </a:p>
          <a:p>
            <a:pPr lvl="1"/>
            <a:r>
              <a:rPr lang="en-US" dirty="0"/>
              <a:t>RPL owner will send a R-APS message once WTR timer completes</a:t>
            </a:r>
          </a:p>
          <a:p>
            <a:pPr lvl="1"/>
            <a:r>
              <a:rPr lang="en-US" dirty="0"/>
              <a:t>RPL owner will block RPL once WTR timer complete</a:t>
            </a:r>
          </a:p>
          <a:p>
            <a:r>
              <a:rPr lang="en-US" dirty="0"/>
              <a:t>Once R-APS message received from RPL owner, other links unblocked</a:t>
            </a:r>
          </a:p>
          <a:p>
            <a:pPr lvl="1"/>
            <a:r>
              <a:rPr lang="en-US" dirty="0"/>
              <a:t>R-APS messages cease from the nodes that detected failure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8DFC38-B612-3965-E2E2-2AE9846F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47" y="4951936"/>
            <a:ext cx="665970" cy="586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47AE4A-120E-06C8-C5AD-9D6F0942C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505" y="5997672"/>
            <a:ext cx="665970" cy="58605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D549A5-E65A-FBF0-7332-FB92BFD18920}"/>
              </a:ext>
            </a:extLst>
          </p:cNvPr>
          <p:cNvCxnSpPr>
            <a:cxnSpLocks/>
          </p:cNvCxnSpPr>
          <p:nvPr/>
        </p:nvCxnSpPr>
        <p:spPr>
          <a:xfrm>
            <a:off x="9481031" y="5414927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EC3DF9-D5A6-7750-1ABD-51ED73E3D4C7}"/>
              </a:ext>
            </a:extLst>
          </p:cNvPr>
          <p:cNvSpPr txBox="1"/>
          <p:nvPr/>
        </p:nvSpPr>
        <p:spPr>
          <a:xfrm>
            <a:off x="8485088" y="4837453"/>
            <a:ext cx="848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337E3-56C1-2357-B217-A4D54C369AC2}"/>
              </a:ext>
            </a:extLst>
          </p:cNvPr>
          <p:cNvSpPr txBox="1"/>
          <p:nvPr/>
        </p:nvSpPr>
        <p:spPr>
          <a:xfrm>
            <a:off x="10189350" y="6583726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758B8B-FF56-C421-CDCB-9961F6DA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946" y="3724076"/>
            <a:ext cx="665970" cy="586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EAACDB-32A8-5F08-335C-07EB02BCF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804" y="4769812"/>
            <a:ext cx="665970" cy="58605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841B3B-7CE9-F2FC-4E7F-DF1DBE8D2743}"/>
              </a:ext>
            </a:extLst>
          </p:cNvPr>
          <p:cNvCxnSpPr>
            <a:cxnSpLocks/>
          </p:cNvCxnSpPr>
          <p:nvPr/>
        </p:nvCxnSpPr>
        <p:spPr>
          <a:xfrm>
            <a:off x="10617330" y="4187067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02EF21-CD12-B307-A419-656F217F715E}"/>
              </a:ext>
            </a:extLst>
          </p:cNvPr>
          <p:cNvSpPr txBox="1"/>
          <p:nvPr/>
        </p:nvSpPr>
        <p:spPr>
          <a:xfrm>
            <a:off x="9997589" y="3347983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Switch1</a:t>
            </a:r>
            <a:br>
              <a:rPr lang="en-US" sz="1100" dirty="0"/>
            </a:br>
            <a:r>
              <a:rPr lang="en-US" sz="1100" dirty="0"/>
              <a:t>RPL Owner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63A0F-2A3D-0D2C-F5D2-0B6A63269833}"/>
              </a:ext>
            </a:extLst>
          </p:cNvPr>
          <p:cNvSpPr txBox="1"/>
          <p:nvPr/>
        </p:nvSpPr>
        <p:spPr>
          <a:xfrm>
            <a:off x="11325649" y="5355866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2D20EB-D70F-44E4-1CA4-CF29B7C3CB30}"/>
              </a:ext>
            </a:extLst>
          </p:cNvPr>
          <p:cNvCxnSpPr>
            <a:cxnSpLocks/>
          </p:cNvCxnSpPr>
          <p:nvPr/>
        </p:nvCxnSpPr>
        <p:spPr>
          <a:xfrm flipH="1">
            <a:off x="9438939" y="4209190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34B8FA-417B-5DDB-2D2A-CAEDDE7DA543}"/>
              </a:ext>
            </a:extLst>
          </p:cNvPr>
          <p:cNvCxnSpPr>
            <a:cxnSpLocks/>
          </p:cNvCxnSpPr>
          <p:nvPr/>
        </p:nvCxnSpPr>
        <p:spPr>
          <a:xfrm flipH="1">
            <a:off x="10545210" y="5246618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C89B52-8330-30D7-21AE-A64080792B7E}"/>
              </a:ext>
            </a:extLst>
          </p:cNvPr>
          <p:cNvSpPr txBox="1"/>
          <p:nvPr/>
        </p:nvSpPr>
        <p:spPr>
          <a:xfrm>
            <a:off x="10590243" y="409401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04C5E7-AAED-1570-C9AC-2CFF80117568}"/>
              </a:ext>
            </a:extLst>
          </p:cNvPr>
          <p:cNvCxnSpPr>
            <a:cxnSpLocks/>
          </p:cNvCxnSpPr>
          <p:nvPr/>
        </p:nvCxnSpPr>
        <p:spPr>
          <a:xfrm>
            <a:off x="10972800" y="3935896"/>
            <a:ext cx="548989" cy="52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B3EEF7-A1E3-4505-7C0F-0CC4CB54ECF7}"/>
              </a:ext>
            </a:extLst>
          </p:cNvPr>
          <p:cNvSpPr txBox="1"/>
          <p:nvPr/>
        </p:nvSpPr>
        <p:spPr>
          <a:xfrm>
            <a:off x="11188804" y="397197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42D7C4-5BFC-9A73-E142-1E6E04B98763}"/>
              </a:ext>
            </a:extLst>
          </p:cNvPr>
          <p:cNvCxnSpPr>
            <a:cxnSpLocks/>
          </p:cNvCxnSpPr>
          <p:nvPr/>
        </p:nvCxnSpPr>
        <p:spPr>
          <a:xfrm flipH="1">
            <a:off x="9438939" y="4130959"/>
            <a:ext cx="498051" cy="48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BF9C4A-FE5E-E25D-7D1C-4034FF5B3C7E}"/>
              </a:ext>
            </a:extLst>
          </p:cNvPr>
          <p:cNvSpPr txBox="1"/>
          <p:nvPr/>
        </p:nvSpPr>
        <p:spPr>
          <a:xfrm>
            <a:off x="9304365" y="3985176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</p:spTree>
    <p:extLst>
      <p:ext uri="{BB962C8B-B14F-4D97-AF65-F5344CB8AC3E}">
        <p14:creationId xmlns:p14="http://schemas.microsoft.com/office/powerpoint/2010/main" val="79037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 – RPL Owner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7C8ED-ACA4-4D84-B27E-D5D457874359}"/>
              </a:ext>
            </a:extLst>
          </p:cNvPr>
          <p:cNvSpPr txBox="1"/>
          <p:nvPr/>
        </p:nvSpPr>
        <p:spPr>
          <a:xfrm>
            <a:off x="405727" y="1467654"/>
            <a:ext cx="53998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protocols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protection-group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ethernet-ring cl-ring-01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ring-protection-link-owner;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east-interface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control-channel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ge-0/0/0;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ring-protection-link-end;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west-interface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control-channel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ge-0/0/1;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control-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rpsControl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data-channel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[2 134];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21588B-9595-934F-8341-19A7182CC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58" y="4783665"/>
            <a:ext cx="665970" cy="586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7B1E21-CC43-A238-C2BD-54E44FC80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16" y="5829401"/>
            <a:ext cx="665970" cy="58605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B98269-0D2C-8E02-22E7-F761EAE0B172}"/>
              </a:ext>
            </a:extLst>
          </p:cNvPr>
          <p:cNvCxnSpPr>
            <a:cxnSpLocks/>
          </p:cNvCxnSpPr>
          <p:nvPr/>
        </p:nvCxnSpPr>
        <p:spPr>
          <a:xfrm>
            <a:off x="5368642" y="5246656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EFE250-1A70-0DC7-AA55-7C4C43A7B604}"/>
              </a:ext>
            </a:extLst>
          </p:cNvPr>
          <p:cNvSpPr txBox="1"/>
          <p:nvPr/>
        </p:nvSpPr>
        <p:spPr>
          <a:xfrm>
            <a:off x="4372699" y="4669182"/>
            <a:ext cx="848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3946E-F296-032F-47CE-5F00D319FD09}"/>
              </a:ext>
            </a:extLst>
          </p:cNvPr>
          <p:cNvSpPr txBox="1"/>
          <p:nvPr/>
        </p:nvSpPr>
        <p:spPr>
          <a:xfrm>
            <a:off x="6076961" y="6415455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79528F-CA42-3890-7542-D22F3C4A9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557" y="3555805"/>
            <a:ext cx="665970" cy="586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9F99F2-1967-B442-FDC9-14BB327A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415" y="4601541"/>
            <a:ext cx="665970" cy="58605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64FFF-A3A6-90FA-3D5D-FA9BAE3B524E}"/>
              </a:ext>
            </a:extLst>
          </p:cNvPr>
          <p:cNvCxnSpPr>
            <a:cxnSpLocks/>
          </p:cNvCxnSpPr>
          <p:nvPr/>
        </p:nvCxnSpPr>
        <p:spPr>
          <a:xfrm>
            <a:off x="6504941" y="4018796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AEDBD1-578B-C914-FF64-0024473F2B2A}"/>
              </a:ext>
            </a:extLst>
          </p:cNvPr>
          <p:cNvSpPr txBox="1"/>
          <p:nvPr/>
        </p:nvSpPr>
        <p:spPr>
          <a:xfrm>
            <a:off x="5885200" y="3179712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Switch1</a:t>
            </a:r>
            <a:br>
              <a:rPr lang="en-US" sz="1100" dirty="0"/>
            </a:br>
            <a:r>
              <a:rPr lang="en-US" sz="1100" dirty="0"/>
              <a:t>RPL Owner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E6A711-3136-53EA-BD3D-1F96A472235E}"/>
              </a:ext>
            </a:extLst>
          </p:cNvPr>
          <p:cNvSpPr txBox="1"/>
          <p:nvPr/>
        </p:nvSpPr>
        <p:spPr>
          <a:xfrm>
            <a:off x="7213260" y="5187595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D62D23-05A8-3FF9-BF9E-E36166AAA396}"/>
              </a:ext>
            </a:extLst>
          </p:cNvPr>
          <p:cNvCxnSpPr>
            <a:cxnSpLocks/>
          </p:cNvCxnSpPr>
          <p:nvPr/>
        </p:nvCxnSpPr>
        <p:spPr>
          <a:xfrm flipH="1">
            <a:off x="5326550" y="4040919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29E2F0-305B-9D84-8F5F-67DD9D3D0724}"/>
              </a:ext>
            </a:extLst>
          </p:cNvPr>
          <p:cNvCxnSpPr>
            <a:cxnSpLocks/>
          </p:cNvCxnSpPr>
          <p:nvPr/>
        </p:nvCxnSpPr>
        <p:spPr>
          <a:xfrm flipH="1">
            <a:off x="6432821" y="5078347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8AFCD9-F065-F951-3DCC-439C9C87E283}"/>
              </a:ext>
            </a:extLst>
          </p:cNvPr>
          <p:cNvSpPr txBox="1"/>
          <p:nvPr/>
        </p:nvSpPr>
        <p:spPr>
          <a:xfrm>
            <a:off x="6477854" y="39257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87CD2F-02B4-B6EA-98F2-D0170428508D}"/>
              </a:ext>
            </a:extLst>
          </p:cNvPr>
          <p:cNvCxnSpPr>
            <a:cxnSpLocks/>
          </p:cNvCxnSpPr>
          <p:nvPr/>
        </p:nvCxnSpPr>
        <p:spPr>
          <a:xfrm>
            <a:off x="6860411" y="3767625"/>
            <a:ext cx="548989" cy="52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16BC63-C6FE-34B5-7DA1-B5BD0249D04A}"/>
              </a:ext>
            </a:extLst>
          </p:cNvPr>
          <p:cNvSpPr txBox="1"/>
          <p:nvPr/>
        </p:nvSpPr>
        <p:spPr>
          <a:xfrm>
            <a:off x="7076415" y="3803708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253DDC-7B46-A26F-69C4-FB72581E7CEF}"/>
              </a:ext>
            </a:extLst>
          </p:cNvPr>
          <p:cNvCxnSpPr>
            <a:cxnSpLocks/>
          </p:cNvCxnSpPr>
          <p:nvPr/>
        </p:nvCxnSpPr>
        <p:spPr>
          <a:xfrm flipH="1">
            <a:off x="5326550" y="3962688"/>
            <a:ext cx="498051" cy="48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92979F-9356-F3F2-5D72-EAD6DCE76702}"/>
              </a:ext>
            </a:extLst>
          </p:cNvPr>
          <p:cNvSpPr txBox="1"/>
          <p:nvPr/>
        </p:nvSpPr>
        <p:spPr>
          <a:xfrm>
            <a:off x="5191976" y="3816905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20E791-F997-9FD3-4BE1-8E06F85D4C81}"/>
              </a:ext>
            </a:extLst>
          </p:cNvPr>
          <p:cNvSpPr txBox="1"/>
          <p:nvPr/>
        </p:nvSpPr>
        <p:spPr>
          <a:xfrm rot="18780302">
            <a:off x="5513974" y="407902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DD4C6F-86C6-85B9-CA0C-D909432D1851}"/>
              </a:ext>
            </a:extLst>
          </p:cNvPr>
          <p:cNvSpPr txBox="1"/>
          <p:nvPr/>
        </p:nvSpPr>
        <p:spPr>
          <a:xfrm rot="2493250">
            <a:off x="6567519" y="3999755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0250C-2369-EAB9-DD15-4214239EA7F3}"/>
              </a:ext>
            </a:extLst>
          </p:cNvPr>
          <p:cNvSpPr txBox="1"/>
          <p:nvPr/>
        </p:nvSpPr>
        <p:spPr>
          <a:xfrm>
            <a:off x="8413583" y="559332"/>
            <a:ext cx="399197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user@switch1#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ge-0/0/0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 USER;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unit 0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family ethernet-switching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interface-mode trunk;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members all;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user@switch1#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ge-0/0/1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 MGMT;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unit 0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family ethernet-switching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interface-mode trunk;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members all;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794278-F970-49A9-894D-15BC76E5748B}"/>
              </a:ext>
            </a:extLst>
          </p:cNvPr>
          <p:cNvSpPr txBox="1"/>
          <p:nvPr/>
        </p:nvSpPr>
        <p:spPr>
          <a:xfrm>
            <a:off x="8346250" y="4734342"/>
            <a:ext cx="42457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user@switch1#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data1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-id 2;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data3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-id 134;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rpsControl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-id 3960;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360932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13746</TotalTime>
  <Words>1009</Words>
  <Application>Microsoft Macintosh PowerPoint</Application>
  <PresentationFormat>Widescreen</PresentationFormat>
  <Paragraphs>247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Ethernet Ring Protection Switching</vt:lpstr>
      <vt:lpstr>What is ERPS?</vt:lpstr>
      <vt:lpstr>ERPS Overview</vt:lpstr>
      <vt:lpstr>APS Frame Fields</vt:lpstr>
      <vt:lpstr>ERPS Normal Operation</vt:lpstr>
      <vt:lpstr>ERPS Failure Condition</vt:lpstr>
      <vt:lpstr>ERPS Restoration</vt:lpstr>
      <vt:lpstr>Config – RPL Owner</vt:lpstr>
      <vt:lpstr>Config – Node</vt:lpstr>
      <vt:lpstr>Monitoring ERPS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121</cp:revision>
  <dcterms:created xsi:type="dcterms:W3CDTF">2019-02-27T16:42:59Z</dcterms:created>
  <dcterms:modified xsi:type="dcterms:W3CDTF">2023-02-18T16:47:47Z</dcterms:modified>
</cp:coreProperties>
</file>