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4" r:id="rId2"/>
    <p:sldId id="262" r:id="rId3"/>
    <p:sldId id="294" r:id="rId4"/>
    <p:sldId id="298" r:id="rId5"/>
    <p:sldId id="307" r:id="rId6"/>
    <p:sldId id="308" r:id="rId7"/>
    <p:sldId id="309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CE"/>
    <a:srgbClr val="000000"/>
    <a:srgbClr val="419BD3"/>
    <a:srgbClr val="005A7C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/>
    <p:restoredTop sz="82133" autoAdjust="0"/>
  </p:normalViewPr>
  <p:slideViewPr>
    <p:cSldViewPr snapToGrid="0" snapToObjects="1">
      <p:cViewPr varScale="1">
        <p:scale>
          <a:sx n="72" d="100"/>
          <a:sy n="72" d="100"/>
        </p:scale>
        <p:origin x="34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6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2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63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67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42" y="397565"/>
            <a:ext cx="6214110" cy="6698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9542" y="1525326"/>
            <a:ext cx="6214110" cy="165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security and loop prevention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security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8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MAC Limiting and Persistent MAC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What If?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39610"/>
            <a:ext cx="11305011" cy="3848673"/>
          </a:xfrm>
        </p:spPr>
        <p:txBody>
          <a:bodyPr>
            <a:normAutofit/>
          </a:bodyPr>
          <a:lstStyle/>
          <a:p>
            <a:r>
              <a:rPr lang="en-US" dirty="0"/>
              <a:t>Multiple man-in-the-middle attacks can be done by poisoning or overloading ethernet-switching tables</a:t>
            </a:r>
          </a:p>
          <a:p>
            <a:pPr lvl="1"/>
            <a:r>
              <a:rPr lang="en-US" dirty="0"/>
              <a:t>If too many MACs are learned and overflow the table, all inbound frames to an unknown MAC is treated as BUM traffic</a:t>
            </a:r>
          </a:p>
          <a:p>
            <a:pPr lvl="1"/>
            <a:r>
              <a:rPr lang="en-US" dirty="0"/>
              <a:t>Duplicate MACs can at best be a mistake and at worst be malicious and cause significant network and security troubles regardless</a:t>
            </a:r>
          </a:p>
          <a:p>
            <a:r>
              <a:rPr lang="en-US" dirty="0"/>
              <a:t>Administrators can limit the number of MACs which can be seen on a port, or statically set ethernet-switching table entries to limit to specific MACs</a:t>
            </a:r>
          </a:p>
        </p:txBody>
      </p:sp>
    </p:spTree>
    <p:extLst>
      <p:ext uri="{BB962C8B-B14F-4D97-AF65-F5344CB8AC3E}">
        <p14:creationId xmlns:p14="http://schemas.microsoft.com/office/powerpoint/2010/main" val="376868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MAC Limiting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639610"/>
            <a:ext cx="9683220" cy="3898379"/>
          </a:xfrm>
        </p:spPr>
        <p:txBody>
          <a:bodyPr>
            <a:normAutofit/>
          </a:bodyPr>
          <a:lstStyle/>
          <a:p>
            <a:r>
              <a:rPr lang="en-US" sz="1800" dirty="0"/>
              <a:t>MAC limiting allows an administrator to specify the number of MAC addresses which may be learned on a given port</a:t>
            </a:r>
          </a:p>
          <a:p>
            <a:pPr lvl="1"/>
            <a:r>
              <a:rPr lang="en-US" sz="1600" dirty="0"/>
              <a:t>The primary purpose of the functionality is to protect the switch and other network resources from attack</a:t>
            </a:r>
          </a:p>
          <a:p>
            <a:r>
              <a:rPr lang="en-US" sz="1800" dirty="0"/>
              <a:t>An arbitrary number of MACs may be limited to a port</a:t>
            </a:r>
          </a:p>
          <a:p>
            <a:pPr lvl="1"/>
            <a:r>
              <a:rPr lang="en-US" sz="1600" dirty="0"/>
              <a:t>It is common for 2 MACs to be allowed per port for environments with VoIP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6988C-BF71-9895-4A0D-C38F64A48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374" y="3802062"/>
            <a:ext cx="5729288" cy="2690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53D409-7B91-ED6C-B369-441DA03662EC}"/>
              </a:ext>
            </a:extLst>
          </p:cNvPr>
          <p:cNvSpPr txBox="1"/>
          <p:nvPr/>
        </p:nvSpPr>
        <p:spPr>
          <a:xfrm>
            <a:off x="151706" y="3395952"/>
            <a:ext cx="607458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configuration switch-options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ge-0/0/0.0{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interface-mac-limit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2;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packet-action log;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configuration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default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-id 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switch-options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interface-mac-limit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2;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MAC Limiting Cont.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639610"/>
            <a:ext cx="9683220" cy="3898379"/>
          </a:xfrm>
        </p:spPr>
        <p:txBody>
          <a:bodyPr>
            <a:normAutofit/>
          </a:bodyPr>
          <a:lstStyle/>
          <a:p>
            <a:r>
              <a:rPr lang="en-US" sz="1800" dirty="0"/>
              <a:t>The administrator can also specify which source MAC addresses will be accepted on each interface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3D409-7B91-ED6C-B369-441DA03662EC}"/>
              </a:ext>
            </a:extLst>
          </p:cNvPr>
          <p:cNvSpPr txBox="1"/>
          <p:nvPr/>
        </p:nvSpPr>
        <p:spPr>
          <a:xfrm>
            <a:off x="211341" y="2614074"/>
            <a:ext cx="607458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configuration interfaces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ge-0/0/0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unit 960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accept-source-mac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0f:ab:12:0e:95:ab;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family ethernet-switching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interface-mode access;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members data;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A66A6C-AC48-5372-6D22-02E537D38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459" y="3693215"/>
            <a:ext cx="54102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9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MAC Move Limiting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639610"/>
            <a:ext cx="9683220" cy="3898379"/>
          </a:xfrm>
        </p:spPr>
        <p:txBody>
          <a:bodyPr>
            <a:normAutofit/>
          </a:bodyPr>
          <a:lstStyle/>
          <a:p>
            <a:r>
              <a:rPr lang="en-US" dirty="0"/>
              <a:t>Configuring MAC move limiting will allow the switch to take the configured action if a MAC is learned from different ports the number of times configured </a:t>
            </a:r>
            <a:r>
              <a:rPr lang="en-US" i="1" dirty="0"/>
              <a:t>per second</a:t>
            </a:r>
          </a:p>
          <a:p>
            <a:pPr lvl="1"/>
            <a:r>
              <a:rPr lang="en-US" sz="1600" dirty="0"/>
              <a:t>This can help protect against MAC spoofing and mitigate the effects of a layer 2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3D409-7B91-ED6C-B369-441DA03662EC}"/>
              </a:ext>
            </a:extLst>
          </p:cNvPr>
          <p:cNvSpPr txBox="1"/>
          <p:nvPr/>
        </p:nvSpPr>
        <p:spPr>
          <a:xfrm>
            <a:off x="211341" y="3693215"/>
            <a:ext cx="60745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configuration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default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-id 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switch-options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mac-move-limit 2 packet-action shutdown;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9A8394-668B-7850-46C3-35232CC24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073" y="3212824"/>
            <a:ext cx="54102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5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Persistent MAC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639610"/>
            <a:ext cx="9683220" cy="3898379"/>
          </a:xfrm>
        </p:spPr>
        <p:txBody>
          <a:bodyPr>
            <a:normAutofit/>
          </a:bodyPr>
          <a:lstStyle/>
          <a:p>
            <a:r>
              <a:rPr lang="en-US" sz="1800" dirty="0"/>
              <a:t>Also known as ‘sticky MAC’, persistent MAC learning allows for a switch to dynamically learn a set number of MAC addresses on a port and then retain those learned MAC addresses through reboots</a:t>
            </a:r>
          </a:p>
          <a:p>
            <a:pPr lvl="1"/>
            <a:r>
              <a:rPr lang="en-US" sz="1600" dirty="0"/>
              <a:t>This can limit the amount of administrative overhead involved with configuring accept-source-mac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A66A6C-AC48-5372-6D22-02E537D38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459" y="3693215"/>
            <a:ext cx="5410200" cy="1181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C3165A-89EC-BBCC-DC3D-23793F868D55}"/>
              </a:ext>
            </a:extLst>
          </p:cNvPr>
          <p:cNvSpPr txBox="1"/>
          <p:nvPr/>
        </p:nvSpPr>
        <p:spPr>
          <a:xfrm>
            <a:off x="405727" y="3786891"/>
            <a:ext cx="607458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configuration switch-options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ge-0/0/0.0{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persistent-learning;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interface-mac-limit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2;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packet-action log;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0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19366</TotalTime>
  <Words>439</Words>
  <Application>Microsoft Office PowerPoint</Application>
  <PresentationFormat>Widescreen</PresentationFormat>
  <Paragraphs>76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MAC Limiting and Persistent MAC</vt:lpstr>
      <vt:lpstr>What If?</vt:lpstr>
      <vt:lpstr>MAC Limiting</vt:lpstr>
      <vt:lpstr>MAC Limiting Cont.</vt:lpstr>
      <vt:lpstr>MAC Move Limiting </vt:lpstr>
      <vt:lpstr>Persistent MAC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122</cp:revision>
  <dcterms:created xsi:type="dcterms:W3CDTF">2019-02-27T16:42:59Z</dcterms:created>
  <dcterms:modified xsi:type="dcterms:W3CDTF">2022-12-22T02:27:08Z</dcterms:modified>
</cp:coreProperties>
</file>