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4" r:id="rId2"/>
    <p:sldId id="262" r:id="rId3"/>
    <p:sldId id="298" r:id="rId4"/>
    <p:sldId id="311" r:id="rId5"/>
    <p:sldId id="313" r:id="rId6"/>
    <p:sldId id="312" r:id="rId7"/>
    <p:sldId id="310" r:id="rId8"/>
    <p:sldId id="314" r:id="rId9"/>
    <p:sldId id="307" r:id="rId10"/>
    <p:sldId id="315" r:id="rId11"/>
    <p:sldId id="317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000000"/>
    <a:srgbClr val="419BD3"/>
    <a:srgbClr val="005A7C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9348" autoAdjust="0"/>
  </p:normalViewPr>
  <p:slideViewPr>
    <p:cSldViewPr snapToGrid="0" snapToObjects="1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63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678675-7DB0-F2D8-A948-3FB40E26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0" y="2432257"/>
            <a:ext cx="5614220" cy="44257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 Source Guard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IP source guard checks all IP packets against the DHCP Snooping database</a:t>
            </a:r>
          </a:p>
          <a:p>
            <a:pPr lvl="1"/>
            <a:r>
              <a:rPr lang="en-US" dirty="0"/>
              <a:t>The source IP of each IP packet is inspected. If the IP-MAC-port mapping doesn’t match the database, the packet is dropped.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H="1">
            <a:off x="5544643" y="4477667"/>
            <a:ext cx="105961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>
            <a:off x="5894287" y="5041234"/>
            <a:ext cx="14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 = 192.168.2.144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192.168.2.62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7389944" y="4851966"/>
            <a:ext cx="0" cy="586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920" y="5764026"/>
            <a:ext cx="375308" cy="3753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V="1">
            <a:off x="7389944" y="3725798"/>
            <a:ext cx="0" cy="380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CA036-8AC0-C9C0-6077-54796219CE29}"/>
              </a:ext>
            </a:extLst>
          </p:cNvPr>
          <p:cNvCxnSpPr>
            <a:cxnSpLocks/>
          </p:cNvCxnSpPr>
          <p:nvPr/>
        </p:nvCxnSpPr>
        <p:spPr>
          <a:xfrm>
            <a:off x="7101993" y="3847827"/>
            <a:ext cx="0" cy="3940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0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678675-7DB0-F2D8-A948-3FB40E26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0" y="2432257"/>
            <a:ext cx="5614220" cy="44257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 Source Guard configuration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H="1">
            <a:off x="5544643" y="4477667"/>
            <a:ext cx="1059614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>
            <a:off x="5894287" y="5041234"/>
            <a:ext cx="141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Src</a:t>
            </a:r>
            <a:r>
              <a:rPr lang="en-US" sz="1200" dirty="0"/>
              <a:t> = 192.168.2.144</a:t>
            </a:r>
          </a:p>
          <a:p>
            <a:r>
              <a:rPr lang="en-US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Dst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192.168.2.62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7389944" y="4851966"/>
            <a:ext cx="0" cy="586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8920" y="5764026"/>
            <a:ext cx="375308" cy="3753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V="1">
            <a:off x="7389944" y="3725798"/>
            <a:ext cx="0" cy="380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CA036-8AC0-C9C0-6077-54796219CE29}"/>
              </a:ext>
            </a:extLst>
          </p:cNvPr>
          <p:cNvCxnSpPr>
            <a:cxnSpLocks/>
          </p:cNvCxnSpPr>
          <p:nvPr/>
        </p:nvCxnSpPr>
        <p:spPr>
          <a:xfrm>
            <a:off x="7101993" y="3847827"/>
            <a:ext cx="0" cy="39404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2DDFF7-3EA5-D1B4-FB81-C03502845729}"/>
              </a:ext>
            </a:extLst>
          </p:cNvPr>
          <p:cNvSpPr txBox="1"/>
          <p:nvPr/>
        </p:nvSpPr>
        <p:spPr>
          <a:xfrm>
            <a:off x="329132" y="1963469"/>
            <a:ext cx="6074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-source-guard;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7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/ 3  security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9ACE"/>
                </a:solidFill>
              </a:rPr>
              <a:t>DHCP Snooping and Dynamic ARP Inspection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DHCP Review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DHCP (Dynamic Host Configuration protocol) is generally responsible for assigning IP addresses to devices within the enterprise.</a:t>
            </a:r>
          </a:p>
          <a:p>
            <a:pPr lvl="1"/>
            <a:r>
              <a:rPr lang="en-US" sz="1600" dirty="0"/>
              <a:t>DHCP works in a client-server model, with the client requesting an IP address from the server and the server allocating and acknowledging the assignment.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38F7B-7981-35A8-AD01-055A52C0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17" y="3588799"/>
            <a:ext cx="2897263" cy="24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DHCP Snooping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39610"/>
            <a:ext cx="9683220" cy="3898379"/>
          </a:xfrm>
        </p:spPr>
        <p:txBody>
          <a:bodyPr>
            <a:normAutofit/>
          </a:bodyPr>
          <a:lstStyle/>
          <a:p>
            <a:r>
              <a:rPr lang="en-US" sz="1800" dirty="0"/>
              <a:t>DHCP Snooping allows for a switch to have an authoritative source of information to know what IP address is assigned to each MAC addresses</a:t>
            </a:r>
          </a:p>
          <a:p>
            <a:pPr lvl="1"/>
            <a:r>
              <a:rPr lang="en-US" sz="1400" dirty="0"/>
              <a:t>A switch with DHCP Snooping enabled will listen for DHCP messages originating from a trusted to server to learn what IP address is assigned to each MAC address</a:t>
            </a:r>
          </a:p>
          <a:p>
            <a:r>
              <a:rPr lang="en-US" sz="1600" dirty="0"/>
              <a:t>DHCP Snooping inspects the Client IP Address and Client Hardware Address fields of the DHCP acknowledgment to learn the assigned IP to MAC mapping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34" y="3235036"/>
            <a:ext cx="6062663" cy="3657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235D5-1189-033A-F34E-35AD459076F8}"/>
              </a:ext>
            </a:extLst>
          </p:cNvPr>
          <p:cNvCxnSpPr/>
          <p:nvPr/>
        </p:nvCxnSpPr>
        <p:spPr>
          <a:xfrm flipH="1">
            <a:off x="7490985" y="3634797"/>
            <a:ext cx="924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7435785" y="2965173"/>
            <a:ext cx="1959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DHCP-ACK</a:t>
            </a:r>
          </a:p>
          <a:p>
            <a:r>
              <a:rPr lang="en-US" sz="1200" dirty="0"/>
              <a:t>192.168.2.231 is assigned to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17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DHCP Snooping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4" y="3429000"/>
            <a:ext cx="4928159" cy="297315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2235D5-1189-033A-F34E-35AD459076F8}"/>
              </a:ext>
            </a:extLst>
          </p:cNvPr>
          <p:cNvCxnSpPr/>
          <p:nvPr/>
        </p:nvCxnSpPr>
        <p:spPr>
          <a:xfrm flipH="1">
            <a:off x="9906695" y="3635746"/>
            <a:ext cx="9244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9851496" y="2803801"/>
            <a:ext cx="1959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DHCP-ACK</a:t>
            </a:r>
          </a:p>
          <a:p>
            <a:r>
              <a:rPr lang="en-US" sz="1200" dirty="0"/>
              <a:t>192.168.2.231 is assigned to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C704-62EA-2338-E789-B522E7C5BE9D}"/>
              </a:ext>
            </a:extLst>
          </p:cNvPr>
          <p:cNvSpPr txBox="1"/>
          <p:nvPr/>
        </p:nvSpPr>
        <p:spPr>
          <a:xfrm>
            <a:off x="381185" y="1975068"/>
            <a:ext cx="60745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1CE8-9BA8-EA2E-A468-E0A2F560E504}"/>
              </a:ext>
            </a:extLst>
          </p:cNvPr>
          <p:cNvSpPr txBox="1"/>
          <p:nvPr/>
        </p:nvSpPr>
        <p:spPr>
          <a:xfrm>
            <a:off x="10002318" y="3883232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EB4A5-D3E7-4A76-C93D-886A002A57A2}"/>
              </a:ext>
            </a:extLst>
          </p:cNvPr>
          <p:cNvSpPr txBox="1"/>
          <p:nvPr/>
        </p:nvSpPr>
        <p:spPr>
          <a:xfrm>
            <a:off x="9540088" y="444391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99D82-9D5B-0B6D-C25D-C16C90E2DA52}"/>
              </a:ext>
            </a:extLst>
          </p:cNvPr>
          <p:cNvSpPr txBox="1"/>
          <p:nvPr/>
        </p:nvSpPr>
        <p:spPr>
          <a:xfrm>
            <a:off x="8291199" y="3912326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</p:spTree>
    <p:extLst>
      <p:ext uri="{BB962C8B-B14F-4D97-AF65-F5344CB8AC3E}">
        <p14:creationId xmlns:p14="http://schemas.microsoft.com/office/powerpoint/2010/main" val="397218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DHCP Snooping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46BF45-5B72-06BD-1ADE-3AAFB906D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3200400"/>
            <a:ext cx="6062663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AA286-9BAC-B2BD-0CE4-60699C43F8F2}"/>
              </a:ext>
            </a:extLst>
          </p:cNvPr>
          <p:cNvSpPr txBox="1"/>
          <p:nvPr/>
        </p:nvSpPr>
        <p:spPr>
          <a:xfrm>
            <a:off x="11075181" y="4470097"/>
            <a:ext cx="97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DHCP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BB417-65F5-6FC4-AC93-4FDF48C673D6}"/>
              </a:ext>
            </a:extLst>
          </p:cNvPr>
          <p:cNvSpPr txBox="1"/>
          <p:nvPr/>
        </p:nvSpPr>
        <p:spPr>
          <a:xfrm>
            <a:off x="9397584" y="4489427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89CE6-1508-1CE3-07AE-206D90063643}"/>
              </a:ext>
            </a:extLst>
          </p:cNvPr>
          <p:cNvSpPr txBox="1"/>
          <p:nvPr/>
        </p:nvSpPr>
        <p:spPr>
          <a:xfrm>
            <a:off x="8124944" y="3852950"/>
            <a:ext cx="73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ge-0/0/2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7867-95CA-8E8B-D787-67A38EC3E2F5}"/>
              </a:ext>
            </a:extLst>
          </p:cNvPr>
          <p:cNvSpPr txBox="1"/>
          <p:nvPr/>
        </p:nvSpPr>
        <p:spPr>
          <a:xfrm>
            <a:off x="405727" y="1690688"/>
            <a:ext cx="9569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binding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IP address	MAC address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Expires	State	Interface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192.168.2.144	0f:ab:12:0e:95:ab	default	86300	BOUND	ge-0/0/2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192.168.2.231	a8:f8:12:5e:32:4c	default	86332	BOUND	ge-0/0/1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65C92-10D9-BBB4-5324-4029CCEF3485}"/>
              </a:ext>
            </a:extLst>
          </p:cNvPr>
          <p:cNvSpPr txBox="1"/>
          <p:nvPr/>
        </p:nvSpPr>
        <p:spPr>
          <a:xfrm>
            <a:off x="405727" y="4766426"/>
            <a:ext cx="95695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binding statistics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DHCP snooping persistence statistics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remote transfers: 0	Successful remote transfers: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record reads	 : 0	Successful record reads	 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 record writes	 : 2	Successful record writes	 : 0</a:t>
            </a:r>
          </a:p>
        </p:txBody>
      </p:sp>
    </p:spTree>
    <p:extLst>
      <p:ext uri="{BB962C8B-B14F-4D97-AF65-F5344CB8AC3E}">
        <p14:creationId xmlns:p14="http://schemas.microsoft.com/office/powerpoint/2010/main" val="22043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8F42-7F96-DD28-5650-E319517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27" y="2835275"/>
            <a:ext cx="6062663" cy="36576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ARP Poisoning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When another device responds claiming ownership of a layer 3 address which is not intended, this is ARP poisoning.</a:t>
            </a:r>
          </a:p>
          <a:p>
            <a:pPr lvl="1"/>
            <a:r>
              <a:rPr lang="en-US" dirty="0"/>
              <a:t>ARP poisoning is commonly used in man-in-the-middle attacks to maliciously divert traffic to the attacker’s machine.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V="1">
            <a:off x="3954634" y="3287804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 rot="5400000">
            <a:off x="5499658" y="4265666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A2537-D36A-8E6D-3D40-8EDB5C47EFED}"/>
              </a:ext>
            </a:extLst>
          </p:cNvPr>
          <p:cNvSpPr txBox="1"/>
          <p:nvPr/>
        </p:nvSpPr>
        <p:spPr>
          <a:xfrm>
            <a:off x="3781381" y="2734340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5849535" y="3867606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094" y="5331406"/>
            <a:ext cx="375308" cy="3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48F42-7F96-DD28-5650-E3195177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27" y="2835275"/>
            <a:ext cx="6062663" cy="36576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Dynamic ARP Inspection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39610"/>
            <a:ext cx="11305011" cy="1242135"/>
          </a:xfrm>
        </p:spPr>
        <p:txBody>
          <a:bodyPr>
            <a:normAutofit/>
          </a:bodyPr>
          <a:lstStyle/>
          <a:p>
            <a:r>
              <a:rPr lang="en-US" dirty="0"/>
              <a:t>DAI checks inbound APR replies against the DHCP-Snooping database</a:t>
            </a:r>
          </a:p>
          <a:p>
            <a:pPr lvl="1"/>
            <a:r>
              <a:rPr lang="en-US" dirty="0"/>
              <a:t>If the IP assignment doesn’t match or doesn’t exist in the DHCP-Snooping database then the ARP reply packet is dropped.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CE0A5F-B4E1-4DB5-BD96-EDA9E25248A3}"/>
              </a:ext>
            </a:extLst>
          </p:cNvPr>
          <p:cNvCxnSpPr>
            <a:cxnSpLocks/>
          </p:cNvCxnSpPr>
          <p:nvPr/>
        </p:nvCxnSpPr>
        <p:spPr>
          <a:xfrm flipV="1">
            <a:off x="3954634" y="3287804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AABD58-1356-115F-7150-B99D6EAC6974}"/>
              </a:ext>
            </a:extLst>
          </p:cNvPr>
          <p:cNvSpPr txBox="1"/>
          <p:nvPr/>
        </p:nvSpPr>
        <p:spPr>
          <a:xfrm rot="5400000">
            <a:off x="5499658" y="4265666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A2537-D36A-8E6D-3D40-8EDB5C47EFED}"/>
              </a:ext>
            </a:extLst>
          </p:cNvPr>
          <p:cNvSpPr txBox="1"/>
          <p:nvPr/>
        </p:nvSpPr>
        <p:spPr>
          <a:xfrm>
            <a:off x="3781381" y="2734340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FFA8D-8CB6-0BA8-7B30-1D004BF6E8E1}"/>
              </a:ext>
            </a:extLst>
          </p:cNvPr>
          <p:cNvCxnSpPr>
            <a:cxnSpLocks/>
          </p:cNvCxnSpPr>
          <p:nvPr/>
        </p:nvCxnSpPr>
        <p:spPr>
          <a:xfrm flipV="1">
            <a:off x="5849535" y="3867606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User Crown Male with solid fill">
            <a:extLst>
              <a:ext uri="{FF2B5EF4-FFF2-40B4-BE49-F238E27FC236}">
                <a16:creationId xmlns:a16="http://schemas.microsoft.com/office/drawing/2014/main" id="{6B4C5575-8B05-BB9A-0A71-C6A8D46D4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094" y="5331406"/>
            <a:ext cx="375308" cy="375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D9E90C-B043-B75A-666C-E5B95EE7746F}"/>
              </a:ext>
            </a:extLst>
          </p:cNvPr>
          <p:cNvSpPr txBox="1"/>
          <p:nvPr/>
        </p:nvSpPr>
        <p:spPr>
          <a:xfrm>
            <a:off x="5544643" y="36829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8F640-1DCC-7439-5067-4E712AB15465}"/>
              </a:ext>
            </a:extLst>
          </p:cNvPr>
          <p:cNvSpPr txBox="1"/>
          <p:nvPr/>
        </p:nvSpPr>
        <p:spPr>
          <a:xfrm>
            <a:off x="6072326" y="29881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b2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:a7:11:6f:ae:01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9FFEDC-DB3F-628D-D3F1-EB9E547DAEA1}"/>
              </a:ext>
            </a:extLst>
          </p:cNvPr>
          <p:cNvCxnSpPr>
            <a:cxnSpLocks/>
          </p:cNvCxnSpPr>
          <p:nvPr/>
        </p:nvCxnSpPr>
        <p:spPr>
          <a:xfrm flipH="1">
            <a:off x="6148329" y="3550722"/>
            <a:ext cx="1083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1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DAI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846A-B952-4CAF-87FE-13404B905649}"/>
              </a:ext>
            </a:extLst>
          </p:cNvPr>
          <p:cNvSpPr txBox="1"/>
          <p:nvPr/>
        </p:nvSpPr>
        <p:spPr>
          <a:xfrm>
            <a:off x="381185" y="1975068"/>
            <a:ext cx="6074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user@switch1&gt;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forwarding-options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-security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-inspection;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group 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overrides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trusted;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interface ge-0/0/0;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group untrusted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interface ge-0/0/2;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6CFC6-BFEB-A69B-010F-D84EC31F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152" y="2633394"/>
            <a:ext cx="6062663" cy="3657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E9154F-4B9F-4A9D-6DBD-71DB60CF6B5B}"/>
              </a:ext>
            </a:extLst>
          </p:cNvPr>
          <p:cNvCxnSpPr>
            <a:cxnSpLocks/>
          </p:cNvCxnSpPr>
          <p:nvPr/>
        </p:nvCxnSpPr>
        <p:spPr>
          <a:xfrm flipV="1">
            <a:off x="7249659" y="3085923"/>
            <a:ext cx="1205611" cy="28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2F073D-F737-201F-84BE-F34634E710AE}"/>
              </a:ext>
            </a:extLst>
          </p:cNvPr>
          <p:cNvSpPr txBox="1"/>
          <p:nvPr/>
        </p:nvSpPr>
        <p:spPr>
          <a:xfrm rot="5400000">
            <a:off x="8794683" y="4063785"/>
            <a:ext cx="12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a8:f8:12:5e:32:4c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3367-88C6-E9BB-132D-1824D4BCE1A1}"/>
              </a:ext>
            </a:extLst>
          </p:cNvPr>
          <p:cNvSpPr txBox="1"/>
          <p:nvPr/>
        </p:nvSpPr>
        <p:spPr>
          <a:xfrm>
            <a:off x="7076406" y="2532459"/>
            <a:ext cx="1700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Who owns 192.168.2.1?</a:t>
            </a:r>
          </a:p>
          <a:p>
            <a:r>
              <a:rPr lang="en-US" sz="1200" dirty="0"/>
              <a:t>Tell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0f:ab:12:0e:95:ab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80458-A79C-1E62-B7B2-EB3EE077F176}"/>
              </a:ext>
            </a:extLst>
          </p:cNvPr>
          <p:cNvCxnSpPr>
            <a:cxnSpLocks/>
          </p:cNvCxnSpPr>
          <p:nvPr/>
        </p:nvCxnSpPr>
        <p:spPr>
          <a:xfrm flipV="1">
            <a:off x="9144560" y="3665725"/>
            <a:ext cx="0" cy="1115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User Crown Male with solid fill">
            <a:extLst>
              <a:ext uri="{FF2B5EF4-FFF2-40B4-BE49-F238E27FC236}">
                <a16:creationId xmlns:a16="http://schemas.microsoft.com/office/drawing/2014/main" id="{E8490608-C9A0-F2B5-EAFA-C37669E8D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1119" y="5129525"/>
            <a:ext cx="375308" cy="3753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66419-5771-D333-E46C-561675596302}"/>
              </a:ext>
            </a:extLst>
          </p:cNvPr>
          <p:cNvSpPr txBox="1"/>
          <p:nvPr/>
        </p:nvSpPr>
        <p:spPr>
          <a:xfrm>
            <a:off x="8839668" y="34810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8BF44B-8A43-1A4A-E4B6-15A8E2DB787A}"/>
              </a:ext>
            </a:extLst>
          </p:cNvPr>
          <p:cNvCxnSpPr>
            <a:cxnSpLocks/>
          </p:cNvCxnSpPr>
          <p:nvPr/>
        </p:nvCxnSpPr>
        <p:spPr>
          <a:xfrm flipH="1">
            <a:off x="9443354" y="3348841"/>
            <a:ext cx="10837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CB00FE-136E-1E56-DE16-89A7529B93B3}"/>
              </a:ext>
            </a:extLst>
          </p:cNvPr>
          <p:cNvSpPr txBox="1"/>
          <p:nvPr/>
        </p:nvSpPr>
        <p:spPr>
          <a:xfrm>
            <a:off x="9423953" y="27797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192.168.2.1 is at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b2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:a7:11:6f:ae:01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9391555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20784</TotalTime>
  <Words>670</Words>
  <Application>Microsoft Macintosh PowerPoint</Application>
  <PresentationFormat>Widescreen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DHCP Snooping and Dynamic ARP Inspection</vt:lpstr>
      <vt:lpstr>DHCP Review</vt:lpstr>
      <vt:lpstr>What is DHCP Snooping</vt:lpstr>
      <vt:lpstr>DHCP Snooping configuration</vt:lpstr>
      <vt:lpstr>Monitoring DHCP Snooping</vt:lpstr>
      <vt:lpstr>ARP Poisoning</vt:lpstr>
      <vt:lpstr>Dynamic ARP Inspection</vt:lpstr>
      <vt:lpstr>DAI Configuration</vt:lpstr>
      <vt:lpstr>IP Source Guard</vt:lpstr>
      <vt:lpstr>IP Source Guard 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130</cp:revision>
  <dcterms:created xsi:type="dcterms:W3CDTF">2019-02-27T16:42:59Z</dcterms:created>
  <dcterms:modified xsi:type="dcterms:W3CDTF">2023-05-27T12:55:08Z</dcterms:modified>
</cp:coreProperties>
</file>