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9" r:id="rId2"/>
    <p:sldId id="262" r:id="rId3"/>
    <p:sldId id="278" r:id="rId4"/>
    <p:sldId id="286" r:id="rId5"/>
    <p:sldId id="287" r:id="rId6"/>
    <p:sldId id="288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38" autoAdjust="0"/>
  </p:normalViewPr>
  <p:slideViewPr>
    <p:cSldViewPr snapToGrid="0" snapToObjects="1">
      <p:cViewPr varScale="1">
        <p:scale>
          <a:sx n="60" d="100"/>
          <a:sy n="60" d="100"/>
        </p:scale>
        <p:origin x="2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Inet6.0 table indicates presence of IPv6 routes/forwarding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2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ge-0/0/2.0 is in the </a:t>
            </a:r>
            <a:r>
              <a:rPr lang="en-US" dirty="0" err="1"/>
              <a:t>customer_A</a:t>
            </a:r>
            <a:r>
              <a:rPr lang="en-US" dirty="0"/>
              <a:t> routing-instance and the IP is 10.22.33.2/26. Note that the rib0group needs to be applied in the source instance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9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RIB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5EE51-9AD8-CF34-9411-DE7D139AE1FA}"/>
              </a:ext>
            </a:extLst>
          </p:cNvPr>
          <p:cNvSpPr txBox="1"/>
          <p:nvPr/>
        </p:nvSpPr>
        <p:spPr>
          <a:xfrm>
            <a:off x="405727" y="1538288"/>
            <a:ext cx="6096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route 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inet.0: 6 destinations, 6 routes (5 active, 0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 hidden)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10.22.33.0/26      *[Direct/0] 00:00:03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10.22.33.1/32      *[Direct/0] 1d 01:27:08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lo0.0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10.22.33.2/32      *[Local/0] 00:00:03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192.168.2.0/24     *[Direct/0] 3d 19:37:59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ge-0/0/0.0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192.168.2.212/32   *[Local/0] 3d 19:37:59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ge-0/0/0.0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customer_A.inet.0: 4 destinations, 4 routes (4 active, 0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b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0.0.0.0/0          *[Static/5] 00:00:03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to 10.22.33.1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10.22.33.0/26      *[Direct/0] 00:50:49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&gt; 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10.22.33.2/32      *[Local/0] 00:50:49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Local via ge-0/0/2.0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224.0.0.5/32       *[OSPF/10] 00:56:58, metric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             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MultiRecv</a:t>
            </a:r>
            <a:endParaRPr lang="en-US" sz="11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4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Administratively configured routing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3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Routing instances and RIB groups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Routing Instance?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262464"/>
          </a:xfrm>
        </p:spPr>
        <p:txBody>
          <a:bodyPr>
            <a:normAutofit/>
          </a:bodyPr>
          <a:lstStyle/>
          <a:p>
            <a:r>
              <a:rPr lang="en-US" dirty="0"/>
              <a:t>A routing instance is a collection of independent route tables, interfaces and protocols</a:t>
            </a:r>
          </a:p>
          <a:p>
            <a:pPr lvl="1"/>
            <a:r>
              <a:rPr lang="en-US" dirty="0"/>
              <a:t>The default routing instance is where all interfaces, tables and protocols operate by default.</a:t>
            </a:r>
          </a:p>
          <a:p>
            <a:pPr lvl="1"/>
            <a:r>
              <a:rPr lang="en-US" dirty="0"/>
              <a:t>Routing instances are administratively configured, typically to separate routing operations</a:t>
            </a:r>
          </a:p>
          <a:p>
            <a:r>
              <a:rPr lang="en-US" dirty="0"/>
              <a:t>Interfaces are individually configured within a non-default routing instance</a:t>
            </a:r>
          </a:p>
          <a:p>
            <a:pPr lvl="1"/>
            <a:r>
              <a:rPr lang="en-US" dirty="0"/>
              <a:t>Configured instances may have entirely different routing tables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7CBF063-7AA3-90FE-31B3-C73B6135F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17378"/>
              </p:ext>
            </p:extLst>
          </p:nvPr>
        </p:nvGraphicFramePr>
        <p:xfrm>
          <a:off x="2162292" y="398911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103299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24406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42767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1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2 instance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37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inet.0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cust1.inet.0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cust2.inet.0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1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ge-0/0/0.100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ge-0/0/0.200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ge-0/0/0.300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3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Default route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route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route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OSPF instance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OSPF instance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OSPF instance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50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The Default Routing Instance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841A14-AF51-4ACC-F34B-4EA48DD664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263" y="2108470"/>
            <a:ext cx="8088579" cy="45844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instance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Instance             Type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Primary RIB                                     Active/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/hidden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master               forwarding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inet.0                                          3/0/1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inet6.0                                         1/0/0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__juniper_private1__ forwarding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__juniper_private1__.inet.0                     6/0/0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__juniper_private2__ forwarding</a:t>
            </a: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__juniper_private2__.inet.0                     0/0/1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master.anon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__      forwarding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mgmt_junos</a:t>
            </a:r>
            <a:r>
              <a:rPr lang="en-US" sz="1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forwarding</a:t>
            </a:r>
          </a:p>
          <a:p>
            <a:pPr marL="0" indent="0">
              <a:buNone/>
            </a:pPr>
            <a:endParaRPr lang="en-US" sz="1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1DD218A4-FFF8-F0DB-261B-9EF856A27D8C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2262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default routing instance is also known as the </a:t>
            </a:r>
            <a:r>
              <a:rPr lang="en-US" i="1" dirty="0"/>
              <a:t>master</a:t>
            </a:r>
            <a:r>
              <a:rPr lang="en-US" dirty="0"/>
              <a:t> routing instance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Routing Instance Types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7"/>
            <a:ext cx="11305011" cy="1017864"/>
          </a:xfrm>
        </p:spPr>
        <p:txBody>
          <a:bodyPr>
            <a:normAutofit/>
          </a:bodyPr>
          <a:lstStyle/>
          <a:p>
            <a:r>
              <a:rPr lang="en-US" dirty="0"/>
              <a:t>Routing instances are typically used for system virtualization or VPN services</a:t>
            </a:r>
          </a:p>
          <a:p>
            <a:pPr lvl="1"/>
            <a:r>
              <a:rPr lang="en-US" dirty="0"/>
              <a:t>Available instance types vary by platform, aways check 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65B94F-41CB-83C3-33CB-40F68A719EF8}"/>
              </a:ext>
            </a:extLst>
          </p:cNvPr>
          <p:cNvSpPr txBox="1"/>
          <p:nvPr/>
        </p:nvSpPr>
        <p:spPr>
          <a:xfrm>
            <a:off x="405726" y="2586057"/>
            <a:ext cx="113805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lab@SW1#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routing-instances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example_instance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instance-type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Possible completions: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evpn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EVPN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evpn-vpws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EVPN VPWS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forwarding           Forwarding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l2backhaul-vpn       L2Backhaul/L2Wholesale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l2vpn                Layer 2 VPN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layer2-control       Layer 2 control protocols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-forwarding      Routing instance provides a MPLS forwarding-context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-internet-multicast  Internet Multicast over MPLS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no-forwarding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Nonforwarding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virtual-router       Virtual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VPLS routing instance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Virtual routing forwarding instance</a:t>
            </a:r>
          </a:p>
        </p:txBody>
      </p:sp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Routing Instances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7184" y="2233888"/>
            <a:ext cx="4699673" cy="4852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routing-instances</a:t>
            </a:r>
          </a:p>
          <a:p>
            <a:pPr marL="0" indent="0">
              <a:buNone/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routing-options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route 0.0.0.0/0 next-hop 10.22.33.1;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protocols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area 0.0.0.0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instance-type virtual-router;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0C6956A7-401D-8BB5-C2E6-BF90BA05264C}"/>
              </a:ext>
            </a:extLst>
          </p:cNvPr>
          <p:cNvSpPr txBox="1">
            <a:spLocks/>
          </p:cNvSpPr>
          <p:nvPr/>
        </p:nvSpPr>
        <p:spPr>
          <a:xfrm>
            <a:off x="405726" y="1458636"/>
            <a:ext cx="11305011" cy="197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i="0" kern="1200">
                <a:solidFill>
                  <a:srgbClr val="34374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83838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Interfaces must be explicitly added to a routing-instance</a:t>
            </a:r>
          </a:p>
          <a:p>
            <a:r>
              <a:rPr lang="en-US" sz="1800" dirty="0"/>
              <a:t>Separate dynamic routing protocol instances exist in routing-instances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Routing Instances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458636"/>
            <a:ext cx="8504358" cy="539936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ping 10.22.33.2 routing-instance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rapid count 10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PING 10.22.33.2 (10.22.33.2): 56 data bytes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!!!!!!!!!!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--- 10.22.33.2 ping statistics ---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10 packets transmitted, 10 packets received, 0% packet loss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round-trip min/avg/max/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= 0.010/0.014/0.043/0.010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terse routing-instance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              Admin Link Proto    Local                 Remote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ge-0/0/2.0              up    up  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10.22.33.2/26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table customer_A.inet.0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customer_A.inet.0: 4 destinations, 4 routes (4 active, 0 </a:t>
            </a:r>
            <a:r>
              <a:rPr lang="en-US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holddown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, 0 hidden)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+ = Active Route, - = Last Active, * = Both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0.0.0.0/0          *[Static/5] 00:01:05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&gt;  to 10.22.33.1 via ge-0/0/2.0</a:t>
            </a:r>
          </a:p>
          <a:p>
            <a:pPr marL="0" indent="0">
              <a:buNone/>
            </a:pP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endParaRPr 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9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RIB Group?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605364"/>
          </a:xfrm>
        </p:spPr>
        <p:txBody>
          <a:bodyPr>
            <a:normAutofit/>
          </a:bodyPr>
          <a:lstStyle/>
          <a:p>
            <a:r>
              <a:rPr lang="en-US" dirty="0"/>
              <a:t>RIB groups are used for sharing routes between routing instances</a:t>
            </a:r>
          </a:p>
          <a:p>
            <a:pPr lvl="1"/>
            <a:r>
              <a:rPr lang="en-US" dirty="0"/>
              <a:t>Commonly used for Filter-based forwarding and VPNs</a:t>
            </a:r>
          </a:p>
          <a:p>
            <a:r>
              <a:rPr lang="en-US" dirty="0"/>
              <a:t>Routes are imported from a </a:t>
            </a:r>
            <a:r>
              <a:rPr lang="en-US" i="1" dirty="0"/>
              <a:t>protocol</a:t>
            </a:r>
            <a:r>
              <a:rPr lang="en-US" dirty="0"/>
              <a:t> to one or more tables</a:t>
            </a:r>
          </a:p>
          <a:p>
            <a:pPr lvl="1"/>
            <a:r>
              <a:rPr lang="en-US" dirty="0"/>
              <a:t>A policy may be applied to narrow which routes are imported</a:t>
            </a:r>
          </a:p>
          <a:p>
            <a:r>
              <a:rPr lang="en-US" dirty="0"/>
              <a:t>Routes are exported from a </a:t>
            </a:r>
            <a:r>
              <a:rPr lang="en-US" i="1" dirty="0"/>
              <a:t>table</a:t>
            </a:r>
            <a:r>
              <a:rPr lang="en-US" dirty="0"/>
              <a:t> to a protocol</a:t>
            </a:r>
          </a:p>
          <a:p>
            <a:pPr lvl="1"/>
            <a:r>
              <a:rPr lang="en-US" dirty="0"/>
              <a:t>The export-rib statement is used to sharing routes with a protocol neighbor from a non-native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858773-6CB1-F617-5A54-3B3AD8A258CB}"/>
              </a:ext>
            </a:extLst>
          </p:cNvPr>
          <p:cNvSpPr/>
          <p:nvPr/>
        </p:nvSpPr>
        <p:spPr>
          <a:xfrm>
            <a:off x="2640926" y="4332564"/>
            <a:ext cx="2400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Table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E34F11-E701-0A9A-221F-472410D0318E}"/>
              </a:ext>
            </a:extLst>
          </p:cNvPr>
          <p:cNvSpPr/>
          <p:nvPr/>
        </p:nvSpPr>
        <p:spPr>
          <a:xfrm>
            <a:off x="6422468" y="4332564"/>
            <a:ext cx="24003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Instance Table 2</a:t>
            </a:r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B3935639-DD7D-1830-A583-F66EE8E6FFC9}"/>
              </a:ext>
            </a:extLst>
          </p:cNvPr>
          <p:cNvSpPr/>
          <p:nvPr/>
        </p:nvSpPr>
        <p:spPr>
          <a:xfrm>
            <a:off x="5136476" y="4599264"/>
            <a:ext cx="1190742" cy="533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</p:spTree>
    <p:extLst>
      <p:ext uri="{BB962C8B-B14F-4D97-AF65-F5344CB8AC3E}">
        <p14:creationId xmlns:p14="http://schemas.microsoft.com/office/powerpoint/2010/main" val="129613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RIB Groups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690688"/>
            <a:ext cx="4699673" cy="516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routing-instances</a:t>
            </a:r>
          </a:p>
          <a:p>
            <a:pPr marL="0" indent="0">
              <a:buNone/>
            </a:pP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customer_A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routing-options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static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route 0.0.0.0/0 next-hop 10.22.33.1;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     interface-routes 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     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rib-group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group1;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     }</a:t>
            </a:r>
            <a:endParaRPr lang="en-US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protocols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ospf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area 0.0.0.0 {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ge-0/0/2.0;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instance-type virtual-router;</a:t>
            </a:r>
          </a:p>
          <a:p>
            <a:pPr marL="0" indent="0">
              <a:buNone/>
            </a:pP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41C86-5BEF-5361-A719-1A0EB6024976}"/>
              </a:ext>
            </a:extLst>
          </p:cNvPr>
          <p:cNvSpPr txBox="1"/>
          <p:nvPr/>
        </p:nvSpPr>
        <p:spPr>
          <a:xfrm>
            <a:off x="5528128" y="16906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interfaces ge-0/0/2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family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address 10.22.33.2/26;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997FA-7F07-87B4-5D29-D7227BA26221}"/>
              </a:ext>
            </a:extLst>
          </p:cNvPr>
          <p:cNvSpPr txBox="1"/>
          <p:nvPr/>
        </p:nvSpPr>
        <p:spPr>
          <a:xfrm>
            <a:off x="5528128" y="336681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lab@SW1&gt; 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configuration routing-options rib-groups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import-rib [ customer_A.inet.0 inet.0 ];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57632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3622</TotalTime>
  <Words>952</Words>
  <Application>Microsoft Macintosh PowerPoint</Application>
  <PresentationFormat>Widescreen</PresentationFormat>
  <Paragraphs>182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Routing instances and RIB groups</vt:lpstr>
      <vt:lpstr>What is a Routing Instance?</vt:lpstr>
      <vt:lpstr>The Default Routing Instance</vt:lpstr>
      <vt:lpstr>Routing Instance Types</vt:lpstr>
      <vt:lpstr>Configuring Routing Instances</vt:lpstr>
      <vt:lpstr>Working with Routing Instances</vt:lpstr>
      <vt:lpstr>What is a RIB Group?</vt:lpstr>
      <vt:lpstr>Configuring RIB Groups</vt:lpstr>
      <vt:lpstr>Configuring RIB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86</cp:revision>
  <dcterms:created xsi:type="dcterms:W3CDTF">2019-02-27T16:42:59Z</dcterms:created>
  <dcterms:modified xsi:type="dcterms:W3CDTF">2023-04-06T17:40:14Z</dcterms:modified>
</cp:coreProperties>
</file>