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89" r:id="rId2"/>
    <p:sldId id="262" r:id="rId3"/>
    <p:sldId id="278" r:id="rId4"/>
    <p:sldId id="286" r:id="rId5"/>
    <p:sldId id="290" r:id="rId6"/>
    <p:sldId id="292" r:id="rId7"/>
    <p:sldId id="2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9"/>
    <p:restoredTop sz="84654" autoAdjust="0"/>
  </p:normalViewPr>
  <p:slideViewPr>
    <p:cSldViewPr snapToGrid="0" snapToObjects="1">
      <p:cViewPr varScale="1">
        <p:scale>
          <a:sx n="101" d="100"/>
          <a:sy n="101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5/31/23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26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6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19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4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Section Divider-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F31C49-C0D7-204F-8E26-925085D346BF}"/>
              </a:ext>
            </a:extLst>
          </p:cNvPr>
          <p:cNvSpPr/>
          <p:nvPr userDrawn="1"/>
        </p:nvSpPr>
        <p:spPr>
          <a:xfrm>
            <a:off x="0" y="0"/>
            <a:ext cx="2905041" cy="6857998"/>
          </a:xfrm>
          <a:prstGeom prst="rect">
            <a:avLst/>
          </a:prstGeom>
          <a:solidFill>
            <a:srgbClr val="A13F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32416-9F13-42E6-91D3-B1EC2A61DC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63" t="7127" r="13759"/>
          <a:stretch/>
        </p:blipFill>
        <p:spPr>
          <a:xfrm>
            <a:off x="2827360" y="0"/>
            <a:ext cx="936464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2252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948147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02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F6CC-FA65-1BBE-9469-1B7F2766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1C561-8755-4204-8855-F23ADD78FEE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4957794-55F9-3769-EB78-361ABBD6A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B660D98-225A-B12E-8193-5DAA161242E0}"/>
              </a:ext>
            </a:extLst>
          </p:cNvPr>
          <p:cNvSpPr txBox="1">
            <a:spLocks/>
          </p:cNvSpPr>
          <p:nvPr/>
        </p:nvSpPr>
        <p:spPr>
          <a:xfrm>
            <a:off x="619542" y="1525326"/>
            <a:ext cx="6214110" cy="424732"/>
          </a:xfrm>
          <a:prstGeom prst="rect">
            <a:avLst/>
          </a:prstGeom>
          <a:noFill/>
        </p:spPr>
        <p:txBody>
          <a:bodyPr vert="horz" wrap="square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kern="120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9292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Protocol Independent Routing</a:t>
            </a:r>
          </a:p>
        </p:txBody>
      </p:sp>
    </p:spTree>
    <p:extLst>
      <p:ext uri="{BB962C8B-B14F-4D97-AF65-F5344CB8AC3E}">
        <p14:creationId xmlns:p14="http://schemas.microsoft.com/office/powerpoint/2010/main" val="196130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2" y="3715846"/>
            <a:ext cx="888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Configuring Static Routes, RIB Groups and Routing-Instances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6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Protocol Independent Routing Lab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55B187-2BBB-1AD3-2BB0-E81C1FE14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853" y="215900"/>
            <a:ext cx="6880447" cy="660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Configuring Layer 3 Interfaces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475166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Review starting configuration on vSRX1 and vSRX2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vSRX1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 ge-0/0/1.0 , ge-0/0/2.0 and ge-0/0/4.0 with the following IPv4 addresses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ge-0/0/1.0 – 10.2.7.1/30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ge-0/0/2.0 – 10.2.6.1/30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ge-0/0/4.0 – 10.2.11.1/24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the effect on the route table</a:t>
            </a:r>
          </a:p>
        </p:txBody>
      </p:sp>
    </p:spTree>
    <p:extLst>
      <p:ext uri="{BB962C8B-B14F-4D97-AF65-F5344CB8AC3E}">
        <p14:creationId xmlns:p14="http://schemas.microsoft.com/office/powerpoint/2010/main" val="138419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Autofit/>
          </a:bodyPr>
          <a:lstStyle/>
          <a:p>
            <a:r>
              <a:rPr lang="en-US" sz="4800" dirty="0"/>
              <a:t>Configure Static and Aggregate Routes</a:t>
            </a: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AB488D29-20CF-AB92-3A65-9D746EC737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4929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vSRX1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Ping 8.8.8.8 and review the messages received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 a static default route with a next-hop of 10.2.99.1 and 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the route table for the destination 8.8.8.8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Ping 8.8.8.8 again and review the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Set the default preference value for all static routes to 20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 a static route to the loopback address of vSRX3 and 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the static routing table and validate connectivity to the loopback of vSRX3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 an aggregate route to 172.16.0.0/16 and 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the aggregate routing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Reconfigure the aggregate route to 10.2.0.0/16 and commit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the newly configured aggregate route details</a:t>
            </a:r>
          </a:p>
        </p:txBody>
      </p:sp>
    </p:spTree>
    <p:extLst>
      <p:ext uri="{BB962C8B-B14F-4D97-AF65-F5344CB8AC3E}">
        <p14:creationId xmlns:p14="http://schemas.microsoft.com/office/powerpoint/2010/main" val="301769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Autofit/>
          </a:bodyPr>
          <a:lstStyle/>
          <a:p>
            <a:r>
              <a:rPr lang="en-US" sz="4800" dirty="0"/>
              <a:t>Working with Routing Instances</a:t>
            </a: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AB488D29-20CF-AB92-3A65-9D746EC737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357036"/>
            <a:ext cx="11305011" cy="5500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vSRX1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 a virtual-router instance with the following details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instance_1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ge-0/0/1.0 and ge-0/0/2.0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Static routes towards vSRX2 loopback over both ge-0/0/1.0 and ge-0/0/2.0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Static routes towards 10.2.12.0/24 over both ge-0/0/1.0 and ge-0/0/2.0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Commit the configuration and validate connectivity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vSRX2</a:t>
            </a:r>
          </a:p>
          <a:p>
            <a:pPr marL="342900" indent="-342900">
              <a:buAutoNum type="arabicPeriod"/>
            </a:pPr>
            <a:r>
              <a:rPr lang="en-US" dirty="0"/>
              <a:t>Check connectivity to vSRX1 loopback</a:t>
            </a:r>
          </a:p>
          <a:p>
            <a:pPr marL="457200" lvl="1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2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6" y="365125"/>
            <a:ext cx="11786273" cy="1325563"/>
          </a:xfrm>
        </p:spPr>
        <p:txBody>
          <a:bodyPr>
            <a:noAutofit/>
          </a:bodyPr>
          <a:lstStyle/>
          <a:p>
            <a:r>
              <a:rPr lang="en-US" sz="4800" dirty="0"/>
              <a:t>Working with Routing Instances (cont.)</a:t>
            </a: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AB488D29-20CF-AB92-3A65-9D746EC737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7" y="1357036"/>
            <a:ext cx="11305011" cy="5500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On vSRX1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Configure a rib-group to copy routes from the default instance to instance_1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Apply to interface routes and static routes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Review the effect on instance_1 route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Configure a rib-group to copy routes from instance_1 to the default instance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Apply to interface and static routes in the instance_1 routing instance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Review the effect on the default instance route table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Validate connectivity to vSRX2 loopback over instance_1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On vSRX2</a:t>
            </a:r>
          </a:p>
          <a:p>
            <a:pPr marL="0" indent="0">
              <a:buNone/>
            </a:pPr>
            <a:r>
              <a:rPr lang="en-US" sz="1800" dirty="0"/>
              <a:t>1. Validate connectivity to vSRX1 loopback</a:t>
            </a:r>
          </a:p>
          <a:p>
            <a:pPr marL="914400" lvl="1" indent="-457200">
              <a:buFont typeface="+mj-lt"/>
              <a:buAutoNum type="arabicPeriod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16891569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4182</TotalTime>
  <Words>315</Words>
  <Application>Microsoft Macintosh PowerPoint</Application>
  <PresentationFormat>Widescreen</PresentationFormat>
  <Paragraphs>58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Protocol Independent Routing Lab</vt:lpstr>
      <vt:lpstr>Diagram</vt:lpstr>
      <vt:lpstr>Configuring Layer 3 Interfaces</vt:lpstr>
      <vt:lpstr>Configure Static and Aggregate Routes</vt:lpstr>
      <vt:lpstr>Working with Routing Instances</vt:lpstr>
      <vt:lpstr>Working with Routing Instances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85</cp:revision>
  <dcterms:created xsi:type="dcterms:W3CDTF">2019-02-27T16:42:59Z</dcterms:created>
  <dcterms:modified xsi:type="dcterms:W3CDTF">2023-06-01T14:08:15Z</dcterms:modified>
</cp:coreProperties>
</file>