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15E4-E8DD-4515-9F4F-E4D87B7C3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88431-208B-42F4-A842-A120E7D00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E7882-0E2B-40F1-9A0F-5E502D1B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DFAC-6F17-438F-95F5-1B6B3EDEE365}" type="datetimeFigureOut">
              <a:rPr lang="en-US" smtClean="0"/>
              <a:t>02/05/2020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A6574-352C-42FB-B737-97FF55EE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C62B0-E4F8-46E1-B6CC-5718F1FD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AD2E-D5C7-48F6-BDE2-691A3109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9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72BF0-B625-4C3E-AE08-C9562FE8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D5B87-C0F0-454F-90C7-F55A90D4F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8C0C3-1941-479E-8E77-FCD21062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DFAC-6F17-438F-95F5-1B6B3EDEE365}" type="datetimeFigureOut">
              <a:rPr lang="en-US" smtClean="0"/>
              <a:t>02/05/2020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ECFBA-2F50-4027-B262-6F1A1673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44BE8-CB5B-409F-9CF3-26537779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AD2E-D5C7-48F6-BDE2-691A3109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8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A0C6BF-90BE-47F0-AAB2-2AEC63B3D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47821-F5E5-4EFE-9174-6AC65A4BA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417A8-88BF-4095-93E4-77B16C84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DFAC-6F17-438F-95F5-1B6B3EDEE365}" type="datetimeFigureOut">
              <a:rPr lang="en-US" smtClean="0"/>
              <a:t>02/05/2020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0FE25-F4C4-4335-8594-FDAE700F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E23B7-8267-4F7A-8C22-AC1AFBA50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AD2E-D5C7-48F6-BDE2-691A3109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9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9733-83BC-4964-A4AE-E79327DD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80B4F-14F8-47DF-8E13-C88712C2D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03C9B-254E-4B67-A302-58F88B3E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DFAC-6F17-438F-95F5-1B6B3EDEE365}" type="datetimeFigureOut">
              <a:rPr lang="en-US" smtClean="0"/>
              <a:t>02/05/2020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DB431-7AF8-4D9E-80B2-F9B51D40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A36AD-B719-4050-8F18-571F0F3C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AD2E-D5C7-48F6-BDE2-691A3109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8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F093-6479-4301-AA65-EBE7BE224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3A867-CA43-4206-A437-BE1FCBDCF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58C3A-9556-48E2-9823-959AF67DC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DFAC-6F17-438F-95F5-1B6B3EDEE365}" type="datetimeFigureOut">
              <a:rPr lang="en-US" smtClean="0"/>
              <a:t>02/05/2020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63D61-F2AB-47D4-A340-E5C58E99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8134D-E381-40BD-9780-00F3B40D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AD2E-D5C7-48F6-BDE2-691A3109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2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1EF8-99DE-4F89-9E74-BBC9ACE4D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79E9-FF30-4E23-BB4B-5F77FB9AC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CD9C0-5C46-4432-865B-F5F244BBC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AFD58-08C8-4203-AADA-0DEC41B7A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DFAC-6F17-438F-95F5-1B6B3EDEE365}" type="datetimeFigureOut">
              <a:rPr lang="en-US" smtClean="0"/>
              <a:t>02/05/2020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8C621-872B-4989-A413-CD5DD0A2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67446-692C-48D5-9C6E-6C403600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AD2E-D5C7-48F6-BDE2-691A3109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8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AF5D-7EDE-4C33-BE21-E6D85877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BB844-0B8C-417F-BAE4-106C3495D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3B21B-3FF6-4938-831C-BED923FF5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9B103-1D99-4B65-BC57-FF4CDA278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53F2D-63E9-4984-A945-4BD9B88D2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7D4A9-D567-41EB-9295-AD7304CC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DFAC-6F17-438F-95F5-1B6B3EDEE365}" type="datetimeFigureOut">
              <a:rPr lang="en-US" smtClean="0"/>
              <a:t>02/05/2020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3D8490-D5E3-498A-B165-2A2AA49D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D4F57C-621A-4FC5-ACE9-24F85A87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AD2E-D5C7-48F6-BDE2-691A3109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0A4B-8B12-4385-B02E-FB6A92A3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49E3E-05A7-4417-B35D-6B234E5A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DFAC-6F17-438F-95F5-1B6B3EDEE365}" type="datetimeFigureOut">
              <a:rPr lang="en-US" smtClean="0"/>
              <a:t>02/05/2020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81B32-DDAB-404D-B93A-3991B98C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D5E16-6C6B-42D2-ACC4-9130A7A9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AD2E-D5C7-48F6-BDE2-691A3109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1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6B2EFC-9283-4B47-902D-3A828AB8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DFAC-6F17-438F-95F5-1B6B3EDEE365}" type="datetimeFigureOut">
              <a:rPr lang="en-US" smtClean="0"/>
              <a:t>02/05/2020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B6F1AD-F54F-49B0-BEC7-36E2B63C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687F4-8DD1-4A4D-A2EB-A93AE222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AD2E-D5C7-48F6-BDE2-691A3109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0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91D15-557B-4328-84D3-D20944129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0735C-17BF-460D-8DFC-47B9AC07A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BA375-7404-4C8B-8770-8959E83BE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42313-CB52-4B1D-AD6D-0583058E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DFAC-6F17-438F-95F5-1B6B3EDEE365}" type="datetimeFigureOut">
              <a:rPr lang="en-US" smtClean="0"/>
              <a:t>02/05/2020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8DF71-0227-4149-8EE4-35366834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8BF38-04EE-4570-B417-961F0DA0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AD2E-D5C7-48F6-BDE2-691A3109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8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5879-7DE6-442E-AE01-9899758EE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9788C-0CD5-4E04-B617-FD98E51AF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1D722-FA04-4167-AF25-0D83A6B08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36D8B-5987-46E7-B2CF-3E951EE0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DFAC-6F17-438F-95F5-1B6B3EDEE365}" type="datetimeFigureOut">
              <a:rPr lang="en-US" smtClean="0"/>
              <a:t>02/05/2020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60792-634F-4D2E-B4CA-2C28A0A3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2B017-DC79-473B-A510-09DE2B1D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AD2E-D5C7-48F6-BDE2-691A3109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5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84CE9-0637-4D0A-913F-E910F08D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A47BC-2C37-4D42-AF54-02D23803B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0B04D-A239-459A-8FB9-6352EBC9D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5DFAC-6F17-438F-95F5-1B6B3EDEE365}" type="datetimeFigureOut">
              <a:rPr lang="en-US" smtClean="0"/>
              <a:t>02/05/2020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2F3FC-1F90-4E98-90B9-91A46D197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ABE0E-64F9-44CB-BFB1-B1FC587B8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7AD2E-D5C7-48F6-BDE2-691A3109B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7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.svg"/><Relationship Id="rId5" Type="http://schemas.openxmlformats.org/officeDocument/2006/relationships/image" Target="../media/image14.svg"/><Relationship Id="rId10" Type="http://schemas.openxmlformats.org/officeDocument/2006/relationships/image" Target="../media/image1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6.svg"/><Relationship Id="rId3" Type="http://schemas.openxmlformats.org/officeDocument/2006/relationships/image" Target="../media/image12.svg"/><Relationship Id="rId7" Type="http://schemas.openxmlformats.org/officeDocument/2006/relationships/image" Target="../media/image22.svg"/><Relationship Id="rId12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7A6F8-C043-4F70-AAFD-FAB7BD130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/>
              <a:t>MicroStrategy Desktop 2020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2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5013-4D69-4CB9-9859-AB977A7C5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What is MicroStrategy Desktop ?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A67735A3-91FA-4CBF-9858-9608F28276F0}"/>
              </a:ext>
            </a:extLst>
          </p:cNvPr>
          <p:cNvSpPr/>
          <p:nvPr/>
        </p:nvSpPr>
        <p:spPr>
          <a:xfrm>
            <a:off x="2883000" y="2205071"/>
            <a:ext cx="2196000" cy="2196000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ctangle 6" descr="Laptop">
            <a:extLst>
              <a:ext uri="{FF2B5EF4-FFF2-40B4-BE49-F238E27FC236}">
                <a16:creationId xmlns:a16="http://schemas.microsoft.com/office/drawing/2014/main" id="{82D1E82A-1A78-4D78-9824-A939C73570EC}"/>
              </a:ext>
            </a:extLst>
          </p:cNvPr>
          <p:cNvSpPr/>
          <p:nvPr/>
        </p:nvSpPr>
        <p:spPr>
          <a:xfrm>
            <a:off x="3351000" y="2673071"/>
            <a:ext cx="1260000" cy="126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E99619-0951-49F9-B1DE-1839B99D6198}"/>
              </a:ext>
            </a:extLst>
          </p:cNvPr>
          <p:cNvSpPr/>
          <p:nvPr/>
        </p:nvSpPr>
        <p:spPr>
          <a:xfrm>
            <a:off x="1407558" y="5085072"/>
            <a:ext cx="5146884" cy="720000"/>
          </a:xfrm>
          <a:custGeom>
            <a:avLst/>
            <a:gdLst>
              <a:gd name="connsiteX0" fmla="*/ 0 w 5146884"/>
              <a:gd name="connsiteY0" fmla="*/ 0 h 720000"/>
              <a:gd name="connsiteX1" fmla="*/ 5146884 w 5146884"/>
              <a:gd name="connsiteY1" fmla="*/ 0 h 720000"/>
              <a:gd name="connsiteX2" fmla="*/ 5146884 w 5146884"/>
              <a:gd name="connsiteY2" fmla="*/ 720000 h 720000"/>
              <a:gd name="connsiteX3" fmla="*/ 0 w 5146884"/>
              <a:gd name="connsiteY3" fmla="*/ 720000 h 720000"/>
              <a:gd name="connsiteX4" fmla="*/ 0 w 5146884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6884" h="720000">
                <a:moveTo>
                  <a:pt x="0" y="0"/>
                </a:moveTo>
                <a:lnTo>
                  <a:pt x="5146884" y="0"/>
                </a:lnTo>
                <a:lnTo>
                  <a:pt x="5146884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2400" b="1" kern="1200" dirty="0"/>
              <a:t>access, visualize, and analyze your data, for free.</a:t>
            </a: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7CEE07F1-3BF5-4FB9-9D04-C479C8F653CE}"/>
              </a:ext>
            </a:extLst>
          </p:cNvPr>
          <p:cNvSpPr/>
          <p:nvPr/>
        </p:nvSpPr>
        <p:spPr>
          <a:xfrm>
            <a:off x="7886442" y="2205071"/>
            <a:ext cx="2196000" cy="2196000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6758543"/>
              <a:satOff val="-17419"/>
              <a:lumOff val="-11765"/>
              <a:alphaOff val="0"/>
            </a:schemeClr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/>
        </p:style>
      </p:sp>
      <p:sp>
        <p:nvSpPr>
          <p:cNvPr id="15" name="Rectangle 14" descr="Key">
            <a:extLst>
              <a:ext uri="{FF2B5EF4-FFF2-40B4-BE49-F238E27FC236}">
                <a16:creationId xmlns:a16="http://schemas.microsoft.com/office/drawing/2014/main" id="{4D06049F-7F58-40AE-A30C-4F2640BF6488}"/>
              </a:ext>
            </a:extLst>
          </p:cNvPr>
          <p:cNvSpPr/>
          <p:nvPr/>
        </p:nvSpPr>
        <p:spPr>
          <a:xfrm>
            <a:off x="8354442" y="2673071"/>
            <a:ext cx="1260000" cy="12600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C4D1D1A-EA41-4E75-B052-9977ADEF61C3}"/>
              </a:ext>
            </a:extLst>
          </p:cNvPr>
          <p:cNvSpPr/>
          <p:nvPr/>
        </p:nvSpPr>
        <p:spPr>
          <a:xfrm>
            <a:off x="7184442" y="5085072"/>
            <a:ext cx="3600000" cy="720000"/>
          </a:xfrm>
          <a:custGeom>
            <a:avLst/>
            <a:gdLst>
              <a:gd name="connsiteX0" fmla="*/ 0 w 3600000"/>
              <a:gd name="connsiteY0" fmla="*/ 0 h 720000"/>
              <a:gd name="connsiteX1" fmla="*/ 3600000 w 3600000"/>
              <a:gd name="connsiteY1" fmla="*/ 0 h 720000"/>
              <a:gd name="connsiteX2" fmla="*/ 3600000 w 3600000"/>
              <a:gd name="connsiteY2" fmla="*/ 720000 h 720000"/>
              <a:gd name="connsiteX3" fmla="*/ 0 w 3600000"/>
              <a:gd name="connsiteY3" fmla="*/ 720000 h 720000"/>
              <a:gd name="connsiteX4" fmla="*/ 0 w 36000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0" h="720000">
                <a:moveTo>
                  <a:pt x="0" y="0"/>
                </a:moveTo>
                <a:lnTo>
                  <a:pt x="3600000" y="0"/>
                </a:lnTo>
                <a:lnTo>
                  <a:pt x="360000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2000" b="1" kern="1200" dirty="0"/>
              <a:t>No license keys. No trial version</a:t>
            </a:r>
          </a:p>
        </p:txBody>
      </p:sp>
    </p:spTree>
    <p:extLst>
      <p:ext uri="{BB962C8B-B14F-4D97-AF65-F5344CB8AC3E}">
        <p14:creationId xmlns:p14="http://schemas.microsoft.com/office/powerpoint/2010/main" val="79098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820AD-4C32-46DC-BA21-9EF11D95D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dirty="0"/>
              <a:t>What will you get 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Rectangle 5" descr="Magnifying glass">
            <a:extLst>
              <a:ext uri="{FF2B5EF4-FFF2-40B4-BE49-F238E27FC236}">
                <a16:creationId xmlns:a16="http://schemas.microsoft.com/office/drawing/2014/main" id="{5C6E54A0-4A6C-45D9-A884-A59BD83DFD2D}"/>
              </a:ext>
            </a:extLst>
          </p:cNvPr>
          <p:cNvSpPr/>
          <p:nvPr/>
        </p:nvSpPr>
        <p:spPr>
          <a:xfrm>
            <a:off x="1583736" y="2597836"/>
            <a:ext cx="1450370" cy="14503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7C0735E-672B-4FB4-9834-3F62914807CF}"/>
              </a:ext>
            </a:extLst>
          </p:cNvPr>
          <p:cNvSpPr/>
          <p:nvPr/>
        </p:nvSpPr>
        <p:spPr>
          <a:xfrm>
            <a:off x="697399" y="4431386"/>
            <a:ext cx="3223045" cy="720000"/>
          </a:xfrm>
          <a:custGeom>
            <a:avLst/>
            <a:gdLst>
              <a:gd name="connsiteX0" fmla="*/ 0 w 3223045"/>
              <a:gd name="connsiteY0" fmla="*/ 0 h 720000"/>
              <a:gd name="connsiteX1" fmla="*/ 3223045 w 3223045"/>
              <a:gd name="connsiteY1" fmla="*/ 0 h 720000"/>
              <a:gd name="connsiteX2" fmla="*/ 3223045 w 3223045"/>
              <a:gd name="connsiteY2" fmla="*/ 720000 h 720000"/>
              <a:gd name="connsiteX3" fmla="*/ 0 w 3223045"/>
              <a:gd name="connsiteY3" fmla="*/ 720000 h 720000"/>
              <a:gd name="connsiteX4" fmla="*/ 0 w 3223045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3045" h="720000">
                <a:moveTo>
                  <a:pt x="0" y="0"/>
                </a:moveTo>
                <a:lnTo>
                  <a:pt x="3223045" y="0"/>
                </a:lnTo>
                <a:lnTo>
                  <a:pt x="3223045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 dirty="0"/>
              <a:t>Powerful Data Discovery</a:t>
            </a:r>
          </a:p>
        </p:txBody>
      </p:sp>
      <p:sp>
        <p:nvSpPr>
          <p:cNvPr id="8" name="Rectangle 7" descr="Bar chart">
            <a:extLst>
              <a:ext uri="{FF2B5EF4-FFF2-40B4-BE49-F238E27FC236}">
                <a16:creationId xmlns:a16="http://schemas.microsoft.com/office/drawing/2014/main" id="{15CCB340-74FB-4DD3-B562-172F6D14BA9D}"/>
              </a:ext>
            </a:extLst>
          </p:cNvPr>
          <p:cNvSpPr/>
          <p:nvPr/>
        </p:nvSpPr>
        <p:spPr>
          <a:xfrm>
            <a:off x="5370814" y="2597836"/>
            <a:ext cx="1450370" cy="145037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2EA511F-D451-4B04-9535-BD20516092BB}"/>
              </a:ext>
            </a:extLst>
          </p:cNvPr>
          <p:cNvSpPr/>
          <p:nvPr/>
        </p:nvSpPr>
        <p:spPr>
          <a:xfrm>
            <a:off x="4484477" y="4431386"/>
            <a:ext cx="3223045" cy="720000"/>
          </a:xfrm>
          <a:custGeom>
            <a:avLst/>
            <a:gdLst>
              <a:gd name="connsiteX0" fmla="*/ 0 w 3223045"/>
              <a:gd name="connsiteY0" fmla="*/ 0 h 720000"/>
              <a:gd name="connsiteX1" fmla="*/ 3223045 w 3223045"/>
              <a:gd name="connsiteY1" fmla="*/ 0 h 720000"/>
              <a:gd name="connsiteX2" fmla="*/ 3223045 w 3223045"/>
              <a:gd name="connsiteY2" fmla="*/ 720000 h 720000"/>
              <a:gd name="connsiteX3" fmla="*/ 0 w 3223045"/>
              <a:gd name="connsiteY3" fmla="*/ 720000 h 720000"/>
              <a:gd name="connsiteX4" fmla="*/ 0 w 3223045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3045" h="720000">
                <a:moveTo>
                  <a:pt x="0" y="0"/>
                </a:moveTo>
                <a:lnTo>
                  <a:pt x="3223045" y="0"/>
                </a:lnTo>
                <a:lnTo>
                  <a:pt x="3223045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 dirty="0"/>
              <a:t>Compelling Data Visualizations</a:t>
            </a:r>
          </a:p>
        </p:txBody>
      </p:sp>
      <p:sp>
        <p:nvSpPr>
          <p:cNvPr id="11" name="Rectangle 10" descr="Maze">
            <a:extLst>
              <a:ext uri="{FF2B5EF4-FFF2-40B4-BE49-F238E27FC236}">
                <a16:creationId xmlns:a16="http://schemas.microsoft.com/office/drawing/2014/main" id="{036A2163-3445-4196-8808-B143BE302199}"/>
              </a:ext>
            </a:extLst>
          </p:cNvPr>
          <p:cNvSpPr/>
          <p:nvPr/>
        </p:nvSpPr>
        <p:spPr>
          <a:xfrm>
            <a:off x="9157893" y="2597836"/>
            <a:ext cx="1450370" cy="1450370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8523228-80E3-4055-BF5F-A55FFA83E1F4}"/>
              </a:ext>
            </a:extLst>
          </p:cNvPr>
          <p:cNvSpPr/>
          <p:nvPr/>
        </p:nvSpPr>
        <p:spPr>
          <a:xfrm>
            <a:off x="8271555" y="4431386"/>
            <a:ext cx="3223045" cy="720000"/>
          </a:xfrm>
          <a:custGeom>
            <a:avLst/>
            <a:gdLst>
              <a:gd name="connsiteX0" fmla="*/ 0 w 3223045"/>
              <a:gd name="connsiteY0" fmla="*/ 0 h 720000"/>
              <a:gd name="connsiteX1" fmla="*/ 3223045 w 3223045"/>
              <a:gd name="connsiteY1" fmla="*/ 0 h 720000"/>
              <a:gd name="connsiteX2" fmla="*/ 3223045 w 3223045"/>
              <a:gd name="connsiteY2" fmla="*/ 720000 h 720000"/>
              <a:gd name="connsiteX3" fmla="*/ 0 w 3223045"/>
              <a:gd name="connsiteY3" fmla="*/ 720000 h 720000"/>
              <a:gd name="connsiteX4" fmla="*/ 0 w 3223045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3045" h="720000">
                <a:moveTo>
                  <a:pt x="0" y="0"/>
                </a:moveTo>
                <a:lnTo>
                  <a:pt x="3223045" y="0"/>
                </a:lnTo>
                <a:lnTo>
                  <a:pt x="3223045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 dirty="0"/>
              <a:t>Insightful Dossiers</a:t>
            </a:r>
          </a:p>
        </p:txBody>
      </p:sp>
    </p:spTree>
    <p:extLst>
      <p:ext uri="{BB962C8B-B14F-4D97-AF65-F5344CB8AC3E}">
        <p14:creationId xmlns:p14="http://schemas.microsoft.com/office/powerpoint/2010/main" val="302793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AC87B-E898-4828-8A5F-5B28FDC4C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/>
              <a:t>What can MicroStrategy Do?	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F0F35D25-E523-4658-A587-BD10511689F3}"/>
              </a:ext>
            </a:extLst>
          </p:cNvPr>
          <p:cNvSpPr/>
          <p:nvPr/>
        </p:nvSpPr>
        <p:spPr>
          <a:xfrm>
            <a:off x="1237082" y="2615725"/>
            <a:ext cx="1098000" cy="1098000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ctangle 6" descr="Database">
            <a:extLst>
              <a:ext uri="{FF2B5EF4-FFF2-40B4-BE49-F238E27FC236}">
                <a16:creationId xmlns:a16="http://schemas.microsoft.com/office/drawing/2014/main" id="{1F0DBFEB-6DE2-4E21-9940-CAE0F848C106}"/>
              </a:ext>
            </a:extLst>
          </p:cNvPr>
          <p:cNvSpPr/>
          <p:nvPr/>
        </p:nvSpPr>
        <p:spPr>
          <a:xfrm>
            <a:off x="1471082" y="2849725"/>
            <a:ext cx="630000" cy="63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DEC8DDB-E8C2-4513-85B5-4D44F6986069}"/>
              </a:ext>
            </a:extLst>
          </p:cNvPr>
          <p:cNvSpPr/>
          <p:nvPr/>
        </p:nvSpPr>
        <p:spPr>
          <a:xfrm>
            <a:off x="886082" y="4055725"/>
            <a:ext cx="1800000" cy="1122187"/>
          </a:xfrm>
          <a:custGeom>
            <a:avLst/>
            <a:gdLst>
              <a:gd name="connsiteX0" fmla="*/ 0 w 1800000"/>
              <a:gd name="connsiteY0" fmla="*/ 0 h 1122187"/>
              <a:gd name="connsiteX1" fmla="*/ 1800000 w 1800000"/>
              <a:gd name="connsiteY1" fmla="*/ 0 h 1122187"/>
              <a:gd name="connsiteX2" fmla="*/ 1800000 w 1800000"/>
              <a:gd name="connsiteY2" fmla="*/ 1122187 h 1122187"/>
              <a:gd name="connsiteX3" fmla="*/ 0 w 1800000"/>
              <a:gd name="connsiteY3" fmla="*/ 1122187 h 1122187"/>
              <a:gd name="connsiteX4" fmla="*/ 0 w 1800000"/>
              <a:gd name="connsiteY4" fmla="*/ 0 h 1122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0" h="1122187">
                <a:moveTo>
                  <a:pt x="0" y="0"/>
                </a:moveTo>
                <a:lnTo>
                  <a:pt x="1800000" y="0"/>
                </a:lnTo>
                <a:lnTo>
                  <a:pt x="1800000" y="1122187"/>
                </a:lnTo>
                <a:lnTo>
                  <a:pt x="0" y="112218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800" b="1" kern="1200" dirty="0"/>
              <a:t>Get data from 100+ Data Sources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33D3D1-329E-4BA3-9E16-1943F1BA68CC}"/>
              </a:ext>
            </a:extLst>
          </p:cNvPr>
          <p:cNvSpPr/>
          <p:nvPr/>
        </p:nvSpPr>
        <p:spPr>
          <a:xfrm>
            <a:off x="3352082" y="2615725"/>
            <a:ext cx="1098000" cy="1098000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1" name="Rectangle 10" descr="Mop and bucket">
            <a:extLst>
              <a:ext uri="{FF2B5EF4-FFF2-40B4-BE49-F238E27FC236}">
                <a16:creationId xmlns:a16="http://schemas.microsoft.com/office/drawing/2014/main" id="{DD159639-C3AD-425B-9C4B-99F975DBCD61}"/>
              </a:ext>
            </a:extLst>
          </p:cNvPr>
          <p:cNvSpPr/>
          <p:nvPr/>
        </p:nvSpPr>
        <p:spPr>
          <a:xfrm>
            <a:off x="3586082" y="2849725"/>
            <a:ext cx="630000" cy="6300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64B9D19-2A21-4B01-864C-69F949DFD518}"/>
              </a:ext>
            </a:extLst>
          </p:cNvPr>
          <p:cNvSpPr/>
          <p:nvPr/>
        </p:nvSpPr>
        <p:spPr>
          <a:xfrm>
            <a:off x="3001082" y="4055725"/>
            <a:ext cx="1800000" cy="1122187"/>
          </a:xfrm>
          <a:custGeom>
            <a:avLst/>
            <a:gdLst>
              <a:gd name="connsiteX0" fmla="*/ 0 w 1800000"/>
              <a:gd name="connsiteY0" fmla="*/ 0 h 1122187"/>
              <a:gd name="connsiteX1" fmla="*/ 1800000 w 1800000"/>
              <a:gd name="connsiteY1" fmla="*/ 0 h 1122187"/>
              <a:gd name="connsiteX2" fmla="*/ 1800000 w 1800000"/>
              <a:gd name="connsiteY2" fmla="*/ 1122187 h 1122187"/>
              <a:gd name="connsiteX3" fmla="*/ 0 w 1800000"/>
              <a:gd name="connsiteY3" fmla="*/ 1122187 h 1122187"/>
              <a:gd name="connsiteX4" fmla="*/ 0 w 1800000"/>
              <a:gd name="connsiteY4" fmla="*/ 0 h 1122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0" h="1122187">
                <a:moveTo>
                  <a:pt x="0" y="0"/>
                </a:moveTo>
                <a:lnTo>
                  <a:pt x="1800000" y="0"/>
                </a:lnTo>
                <a:lnTo>
                  <a:pt x="1800000" y="1122187"/>
                </a:lnTo>
                <a:lnTo>
                  <a:pt x="0" y="112218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800" b="1" kern="1200"/>
              <a:t>Clean up data easily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E5DF064-8F3D-4024-B0FB-83A48AF078CA}"/>
              </a:ext>
            </a:extLst>
          </p:cNvPr>
          <p:cNvSpPr/>
          <p:nvPr/>
        </p:nvSpPr>
        <p:spPr>
          <a:xfrm>
            <a:off x="5467082" y="2615725"/>
            <a:ext cx="1098000" cy="1098000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3" name="Rectangle 22" descr="Bar chart">
            <a:extLst>
              <a:ext uri="{FF2B5EF4-FFF2-40B4-BE49-F238E27FC236}">
                <a16:creationId xmlns:a16="http://schemas.microsoft.com/office/drawing/2014/main" id="{8FE676DE-44F1-4592-B296-9DF767A0693E}"/>
              </a:ext>
            </a:extLst>
          </p:cNvPr>
          <p:cNvSpPr/>
          <p:nvPr/>
        </p:nvSpPr>
        <p:spPr>
          <a:xfrm>
            <a:off x="5701082" y="2849725"/>
            <a:ext cx="630000" cy="630000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8ECD97E-A178-420E-9528-4A29CE4A4870}"/>
              </a:ext>
            </a:extLst>
          </p:cNvPr>
          <p:cNvSpPr/>
          <p:nvPr/>
        </p:nvSpPr>
        <p:spPr>
          <a:xfrm>
            <a:off x="5116082" y="4055725"/>
            <a:ext cx="1800000" cy="1122187"/>
          </a:xfrm>
          <a:custGeom>
            <a:avLst/>
            <a:gdLst>
              <a:gd name="connsiteX0" fmla="*/ 0 w 1800000"/>
              <a:gd name="connsiteY0" fmla="*/ 0 h 1122187"/>
              <a:gd name="connsiteX1" fmla="*/ 1800000 w 1800000"/>
              <a:gd name="connsiteY1" fmla="*/ 0 h 1122187"/>
              <a:gd name="connsiteX2" fmla="*/ 1800000 w 1800000"/>
              <a:gd name="connsiteY2" fmla="*/ 1122187 h 1122187"/>
              <a:gd name="connsiteX3" fmla="*/ 0 w 1800000"/>
              <a:gd name="connsiteY3" fmla="*/ 1122187 h 1122187"/>
              <a:gd name="connsiteX4" fmla="*/ 0 w 1800000"/>
              <a:gd name="connsiteY4" fmla="*/ 0 h 1122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0" h="1122187">
                <a:moveTo>
                  <a:pt x="0" y="0"/>
                </a:moveTo>
                <a:lnTo>
                  <a:pt x="1800000" y="0"/>
                </a:lnTo>
                <a:lnTo>
                  <a:pt x="1800000" y="1122187"/>
                </a:lnTo>
                <a:lnTo>
                  <a:pt x="0" y="112218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800" b="1" kern="1200"/>
              <a:t>Build Interactive dashboards quickly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6DC7486-495D-4324-B95B-7AB6F39505A1}"/>
              </a:ext>
            </a:extLst>
          </p:cNvPr>
          <p:cNvSpPr/>
          <p:nvPr/>
        </p:nvSpPr>
        <p:spPr>
          <a:xfrm>
            <a:off x="7582083" y="2615725"/>
            <a:ext cx="1098000" cy="1098000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9" name="Rectangle 28" descr="Statistics">
            <a:extLst>
              <a:ext uri="{FF2B5EF4-FFF2-40B4-BE49-F238E27FC236}">
                <a16:creationId xmlns:a16="http://schemas.microsoft.com/office/drawing/2014/main" id="{475C8897-122F-4EED-98DC-D07272ACABF4}"/>
              </a:ext>
            </a:extLst>
          </p:cNvPr>
          <p:cNvSpPr/>
          <p:nvPr/>
        </p:nvSpPr>
        <p:spPr>
          <a:xfrm>
            <a:off x="7816083" y="2849725"/>
            <a:ext cx="630000" cy="630000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B4939DC-5A34-4523-A44D-8FA9BA82EDD7}"/>
              </a:ext>
            </a:extLst>
          </p:cNvPr>
          <p:cNvSpPr/>
          <p:nvPr/>
        </p:nvSpPr>
        <p:spPr>
          <a:xfrm>
            <a:off x="7231083" y="4055725"/>
            <a:ext cx="1800000" cy="1122187"/>
          </a:xfrm>
          <a:custGeom>
            <a:avLst/>
            <a:gdLst>
              <a:gd name="connsiteX0" fmla="*/ 0 w 1800000"/>
              <a:gd name="connsiteY0" fmla="*/ 0 h 1122187"/>
              <a:gd name="connsiteX1" fmla="*/ 1800000 w 1800000"/>
              <a:gd name="connsiteY1" fmla="*/ 0 h 1122187"/>
              <a:gd name="connsiteX2" fmla="*/ 1800000 w 1800000"/>
              <a:gd name="connsiteY2" fmla="*/ 1122187 h 1122187"/>
              <a:gd name="connsiteX3" fmla="*/ 0 w 1800000"/>
              <a:gd name="connsiteY3" fmla="*/ 1122187 h 1122187"/>
              <a:gd name="connsiteX4" fmla="*/ 0 w 1800000"/>
              <a:gd name="connsiteY4" fmla="*/ 0 h 1122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0" h="1122187">
                <a:moveTo>
                  <a:pt x="0" y="0"/>
                </a:moveTo>
                <a:lnTo>
                  <a:pt x="1800000" y="0"/>
                </a:lnTo>
                <a:lnTo>
                  <a:pt x="1800000" y="1122187"/>
                </a:lnTo>
                <a:lnTo>
                  <a:pt x="0" y="112218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800" b="1" kern="1200"/>
              <a:t>Work with advanced analytics 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7F04BF5-68EA-4EAC-B1A2-BA2BA29D2EAA}"/>
              </a:ext>
            </a:extLst>
          </p:cNvPr>
          <p:cNvSpPr/>
          <p:nvPr/>
        </p:nvSpPr>
        <p:spPr>
          <a:xfrm>
            <a:off x="9697083" y="2615725"/>
            <a:ext cx="1098000" cy="1098000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34" name="Rectangle 33" descr="Laptop">
            <a:extLst>
              <a:ext uri="{FF2B5EF4-FFF2-40B4-BE49-F238E27FC236}">
                <a16:creationId xmlns:a16="http://schemas.microsoft.com/office/drawing/2014/main" id="{DED3E157-DB4B-40A8-AFAF-0D8E365EAB0B}"/>
              </a:ext>
            </a:extLst>
          </p:cNvPr>
          <p:cNvSpPr/>
          <p:nvPr/>
        </p:nvSpPr>
        <p:spPr>
          <a:xfrm>
            <a:off x="9931083" y="2849725"/>
            <a:ext cx="630000" cy="630000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08B5906-C1E2-4172-80EA-4D6F93961AF4}"/>
              </a:ext>
            </a:extLst>
          </p:cNvPr>
          <p:cNvSpPr/>
          <p:nvPr/>
        </p:nvSpPr>
        <p:spPr>
          <a:xfrm>
            <a:off x="9346083" y="4055725"/>
            <a:ext cx="1800000" cy="1122187"/>
          </a:xfrm>
          <a:custGeom>
            <a:avLst/>
            <a:gdLst>
              <a:gd name="connsiteX0" fmla="*/ 0 w 1800000"/>
              <a:gd name="connsiteY0" fmla="*/ 0 h 1122187"/>
              <a:gd name="connsiteX1" fmla="*/ 1800000 w 1800000"/>
              <a:gd name="connsiteY1" fmla="*/ 0 h 1122187"/>
              <a:gd name="connsiteX2" fmla="*/ 1800000 w 1800000"/>
              <a:gd name="connsiteY2" fmla="*/ 1122187 h 1122187"/>
              <a:gd name="connsiteX3" fmla="*/ 0 w 1800000"/>
              <a:gd name="connsiteY3" fmla="*/ 1122187 h 1122187"/>
              <a:gd name="connsiteX4" fmla="*/ 0 w 1800000"/>
              <a:gd name="connsiteY4" fmla="*/ 0 h 1122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0" h="1122187">
                <a:moveTo>
                  <a:pt x="0" y="0"/>
                </a:moveTo>
                <a:lnTo>
                  <a:pt x="1800000" y="0"/>
                </a:lnTo>
                <a:lnTo>
                  <a:pt x="1800000" y="1122187"/>
                </a:lnTo>
                <a:lnTo>
                  <a:pt x="0" y="112218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800" b="1" kern="1200"/>
              <a:t>Can be access across different devices</a:t>
            </a:r>
          </a:p>
        </p:txBody>
      </p:sp>
    </p:spTree>
    <p:extLst>
      <p:ext uri="{BB962C8B-B14F-4D97-AF65-F5344CB8AC3E}">
        <p14:creationId xmlns:p14="http://schemas.microsoft.com/office/powerpoint/2010/main" val="279063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25" grpId="0"/>
      <p:bldP spid="31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91965-36E0-4EA0-9D2D-4123BF0AD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dirty="0"/>
              <a:t>What will be covered in this course?	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6BC5626F-36C1-4AFC-BBE1-061BEBC5FAEC}"/>
              </a:ext>
            </a:extLst>
          </p:cNvPr>
          <p:cNvSpPr/>
          <p:nvPr/>
        </p:nvSpPr>
        <p:spPr>
          <a:xfrm>
            <a:off x="829299" y="2649034"/>
            <a:ext cx="910962" cy="91096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ctangle 6" descr="Database">
            <a:extLst>
              <a:ext uri="{FF2B5EF4-FFF2-40B4-BE49-F238E27FC236}">
                <a16:creationId xmlns:a16="http://schemas.microsoft.com/office/drawing/2014/main" id="{39F035A4-644D-47A8-A87F-EE09F7BA175C}"/>
              </a:ext>
            </a:extLst>
          </p:cNvPr>
          <p:cNvSpPr/>
          <p:nvPr/>
        </p:nvSpPr>
        <p:spPr>
          <a:xfrm>
            <a:off x="1020601" y="2840336"/>
            <a:ext cx="528358" cy="528358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E35E4A9-7F0A-443D-8F0C-03B9DD42F00E}"/>
              </a:ext>
            </a:extLst>
          </p:cNvPr>
          <p:cNvSpPr/>
          <p:nvPr/>
        </p:nvSpPr>
        <p:spPr>
          <a:xfrm>
            <a:off x="1935467" y="2649034"/>
            <a:ext cx="2147267" cy="910962"/>
          </a:xfrm>
          <a:custGeom>
            <a:avLst/>
            <a:gdLst>
              <a:gd name="connsiteX0" fmla="*/ 0 w 2147267"/>
              <a:gd name="connsiteY0" fmla="*/ 0 h 910962"/>
              <a:gd name="connsiteX1" fmla="*/ 2147267 w 2147267"/>
              <a:gd name="connsiteY1" fmla="*/ 0 h 910962"/>
              <a:gd name="connsiteX2" fmla="*/ 2147267 w 2147267"/>
              <a:gd name="connsiteY2" fmla="*/ 910962 h 910962"/>
              <a:gd name="connsiteX3" fmla="*/ 0 w 2147267"/>
              <a:gd name="connsiteY3" fmla="*/ 910962 h 910962"/>
              <a:gd name="connsiteX4" fmla="*/ 0 w 2147267"/>
              <a:gd name="connsiteY4" fmla="*/ 0 h 91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7267" h="910962">
                <a:moveTo>
                  <a:pt x="0" y="0"/>
                </a:moveTo>
                <a:lnTo>
                  <a:pt x="2147267" y="0"/>
                </a:lnTo>
                <a:lnTo>
                  <a:pt x="2147267" y="910962"/>
                </a:lnTo>
                <a:lnTo>
                  <a:pt x="0" y="9109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/>
              <a:t>Getting data from Excel, CSV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3BD592-2A32-4B58-8FC9-B405D79BD02C}"/>
              </a:ext>
            </a:extLst>
          </p:cNvPr>
          <p:cNvSpPr/>
          <p:nvPr/>
        </p:nvSpPr>
        <p:spPr>
          <a:xfrm>
            <a:off x="4456880" y="2649034"/>
            <a:ext cx="910962" cy="91096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1" name="Rectangle 10" descr="Teacher">
            <a:extLst>
              <a:ext uri="{FF2B5EF4-FFF2-40B4-BE49-F238E27FC236}">
                <a16:creationId xmlns:a16="http://schemas.microsoft.com/office/drawing/2014/main" id="{94139B9A-6954-4BF5-89B1-C0021B52ED5A}"/>
              </a:ext>
            </a:extLst>
          </p:cNvPr>
          <p:cNvSpPr/>
          <p:nvPr/>
        </p:nvSpPr>
        <p:spPr>
          <a:xfrm>
            <a:off x="4648182" y="2840336"/>
            <a:ext cx="528358" cy="528358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F177A6F-8623-4BD0-A3FE-54146963D7BF}"/>
              </a:ext>
            </a:extLst>
          </p:cNvPr>
          <p:cNvSpPr/>
          <p:nvPr/>
        </p:nvSpPr>
        <p:spPr>
          <a:xfrm>
            <a:off x="5563049" y="2649034"/>
            <a:ext cx="2147267" cy="910962"/>
          </a:xfrm>
          <a:custGeom>
            <a:avLst/>
            <a:gdLst>
              <a:gd name="connsiteX0" fmla="*/ 0 w 2147267"/>
              <a:gd name="connsiteY0" fmla="*/ 0 h 910962"/>
              <a:gd name="connsiteX1" fmla="*/ 2147267 w 2147267"/>
              <a:gd name="connsiteY1" fmla="*/ 0 h 910962"/>
              <a:gd name="connsiteX2" fmla="*/ 2147267 w 2147267"/>
              <a:gd name="connsiteY2" fmla="*/ 910962 h 910962"/>
              <a:gd name="connsiteX3" fmla="*/ 0 w 2147267"/>
              <a:gd name="connsiteY3" fmla="*/ 910962 h 910962"/>
              <a:gd name="connsiteX4" fmla="*/ 0 w 2147267"/>
              <a:gd name="connsiteY4" fmla="*/ 0 h 91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7267" h="910962">
                <a:moveTo>
                  <a:pt x="0" y="0"/>
                </a:moveTo>
                <a:lnTo>
                  <a:pt x="2147267" y="0"/>
                </a:lnTo>
                <a:lnTo>
                  <a:pt x="2147267" y="910962"/>
                </a:lnTo>
                <a:lnTo>
                  <a:pt x="0" y="9109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/>
              <a:t>Creating Basic Visuals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26FD66-7EC1-47BD-A38C-36AB478D05D4}"/>
              </a:ext>
            </a:extLst>
          </p:cNvPr>
          <p:cNvSpPr/>
          <p:nvPr/>
        </p:nvSpPr>
        <p:spPr>
          <a:xfrm>
            <a:off x="8084462" y="2649034"/>
            <a:ext cx="910962" cy="91096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7" name="Rectangle 16" descr="Kimono">
            <a:extLst>
              <a:ext uri="{FF2B5EF4-FFF2-40B4-BE49-F238E27FC236}">
                <a16:creationId xmlns:a16="http://schemas.microsoft.com/office/drawing/2014/main" id="{F65E6E9D-0D5E-4604-AA04-99FA6CEEF153}"/>
              </a:ext>
            </a:extLst>
          </p:cNvPr>
          <p:cNvSpPr/>
          <p:nvPr/>
        </p:nvSpPr>
        <p:spPr>
          <a:xfrm>
            <a:off x="8275764" y="2840336"/>
            <a:ext cx="528358" cy="528358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764433D-9673-4839-9C4B-17CAA3C728CE}"/>
              </a:ext>
            </a:extLst>
          </p:cNvPr>
          <p:cNvSpPr/>
          <p:nvPr/>
        </p:nvSpPr>
        <p:spPr>
          <a:xfrm>
            <a:off x="9190630" y="2649034"/>
            <a:ext cx="2147267" cy="910962"/>
          </a:xfrm>
          <a:custGeom>
            <a:avLst/>
            <a:gdLst>
              <a:gd name="connsiteX0" fmla="*/ 0 w 2147267"/>
              <a:gd name="connsiteY0" fmla="*/ 0 h 910962"/>
              <a:gd name="connsiteX1" fmla="*/ 2147267 w 2147267"/>
              <a:gd name="connsiteY1" fmla="*/ 0 h 910962"/>
              <a:gd name="connsiteX2" fmla="*/ 2147267 w 2147267"/>
              <a:gd name="connsiteY2" fmla="*/ 910962 h 910962"/>
              <a:gd name="connsiteX3" fmla="*/ 0 w 2147267"/>
              <a:gd name="connsiteY3" fmla="*/ 910962 h 910962"/>
              <a:gd name="connsiteX4" fmla="*/ 0 w 2147267"/>
              <a:gd name="connsiteY4" fmla="*/ 0 h 91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7267" h="910962">
                <a:moveTo>
                  <a:pt x="0" y="0"/>
                </a:moveTo>
                <a:lnTo>
                  <a:pt x="2147267" y="0"/>
                </a:lnTo>
                <a:lnTo>
                  <a:pt x="2147267" y="910962"/>
                </a:lnTo>
                <a:lnTo>
                  <a:pt x="0" y="9109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/>
              <a:t>Working with Sort, Filter, Group, Drill etc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EDCC8C-56C2-449C-9176-3E8E7AB0AC0A}"/>
              </a:ext>
            </a:extLst>
          </p:cNvPr>
          <p:cNvSpPr/>
          <p:nvPr/>
        </p:nvSpPr>
        <p:spPr>
          <a:xfrm>
            <a:off x="829299" y="4256133"/>
            <a:ext cx="910962" cy="91096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0" name="Rectangle 19" descr="Right Pointing Backhand Index">
            <a:extLst>
              <a:ext uri="{FF2B5EF4-FFF2-40B4-BE49-F238E27FC236}">
                <a16:creationId xmlns:a16="http://schemas.microsoft.com/office/drawing/2014/main" id="{319336CB-B0CE-4621-836B-F2D6DD3B18D9}"/>
              </a:ext>
            </a:extLst>
          </p:cNvPr>
          <p:cNvSpPr/>
          <p:nvPr/>
        </p:nvSpPr>
        <p:spPr>
          <a:xfrm>
            <a:off x="1020601" y="4447436"/>
            <a:ext cx="528358" cy="528358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2863D4-960E-4E46-8E5F-09F999A3850B}"/>
              </a:ext>
            </a:extLst>
          </p:cNvPr>
          <p:cNvSpPr/>
          <p:nvPr/>
        </p:nvSpPr>
        <p:spPr>
          <a:xfrm>
            <a:off x="1935467" y="4256133"/>
            <a:ext cx="2147267" cy="910962"/>
          </a:xfrm>
          <a:custGeom>
            <a:avLst/>
            <a:gdLst>
              <a:gd name="connsiteX0" fmla="*/ 0 w 2147267"/>
              <a:gd name="connsiteY0" fmla="*/ 0 h 910962"/>
              <a:gd name="connsiteX1" fmla="*/ 2147267 w 2147267"/>
              <a:gd name="connsiteY1" fmla="*/ 0 h 910962"/>
              <a:gd name="connsiteX2" fmla="*/ 2147267 w 2147267"/>
              <a:gd name="connsiteY2" fmla="*/ 910962 h 910962"/>
              <a:gd name="connsiteX3" fmla="*/ 0 w 2147267"/>
              <a:gd name="connsiteY3" fmla="*/ 910962 h 910962"/>
              <a:gd name="connsiteX4" fmla="*/ 0 w 2147267"/>
              <a:gd name="connsiteY4" fmla="*/ 0 h 91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7267" h="910962">
                <a:moveTo>
                  <a:pt x="0" y="0"/>
                </a:moveTo>
                <a:lnTo>
                  <a:pt x="2147267" y="0"/>
                </a:lnTo>
                <a:lnTo>
                  <a:pt x="2147267" y="910962"/>
                </a:lnTo>
                <a:lnTo>
                  <a:pt x="0" y="9109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/>
              <a:t>Creating Advanced Visuals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D5287D-FA74-4D69-80F4-6F6A4EBCEF89}"/>
              </a:ext>
            </a:extLst>
          </p:cNvPr>
          <p:cNvSpPr/>
          <p:nvPr/>
        </p:nvSpPr>
        <p:spPr>
          <a:xfrm>
            <a:off x="4456880" y="4256133"/>
            <a:ext cx="910962" cy="91096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3" name="Rectangle 22" descr="Document">
            <a:extLst>
              <a:ext uri="{FF2B5EF4-FFF2-40B4-BE49-F238E27FC236}">
                <a16:creationId xmlns:a16="http://schemas.microsoft.com/office/drawing/2014/main" id="{2F2D81C8-B010-4941-A7D7-94555B2A79FC}"/>
              </a:ext>
            </a:extLst>
          </p:cNvPr>
          <p:cNvSpPr/>
          <p:nvPr/>
        </p:nvSpPr>
        <p:spPr>
          <a:xfrm>
            <a:off x="4648182" y="4447436"/>
            <a:ext cx="528358" cy="528358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4518D1-4784-410D-BCBF-6DEE91FE69D7}"/>
              </a:ext>
            </a:extLst>
          </p:cNvPr>
          <p:cNvSpPr/>
          <p:nvPr/>
        </p:nvSpPr>
        <p:spPr>
          <a:xfrm>
            <a:off x="5563049" y="4256133"/>
            <a:ext cx="2147267" cy="910962"/>
          </a:xfrm>
          <a:custGeom>
            <a:avLst/>
            <a:gdLst>
              <a:gd name="connsiteX0" fmla="*/ 0 w 2147267"/>
              <a:gd name="connsiteY0" fmla="*/ 0 h 910962"/>
              <a:gd name="connsiteX1" fmla="*/ 2147267 w 2147267"/>
              <a:gd name="connsiteY1" fmla="*/ 0 h 910962"/>
              <a:gd name="connsiteX2" fmla="*/ 2147267 w 2147267"/>
              <a:gd name="connsiteY2" fmla="*/ 910962 h 910962"/>
              <a:gd name="connsiteX3" fmla="*/ 0 w 2147267"/>
              <a:gd name="connsiteY3" fmla="*/ 910962 h 910962"/>
              <a:gd name="connsiteX4" fmla="*/ 0 w 2147267"/>
              <a:gd name="connsiteY4" fmla="*/ 0 h 91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7267" h="910962">
                <a:moveTo>
                  <a:pt x="0" y="0"/>
                </a:moveTo>
                <a:lnTo>
                  <a:pt x="2147267" y="0"/>
                </a:lnTo>
                <a:lnTo>
                  <a:pt x="2147267" y="910962"/>
                </a:lnTo>
                <a:lnTo>
                  <a:pt x="0" y="9109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/>
              <a:t>Formatting visuals and Pages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86EE53D-97AB-44F1-AD68-3B4A1C72007B}"/>
              </a:ext>
            </a:extLst>
          </p:cNvPr>
          <p:cNvSpPr/>
          <p:nvPr/>
        </p:nvSpPr>
        <p:spPr>
          <a:xfrm>
            <a:off x="8084462" y="4256133"/>
            <a:ext cx="910962" cy="91096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6" name="Rectangle 25" descr="Bar chart">
            <a:extLst>
              <a:ext uri="{FF2B5EF4-FFF2-40B4-BE49-F238E27FC236}">
                <a16:creationId xmlns:a16="http://schemas.microsoft.com/office/drawing/2014/main" id="{682CF029-BCE4-49EE-BE84-BF6C12E04716}"/>
              </a:ext>
            </a:extLst>
          </p:cNvPr>
          <p:cNvSpPr/>
          <p:nvPr/>
        </p:nvSpPr>
        <p:spPr>
          <a:xfrm>
            <a:off x="8275764" y="4447436"/>
            <a:ext cx="528358" cy="528358"/>
          </a:xfrm>
          <a:prstGeom prst="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88F079D-9E57-4F15-BBD4-99E18B0D7DFB}"/>
              </a:ext>
            </a:extLst>
          </p:cNvPr>
          <p:cNvSpPr/>
          <p:nvPr/>
        </p:nvSpPr>
        <p:spPr>
          <a:xfrm>
            <a:off x="9190630" y="4256133"/>
            <a:ext cx="2147267" cy="910962"/>
          </a:xfrm>
          <a:custGeom>
            <a:avLst/>
            <a:gdLst>
              <a:gd name="connsiteX0" fmla="*/ 0 w 2147267"/>
              <a:gd name="connsiteY0" fmla="*/ 0 h 910962"/>
              <a:gd name="connsiteX1" fmla="*/ 2147267 w 2147267"/>
              <a:gd name="connsiteY1" fmla="*/ 0 h 910962"/>
              <a:gd name="connsiteX2" fmla="*/ 2147267 w 2147267"/>
              <a:gd name="connsiteY2" fmla="*/ 910962 h 910962"/>
              <a:gd name="connsiteX3" fmla="*/ 0 w 2147267"/>
              <a:gd name="connsiteY3" fmla="*/ 910962 h 910962"/>
              <a:gd name="connsiteX4" fmla="*/ 0 w 2147267"/>
              <a:gd name="connsiteY4" fmla="*/ 0 h 91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7267" h="910962">
                <a:moveTo>
                  <a:pt x="0" y="0"/>
                </a:moveTo>
                <a:lnTo>
                  <a:pt x="2147267" y="0"/>
                </a:lnTo>
                <a:lnTo>
                  <a:pt x="2147267" y="910962"/>
                </a:lnTo>
                <a:lnTo>
                  <a:pt x="0" y="9109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/>
              <a:t>Creating different Dashboards</a:t>
            </a:r>
          </a:p>
        </p:txBody>
      </p:sp>
    </p:spTree>
    <p:extLst>
      <p:ext uri="{BB962C8B-B14F-4D97-AF65-F5344CB8AC3E}">
        <p14:creationId xmlns:p14="http://schemas.microsoft.com/office/powerpoint/2010/main" val="147223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8" grpId="0"/>
      <p:bldP spid="21" grpId="0"/>
      <p:bldP spid="24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B2FE2-92E2-4F47-90EA-2DF1EDBB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get our hands dirty </a:t>
            </a:r>
          </a:p>
        </p:txBody>
      </p:sp>
      <p:sp>
        <p:nvSpPr>
          <p:cNvPr id="21" name="Freeform: Shape 1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Raised Hand">
            <a:extLst>
              <a:ext uri="{FF2B5EF4-FFF2-40B4-BE49-F238E27FC236}">
                <a16:creationId xmlns:a16="http://schemas.microsoft.com/office/drawing/2014/main" id="{8C3F61FE-1259-4C5C-8158-9CF95D5F7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114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MicroStrategy Desktop 2020</vt:lpstr>
      <vt:lpstr>What is MicroStrategy Desktop ?</vt:lpstr>
      <vt:lpstr>What will you get ?</vt:lpstr>
      <vt:lpstr>What can MicroStrategy Do? </vt:lpstr>
      <vt:lpstr>What will be covered in this course? </vt:lpstr>
      <vt:lpstr>Let’s get our hands dirty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MicroStrategy Desktop 2020</dc:title>
  <dc:creator>Pavan Lalwani</dc:creator>
  <cp:lastModifiedBy>Pavan Lalwani</cp:lastModifiedBy>
  <cp:revision>2</cp:revision>
  <dcterms:created xsi:type="dcterms:W3CDTF">2020-04-30T20:56:01Z</dcterms:created>
  <dcterms:modified xsi:type="dcterms:W3CDTF">2020-05-02T12:19:22Z</dcterms:modified>
</cp:coreProperties>
</file>