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6"/>
  </p:notesMasterIdLst>
  <p:sldIdLst>
    <p:sldId id="256" r:id="rId5"/>
    <p:sldId id="258" r:id="rId6"/>
    <p:sldId id="257" r:id="rId7"/>
    <p:sldId id="261" r:id="rId8"/>
    <p:sldId id="303" r:id="rId9"/>
    <p:sldId id="278" r:id="rId10"/>
    <p:sldId id="260" r:id="rId11"/>
    <p:sldId id="273" r:id="rId12"/>
    <p:sldId id="300" r:id="rId13"/>
    <p:sldId id="285" r:id="rId14"/>
    <p:sldId id="299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Light" panose="00000400000000000000" pitchFamily="2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Raleway Thin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86" autoAdjust="0"/>
  </p:normalViewPr>
  <p:slideViewPr>
    <p:cSldViewPr snapToGrid="0">
      <p:cViewPr varScale="1">
        <p:scale>
          <a:sx n="86" d="100"/>
          <a:sy n="86" d="100"/>
        </p:scale>
        <p:origin x="135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20bbb03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20bbb03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g70b9f856d4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6" name="Google Shape;2526;g70b9f856d4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81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20bbb03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20bbb03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50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12411" y="1863600"/>
            <a:ext cx="7859519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ASP.NET Core Minimal API Development Full Build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41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56503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API Security</a:t>
            </a:r>
            <a:endParaRPr dirty="0"/>
          </a:p>
        </p:txBody>
      </p:sp>
      <p:sp>
        <p:nvSpPr>
          <p:cNvPr id="2334" name="Google Shape;2334;p4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335" name="Google Shape;2335;p41"/>
          <p:cNvSpPr/>
          <p:nvPr/>
        </p:nvSpPr>
        <p:spPr>
          <a:xfrm>
            <a:off x="48440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Network Level</a:t>
            </a:r>
            <a:endParaRPr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IP Whitelisting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IP Blacklisting</a:t>
            </a:r>
          </a:p>
        </p:txBody>
      </p:sp>
      <p:sp>
        <p:nvSpPr>
          <p:cNvPr id="2336" name="Google Shape;2336;p41"/>
          <p:cNvSpPr/>
          <p:nvPr/>
        </p:nvSpPr>
        <p:spPr>
          <a:xfrm>
            <a:off x="466307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Basic Authentication</a:t>
            </a:r>
            <a:endParaRPr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Authenticate with each call to the API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7" name="Google Shape;2337;p41"/>
          <p:cNvSpPr/>
          <p:nvPr/>
        </p:nvSpPr>
        <p:spPr>
          <a:xfrm>
            <a:off x="48440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Issue an access key to client app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API Key Access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8" name="Google Shape;2338;p41"/>
          <p:cNvSpPr/>
          <p:nvPr/>
        </p:nvSpPr>
        <p:spPr>
          <a:xfrm>
            <a:off x="466307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Issue an encoded token with a limited lifetime and reissue a new one when needed  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JSON Web Tokens (JWT)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9" name="Google Shape;2339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3" name="Google Shape;2343;p41"/>
          <p:cNvSpPr/>
          <p:nvPr/>
        </p:nvSpPr>
        <p:spPr>
          <a:xfrm>
            <a:off x="3842100" y="2242577"/>
            <a:ext cx="346481" cy="446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Raleway"/>
              </a:rPr>
              <a:t>N</a:t>
            </a:r>
            <a:endParaRPr b="1" i="0" dirty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2344" name="Google Shape;2344;p41"/>
          <p:cNvSpPr/>
          <p:nvPr/>
        </p:nvSpPr>
        <p:spPr>
          <a:xfrm>
            <a:off x="4857720" y="2250297"/>
            <a:ext cx="650964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Raleway"/>
              </a:rPr>
              <a:t>B</a:t>
            </a:r>
            <a:endParaRPr b="1" i="0" dirty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2345" name="Google Shape;2345;p41"/>
          <p:cNvSpPr/>
          <p:nvPr/>
        </p:nvSpPr>
        <p:spPr>
          <a:xfrm>
            <a:off x="3807513" y="3348952"/>
            <a:ext cx="428005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Raleway"/>
              </a:rPr>
              <a:t>A</a:t>
            </a:r>
            <a:endParaRPr b="1" i="0" dirty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2346" name="Google Shape;2346;p41"/>
          <p:cNvSpPr/>
          <p:nvPr/>
        </p:nvSpPr>
        <p:spPr>
          <a:xfrm>
            <a:off x="4971979" y="3356672"/>
            <a:ext cx="365009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Raleway"/>
              </a:rPr>
              <a:t>J</a:t>
            </a:r>
            <a:endParaRPr b="1" i="0" dirty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" grpId="0" animBg="1"/>
      <p:bldP spid="2336" grpId="0" animBg="1"/>
      <p:bldP spid="2337" grpId="0" animBg="1"/>
      <p:bldP spid="23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p4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529" name="Google Shape;2529;p47"/>
          <p:cNvGrpSpPr/>
          <p:nvPr/>
        </p:nvGrpSpPr>
        <p:grpSpPr>
          <a:xfrm>
            <a:off x="2343926" y="272752"/>
            <a:ext cx="1782756" cy="1850564"/>
            <a:chOff x="2012475" y="393272"/>
            <a:chExt cx="4440240" cy="4609126"/>
          </a:xfrm>
        </p:grpSpPr>
        <p:sp>
          <p:nvSpPr>
            <p:cNvPr id="2530" name="Google Shape;2530;p47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1" name="Google Shape;2531;p47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2" name="Google Shape;2532;p47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3" name="Google Shape;2533;p47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534;p47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47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47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47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538;p47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539;p47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540;p47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47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47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47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47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47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47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47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548;p47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9" name="Google Shape;2549;p47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0" name="Google Shape;2550;p47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1" name="Google Shape;2551;p47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2" name="Google Shape;2552;p47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3" name="Google Shape;2553;p47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4" name="Google Shape;2554;p47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5" name="Google Shape;2555;p47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6" name="Google Shape;2556;p47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7" name="Google Shape;2557;p47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8" name="Google Shape;2558;p47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9" name="Google Shape;2559;p47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0" name="Google Shape;2560;p47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1" name="Google Shape;2561;p47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2" name="Google Shape;2562;p47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3" name="Google Shape;2563;p47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4" name="Google Shape;2564;p47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5" name="Google Shape;2565;p47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6" name="Google Shape;2566;p47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7" name="Google Shape;2567;p47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8" name="Google Shape;2568;p47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9" name="Google Shape;2569;p47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0" name="Google Shape;2570;p47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1" name="Google Shape;2571;p47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2" name="Google Shape;2572;p47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3" name="Google Shape;2573;p47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2574;p47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2575;p47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6" name="Google Shape;2576;p47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7" name="Google Shape;2577;p47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8" name="Google Shape;2578;p47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9" name="Google Shape;2579;p47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0" name="Google Shape;2580;p47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1" name="Google Shape;2581;p47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2" name="Google Shape;2582;p47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3" name="Google Shape;2583;p47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4" name="Google Shape;2584;p47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5" name="Google Shape;2585;p47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6" name="Google Shape;2586;p47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2587;p47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2588;p47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47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2590;p47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47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47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47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47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47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6" name="Google Shape;2596;p47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7" name="Google Shape;2597;p47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47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47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47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47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47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2603;p47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4" name="Google Shape;2604;p47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5" name="Google Shape;2605;p47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6" name="Google Shape;2606;p47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7" name="Google Shape;2607;p47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8" name="Google Shape;2608;p47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9" name="Google Shape;2609;p47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0" name="Google Shape;2610;p47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47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2" name="Google Shape;2612;p47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3" name="Google Shape;2613;p47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4" name="Google Shape;2614;p47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5" name="Google Shape;2615;p47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6" name="Google Shape;2616;p47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7" name="Google Shape;2617;p4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47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47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4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47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3" name="Google Shape;2623;p47"/>
          <p:cNvGrpSpPr/>
          <p:nvPr/>
        </p:nvGrpSpPr>
        <p:grpSpPr>
          <a:xfrm>
            <a:off x="4562360" y="368824"/>
            <a:ext cx="1641691" cy="1754492"/>
            <a:chOff x="1926580" y="602477"/>
            <a:chExt cx="4456273" cy="4762466"/>
          </a:xfrm>
        </p:grpSpPr>
        <p:sp>
          <p:nvSpPr>
            <p:cNvPr id="2624" name="Google Shape;2624;p4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4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4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9" name="Google Shape;2629;p4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4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1" name="Google Shape;2631;p4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2" name="Google Shape;2632;p4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3" name="Google Shape;2633;p4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4" name="Google Shape;2634;p4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5" name="Google Shape;2635;p4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6" name="Google Shape;2636;p4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7" name="Google Shape;2637;p4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8" name="Google Shape;2638;p4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4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4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4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4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4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4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4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6" name="Google Shape;2646;p4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4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4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4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4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4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4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4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4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655;p4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4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4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4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4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4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4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662;p4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3" name="Google Shape;2663;p4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4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4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4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4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4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4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4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1" name="Google Shape;2671;p4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2" name="Google Shape;2672;p4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2673;p4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4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4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4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4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4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4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4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4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2682;p4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83;p4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4" name="Google Shape;2684;p4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5;p4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6" name="Google Shape;2686;p4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7" name="Google Shape;2687;p4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8" name="Google Shape;2688;p4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9" name="Google Shape;2689;p4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4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4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4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4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4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4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4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4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4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4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4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4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4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4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4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4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4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4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4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4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4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4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4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4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4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4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6" name="Google Shape;2716;p4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7" name="Google Shape;2717;p4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8" name="Google Shape;2718;p4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9" name="Google Shape;2719;p4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0" name="Google Shape;2720;p4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1" name="Google Shape;2721;p4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2" name="Google Shape;2722;p4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3" name="Google Shape;2723;p4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4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4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4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7" name="Google Shape;2727;p4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8" name="Google Shape;2728;p4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9" name="Google Shape;2729;p4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0" name="Google Shape;2730;p4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1" name="Google Shape;2731;p4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2732;p4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3" name="Google Shape;2733;p4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4" name="Google Shape;2734;p4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5" name="Google Shape;2735;p4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2736;p4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7" name="Google Shape;2737;p4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8" name="Google Shape;2738;p4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9" name="Google Shape;2739;p4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4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2741;p4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2" name="Google Shape;2742;p4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3" name="Google Shape;2743;p4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4" name="Google Shape;2744;p4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5" name="Google Shape;2745;p4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6" name="Google Shape;2746;p4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7" name="Google Shape;2747;p4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4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9" name="Google Shape;2749;p4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0" name="Google Shape;2750;p4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1" name="Google Shape;2751;p4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2" name="Google Shape;2752;p4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3" name="Google Shape;2753;p4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4" name="Google Shape;2754;p4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5" name="Google Shape;2755;p4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6" name="Google Shape;2756;p4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7" name="Google Shape;2757;p4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8" name="Google Shape;2758;p4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9" name="Google Shape;2759;p4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0" name="Google Shape;2760;p4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1" name="Google Shape;2761;p4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2" name="Google Shape;2762;p4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3" name="Google Shape;2763;p4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4" name="Google Shape;2764;p4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5" name="Google Shape;2765;p4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6" name="Google Shape;2766;p4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7" name="Google Shape;2767;p4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8" name="Google Shape;2768;p4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9" name="Google Shape;2769;p4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70" name="Google Shape;2770;p4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771" name="Google Shape;2771;p4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2" name="Google Shape;2772;p4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3" name="Google Shape;2773;p4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4" name="Google Shape;2774;p4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5" name="Google Shape;2775;p4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76" name="Google Shape;2776;p4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7" name="Google Shape;2777;p4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8" name="Google Shape;2778;p47"/>
          <p:cNvGrpSpPr/>
          <p:nvPr/>
        </p:nvGrpSpPr>
        <p:grpSpPr>
          <a:xfrm>
            <a:off x="7020695" y="311246"/>
            <a:ext cx="1782593" cy="1812070"/>
            <a:chOff x="2011725" y="44285"/>
            <a:chExt cx="4684870" cy="4762340"/>
          </a:xfrm>
        </p:grpSpPr>
        <p:grpSp>
          <p:nvGrpSpPr>
            <p:cNvPr id="2779" name="Google Shape;2779;p47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2780" name="Google Shape;2780;p47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1" name="Google Shape;2781;p47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2" name="Google Shape;2782;p47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3" name="Google Shape;2783;p47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4" name="Google Shape;2784;p47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5" name="Google Shape;2785;p47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6" name="Google Shape;2786;p47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7" name="Google Shape;2787;p47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8" name="Google Shape;2788;p47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9" name="Google Shape;2789;p47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0" name="Google Shape;2790;p47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1" name="Google Shape;2791;p47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2" name="Google Shape;2792;p47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3" name="Google Shape;2793;p47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4" name="Google Shape;2794;p47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5" name="Google Shape;2795;p47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6" name="Google Shape;2796;p47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7" name="Google Shape;2797;p47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8" name="Google Shape;2798;p47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9" name="Google Shape;2799;p47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0" name="Google Shape;2800;p47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1" name="Google Shape;2801;p47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2" name="Google Shape;2802;p47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3" name="Google Shape;2803;p47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4" name="Google Shape;2804;p47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5" name="Google Shape;2805;p47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6" name="Google Shape;2806;p47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7" name="Google Shape;2807;p47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8" name="Google Shape;2808;p47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9" name="Google Shape;2809;p47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0" name="Google Shape;2810;p47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1" name="Google Shape;2811;p47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2" name="Google Shape;2812;p47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3" name="Google Shape;2813;p47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4" name="Google Shape;2814;p47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5" name="Google Shape;2815;p47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6" name="Google Shape;2816;p47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7" name="Google Shape;2817;p47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8" name="Google Shape;2818;p47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9" name="Google Shape;2819;p47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0" name="Google Shape;2820;p47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1" name="Google Shape;2821;p47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2" name="Google Shape;2822;p47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3" name="Google Shape;2823;p47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4" name="Google Shape;2824;p47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5" name="Google Shape;2825;p47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6" name="Google Shape;2826;p47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7" name="Google Shape;2827;p47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8" name="Google Shape;2828;p47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9" name="Google Shape;2829;p47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0" name="Google Shape;2830;p47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1" name="Google Shape;2831;p47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2" name="Google Shape;2832;p47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3" name="Google Shape;2833;p47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4" name="Google Shape;2834;p47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5" name="Google Shape;2835;p47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6" name="Google Shape;2836;p47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7" name="Google Shape;2837;p47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8" name="Google Shape;2838;p47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9" name="Google Shape;2839;p47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0" name="Google Shape;2840;p47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1" name="Google Shape;2841;p47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2" name="Google Shape;2842;p47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3" name="Google Shape;2843;p47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4" name="Google Shape;2844;p47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5" name="Google Shape;2845;p47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6" name="Google Shape;2846;p47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7" name="Google Shape;2847;p47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8" name="Google Shape;2848;p47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9" name="Google Shape;2849;p47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0" name="Google Shape;2850;p47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1" name="Google Shape;2851;p47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2" name="Google Shape;2852;p47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3" name="Google Shape;2853;p47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4" name="Google Shape;2854;p47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5" name="Google Shape;2855;p47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6" name="Google Shape;2856;p47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7" name="Google Shape;2857;p47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8" name="Google Shape;2858;p47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9" name="Google Shape;2859;p47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0" name="Google Shape;2860;p47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1" name="Google Shape;2861;p47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2" name="Google Shape;2862;p47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3" name="Google Shape;2863;p47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4" name="Google Shape;2864;p47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5" name="Google Shape;2865;p47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6" name="Google Shape;2866;p47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7" name="Google Shape;2867;p47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8" name="Google Shape;2868;p47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9" name="Google Shape;2869;p47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0" name="Google Shape;2870;p47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1" name="Google Shape;2871;p47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2" name="Google Shape;2872;p47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3" name="Google Shape;2873;p47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4" name="Google Shape;2874;p47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5" name="Google Shape;2875;p47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6" name="Google Shape;2876;p47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7" name="Google Shape;2877;p47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8" name="Google Shape;2878;p47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9" name="Google Shape;2879;p47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0" name="Google Shape;2880;p47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1" name="Google Shape;2881;p47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2" name="Google Shape;2882;p47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3" name="Google Shape;2883;p47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4" name="Google Shape;2884;p47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5" name="Google Shape;2885;p47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6" name="Google Shape;2886;p47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87" name="Google Shape;2887;p47"/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8" name="Google Shape;2888;p47"/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9" name="Google Shape;2889;p47"/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2890;p47"/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1" name="Google Shape;2891;p47"/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2892;p47"/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3" name="Google Shape;2893;p47"/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4" name="Google Shape;2894;p47"/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5" name="Google Shape;2895;p47"/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6" name="Google Shape;2896;p47"/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7" name="Google Shape;2897;p47"/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8" name="Google Shape;2898;p47"/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9" name="Google Shape;2899;p47"/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0" name="Google Shape;2900;p47"/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1" name="Google Shape;2901;p47"/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2" name="Google Shape;2902;p47"/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3" name="Google Shape;2903;p47"/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4" name="Google Shape;2904;p4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5" name="Google Shape;2905;p4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6" name="Google Shape;2906;p47"/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7" name="Google Shape;2907;p47"/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8" name="Google Shape;2908;p4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9" name="Google Shape;2909;p4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0" name="Google Shape;2910;p47"/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1" name="Google Shape;2911;p47"/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2" name="Google Shape;2912;p47"/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3" name="Google Shape;2913;p4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4" name="Google Shape;2914;p4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5" name="Google Shape;2915;p47"/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6" name="Google Shape;2916;p47"/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7" name="Google Shape;2917;p47"/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8" name="Google Shape;2918;p47"/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9" name="Google Shape;2919;p47"/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0" name="Google Shape;2920;p47"/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1" name="Google Shape;2921;p47"/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2" name="Google Shape;2922;p47"/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3" name="Google Shape;2923;p47"/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4" name="Google Shape;2924;p47"/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5" name="Google Shape;2925;p47"/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6" name="Google Shape;2926;p47"/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7" name="Google Shape;2927;p47"/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8" name="Google Shape;2928;p47"/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9" name="Google Shape;2929;p47"/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0" name="Google Shape;2930;p47"/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1" name="Google Shape;2931;p47"/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2" name="Google Shape;2932;p47"/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3" name="Google Shape;2933;p47"/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4" name="Google Shape;2934;p47"/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5" name="Google Shape;2935;p47"/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6" name="Google Shape;2936;p47"/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7" name="Google Shape;2937;p47"/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8" name="Google Shape;2938;p47"/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9" name="Google Shape;2939;p47"/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0" name="Google Shape;2940;p47"/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1" name="Google Shape;2941;p47"/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2" name="Google Shape;2942;p47"/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3" name="Google Shape;2943;p47"/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4" name="Google Shape;2944;p47"/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5" name="Google Shape;2945;p47"/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6" name="Google Shape;2946;p47"/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7" name="Google Shape;2947;p47"/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8" name="Google Shape;2948;p47"/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9" name="Google Shape;2949;p47"/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0" name="Google Shape;2950;p47"/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1" name="Google Shape;2951;p47"/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2" name="Google Shape;2952;p47"/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3" name="Google Shape;2953;p47"/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4" name="Google Shape;2954;p47"/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5" name="Google Shape;2955;p47"/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6" name="Google Shape;2956;p47"/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7" name="Google Shape;2957;p47"/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8" name="Google Shape;2958;p47"/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9" name="Google Shape;2959;p47"/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0" name="Google Shape;2960;p47"/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1" name="Google Shape;2961;p47"/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2" name="Google Shape;2962;p47"/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3" name="Google Shape;2963;p47"/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4" name="Google Shape;2964;p47"/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5" name="Google Shape;2965;p47"/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6" name="Google Shape;2966;p47"/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7" name="Google Shape;2967;p47"/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8" name="Google Shape;2968;p47"/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9" name="Google Shape;2969;p47"/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0" name="Google Shape;2970;p47"/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1" name="Google Shape;2971;p47"/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2" name="Google Shape;2972;p47"/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3" name="Google Shape;2973;p47"/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4" name="Google Shape;2974;p47"/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5" name="Google Shape;2975;p47"/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6" name="Google Shape;2976;p47"/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7" name="Google Shape;2977;p47"/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8" name="Google Shape;2978;p47"/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9" name="Google Shape;2979;p47"/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0" name="Google Shape;2980;p47"/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1" name="Google Shape;2981;p47"/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2" name="Google Shape;2982;p47"/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3" name="Google Shape;2983;p47"/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4" name="Google Shape;2984;p47"/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5" name="Google Shape;2985;p47"/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6" name="Google Shape;2986;p47"/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7" name="Google Shape;2987;p47"/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8" name="Google Shape;2988;p47"/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9" name="Google Shape;2989;p47"/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0" name="Google Shape;2990;p47"/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1" name="Google Shape;2991;p47"/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2" name="Google Shape;2992;p47"/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3" name="Google Shape;2993;p47"/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4" name="Google Shape;2994;p47"/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5" name="Google Shape;2995;p47"/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6" name="Google Shape;2996;p47"/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7" name="Google Shape;2997;p47"/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8" name="Google Shape;2998;p47"/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9" name="Google Shape;2999;p47"/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0" name="Google Shape;3000;p47"/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1" name="Google Shape;3001;p47"/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2" name="Google Shape;3002;p47"/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3" name="Google Shape;3003;p47"/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4" name="Google Shape;3004;p47"/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5" name="Google Shape;3005;p47"/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6" name="Google Shape;3006;p47"/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7" name="Google Shape;3007;p47"/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8" name="Google Shape;3008;p47"/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9" name="Google Shape;3009;p47"/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0" name="Google Shape;3010;p4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1" name="Google Shape;3011;p47"/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2" name="Google Shape;3012;p47"/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3" name="Google Shape;3013;p47"/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4" name="Google Shape;3014;p4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5" name="Google Shape;3015;p47"/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6" name="Google Shape;3016;p47"/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7" name="Google Shape;3017;p47"/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8" name="Google Shape;3018;p47"/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9" name="Google Shape;3019;p47"/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0" name="Google Shape;3020;p47"/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1" name="Google Shape;3021;p47"/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2" name="Google Shape;3022;p47"/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3" name="Google Shape;3023;p47"/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4" name="Google Shape;3024;p47"/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5" name="Google Shape;3025;p47"/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6" name="Google Shape;3026;p47"/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7" name="Google Shape;3027;p47"/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28" name="Google Shape;3028;p47"/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3029" name="Google Shape;3029;p4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0" name="Google Shape;3030;p4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1" name="Google Shape;3031;p4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2" name="Google Shape;3032;p4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3" name="Google Shape;3033;p4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4" name="Google Shape;3034;p47"/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3035" name="Google Shape;3035;p4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6" name="Google Shape;3036;p4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7" name="Google Shape;3037;p4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8" name="Google Shape;3038;p4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9" name="Google Shape;3039;p4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40" name="Google Shape;3040;p47"/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1" name="Google Shape;3041;p47"/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42" name="Google Shape;3042;p47"/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3043" name="Google Shape;3043;p4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4" name="Google Shape;3044;p4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5" name="Google Shape;3045;p4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6" name="Google Shape;3046;p4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7" name="Google Shape;3047;p4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48" name="Google Shape;3048;p47"/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9" name="Google Shape;3049;p47"/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0" name="Google Shape;3050;p47"/>
          <p:cNvGrpSpPr/>
          <p:nvPr/>
        </p:nvGrpSpPr>
        <p:grpSpPr>
          <a:xfrm>
            <a:off x="2531557" y="3196864"/>
            <a:ext cx="1407493" cy="1561147"/>
            <a:chOff x="2152750" y="190500"/>
            <a:chExt cx="4293756" cy="4762499"/>
          </a:xfrm>
        </p:grpSpPr>
        <p:sp>
          <p:nvSpPr>
            <p:cNvPr id="3051" name="Google Shape;3051;p47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2" name="Google Shape;3052;p47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3" name="Google Shape;3053;p47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4" name="Google Shape;3054;p47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5" name="Google Shape;3055;p47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6" name="Google Shape;3056;p47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7" name="Google Shape;3057;p47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8" name="Google Shape;3058;p47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9" name="Google Shape;3059;p47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0" name="Google Shape;3060;p47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1" name="Google Shape;3061;p47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2" name="Google Shape;3062;p47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3" name="Google Shape;3063;p47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4" name="Google Shape;3064;p47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5" name="Google Shape;3065;p47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6" name="Google Shape;3066;p47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7" name="Google Shape;3067;p47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8" name="Google Shape;3068;p47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9" name="Google Shape;3069;p47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0" name="Google Shape;3070;p47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1" name="Google Shape;3071;p47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2" name="Google Shape;3072;p47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3" name="Google Shape;3073;p47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4" name="Google Shape;3074;p47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5" name="Google Shape;3075;p47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6" name="Google Shape;3076;p47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7" name="Google Shape;3077;p47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8" name="Google Shape;3078;p47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9" name="Google Shape;3079;p47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0" name="Google Shape;3080;p47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1" name="Google Shape;3081;p47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2" name="Google Shape;3082;p47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3" name="Google Shape;3083;p47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4" name="Google Shape;3084;p47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5" name="Google Shape;3085;p47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6" name="Google Shape;3086;p47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7" name="Google Shape;3087;p47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8" name="Google Shape;3088;p47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9" name="Google Shape;3089;p47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0" name="Google Shape;3090;p47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1" name="Google Shape;3091;p47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2" name="Google Shape;3092;p47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3" name="Google Shape;3093;p47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4" name="Google Shape;3094;p47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5" name="Google Shape;3095;p47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6" name="Google Shape;3096;p47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7" name="Google Shape;3097;p47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8" name="Google Shape;3098;p47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9" name="Google Shape;3099;p47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0" name="Google Shape;3100;p47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1" name="Google Shape;3101;p47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2" name="Google Shape;3102;p47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3" name="Google Shape;3103;p47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4" name="Google Shape;3104;p47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5" name="Google Shape;3105;p47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6" name="Google Shape;3106;p47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7" name="Google Shape;3107;p47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8" name="Google Shape;3108;p47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9" name="Google Shape;3109;p47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0" name="Google Shape;3110;p47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1" name="Google Shape;3111;p47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2" name="Google Shape;3112;p47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3" name="Google Shape;3113;p47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4" name="Google Shape;3114;p47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5" name="Google Shape;3115;p47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6" name="Google Shape;3116;p47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7" name="Google Shape;3117;p47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8" name="Google Shape;3118;p47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9" name="Google Shape;3119;p47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0" name="Google Shape;3120;p47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1" name="Google Shape;3121;p47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2" name="Google Shape;3122;p47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3" name="Google Shape;3123;p47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4" name="Google Shape;3124;p47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25" name="Google Shape;3125;p47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3126" name="Google Shape;3126;p47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7" name="Google Shape;3127;p47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8" name="Google Shape;3128;p47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9" name="Google Shape;3129;p47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0" name="Google Shape;3130;p47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1" name="Google Shape;3131;p47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2" name="Google Shape;3132;p47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3" name="Google Shape;3133;p47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4" name="Google Shape;3134;p47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5" name="Google Shape;3135;p47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3136" name="Google Shape;3136;p4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7" name="Google Shape;3137;p4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8" name="Google Shape;3138;p4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9" name="Google Shape;3139;p4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0" name="Google Shape;3140;p4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41" name="Google Shape;3141;p47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2" name="Google Shape;3142;p47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3" name="Google Shape;3143;p47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4" name="Google Shape;3144;p47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5" name="Google Shape;3145;p47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6" name="Google Shape;3146;p47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7" name="Google Shape;3147;p47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8" name="Google Shape;3148;p47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9" name="Google Shape;3149;p47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0" name="Google Shape;3150;p47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1" name="Google Shape;3151;p47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2" name="Google Shape;3152;p47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3" name="Google Shape;3153;p47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4" name="Google Shape;3154;p47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5" name="Google Shape;3155;p47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6" name="Google Shape;3156;p47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7" name="Google Shape;3157;p47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8" name="Google Shape;3158;p47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9" name="Google Shape;3159;p47"/>
          <p:cNvGrpSpPr/>
          <p:nvPr/>
        </p:nvGrpSpPr>
        <p:grpSpPr>
          <a:xfrm>
            <a:off x="4606419" y="3101400"/>
            <a:ext cx="1641530" cy="1833054"/>
            <a:chOff x="2152775" y="305709"/>
            <a:chExt cx="4264823" cy="4762415"/>
          </a:xfrm>
        </p:grpSpPr>
        <p:grpSp>
          <p:nvGrpSpPr>
            <p:cNvPr id="3160" name="Google Shape;3160;p4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3161" name="Google Shape;3161;p4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2" name="Google Shape;3162;p4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3" name="Google Shape;3163;p4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4" name="Google Shape;3164;p4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5" name="Google Shape;3165;p4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6" name="Google Shape;3166;p4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7" name="Google Shape;3167;p4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8" name="Google Shape;3168;p4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9" name="Google Shape;3169;p4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0" name="Google Shape;3170;p4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1" name="Google Shape;3171;p4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2" name="Google Shape;3172;p4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3" name="Google Shape;3173;p4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4" name="Google Shape;3174;p4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5" name="Google Shape;3175;p4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6" name="Google Shape;3176;p4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7" name="Google Shape;3177;p4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8" name="Google Shape;3178;p4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3179" name="Google Shape;3179;p4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0" name="Google Shape;3180;p4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1" name="Google Shape;3181;p4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2" name="Google Shape;3182;p4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3" name="Google Shape;3183;p4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4" name="Google Shape;3184;p4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5" name="Google Shape;3185;p4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6" name="Google Shape;3186;p4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7" name="Google Shape;3187;p4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8" name="Google Shape;3188;p4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9" name="Google Shape;3189;p4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0" name="Google Shape;3190;p4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1" name="Google Shape;3191;p4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2" name="Google Shape;3192;p4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3" name="Google Shape;3193;p4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4" name="Google Shape;3194;p4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95" name="Google Shape;3195;p4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3196" name="Google Shape;3196;p4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7" name="Google Shape;3197;p4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8" name="Google Shape;3198;p4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9" name="Google Shape;3199;p4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0" name="Google Shape;3200;p4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1" name="Google Shape;3201;p4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2" name="Google Shape;3202;p4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3" name="Google Shape;3203;p4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4" name="Google Shape;3204;p4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5" name="Google Shape;3205;p4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6" name="Google Shape;3206;p4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7" name="Google Shape;3207;p4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8" name="Google Shape;3208;p4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9" name="Google Shape;3209;p4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0" name="Google Shape;3210;p4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1" name="Google Shape;3211;p4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12" name="Google Shape;3212;p4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3213" name="Google Shape;3213;p4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4" name="Google Shape;3214;p4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5" name="Google Shape;3215;p4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6" name="Google Shape;3216;p4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7" name="Google Shape;3217;p4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8" name="Google Shape;3218;p4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9" name="Google Shape;3219;p4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0" name="Google Shape;3220;p4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1" name="Google Shape;3221;p4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2" name="Google Shape;3222;p4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3" name="Google Shape;3223;p4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4" name="Google Shape;3224;p4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5" name="Google Shape;3225;p4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6" name="Google Shape;3226;p4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7" name="Google Shape;3227;p4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8" name="Google Shape;3228;p4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9" name="Google Shape;3229;p4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3230" name="Google Shape;3230;p4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1" name="Google Shape;3231;p4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2" name="Google Shape;3232;p4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3" name="Google Shape;3233;p4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4" name="Google Shape;3234;p4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5" name="Google Shape;3235;p4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6" name="Google Shape;3236;p4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7" name="Google Shape;3237;p4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8" name="Google Shape;3238;p4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9" name="Google Shape;3239;p4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0" name="Google Shape;3240;p4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1" name="Google Shape;3241;p4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2" name="Google Shape;3242;p4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3" name="Google Shape;3243;p4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4" name="Google Shape;3244;p4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5" name="Google Shape;3245;p4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6" name="Google Shape;3246;p4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3247" name="Google Shape;3247;p4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8" name="Google Shape;3248;p4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9" name="Google Shape;3249;p4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0" name="Google Shape;3250;p4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1" name="Google Shape;3251;p4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2" name="Google Shape;3252;p4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3" name="Google Shape;3253;p4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4" name="Google Shape;3254;p4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5" name="Google Shape;3255;p4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6" name="Google Shape;3256;p4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7" name="Google Shape;3257;p4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8" name="Google Shape;3258;p4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9" name="Google Shape;3259;p4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0" name="Google Shape;3260;p4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1" name="Google Shape;3261;p4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2" name="Google Shape;3262;p4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63" name="Google Shape;3263;p4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3264" name="Google Shape;3264;p4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5" name="Google Shape;3265;p4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6" name="Google Shape;3266;p4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7" name="Google Shape;3267;p4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8" name="Google Shape;3268;p4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9" name="Google Shape;3269;p4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0" name="Google Shape;3270;p4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1" name="Google Shape;3271;p4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2" name="Google Shape;3272;p4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3" name="Google Shape;3273;p4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4" name="Google Shape;3274;p4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5" name="Google Shape;3275;p4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6" name="Google Shape;3276;p4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7" name="Google Shape;3277;p4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8" name="Google Shape;3278;p4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9" name="Google Shape;3279;p4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80" name="Google Shape;3280;p4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1" name="Google Shape;3281;p4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2" name="Google Shape;3282;p4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3" name="Google Shape;3283;p4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4" name="Google Shape;3284;p4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85" name="Google Shape;3285;p4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3286" name="Google Shape;3286;p4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7" name="Google Shape;3287;p4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8" name="Google Shape;3288;p4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9" name="Google Shape;3289;p4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0" name="Google Shape;3290;p4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1" name="Google Shape;3291;p4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2" name="Google Shape;3292;p4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3" name="Google Shape;3293;p4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4" name="Google Shape;3294;p4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5" name="Google Shape;3295;p4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6" name="Google Shape;3296;p4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7" name="Google Shape;3297;p4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8" name="Google Shape;3298;p4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9" name="Google Shape;3299;p4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0" name="Google Shape;3300;p4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1" name="Google Shape;3301;p4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2" name="Google Shape;3302;p4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3303" name="Google Shape;3303;p4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4" name="Google Shape;3304;p4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5" name="Google Shape;3305;p4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6" name="Google Shape;3306;p4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7" name="Google Shape;3307;p4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8" name="Google Shape;3308;p4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9" name="Google Shape;3309;p4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0" name="Google Shape;3310;p4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1" name="Google Shape;3311;p4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2" name="Google Shape;3312;p4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3" name="Google Shape;3313;p4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4" name="Google Shape;3314;p4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5" name="Google Shape;3315;p4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6" name="Google Shape;3316;p4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7" name="Google Shape;3317;p4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8" name="Google Shape;3318;p4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9" name="Google Shape;3319;p4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3320" name="Google Shape;3320;p4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1" name="Google Shape;3321;p4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2" name="Google Shape;3322;p4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3" name="Google Shape;3323;p4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4" name="Google Shape;3324;p4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5" name="Google Shape;3325;p4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6" name="Google Shape;3326;p4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7" name="Google Shape;3327;p4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8" name="Google Shape;3328;p4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9" name="Google Shape;3329;p4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0" name="Google Shape;3330;p4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1" name="Google Shape;3331;p4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2" name="Google Shape;3332;p4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3" name="Google Shape;3333;p4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4" name="Google Shape;3334;p4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5" name="Google Shape;3335;p4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36" name="Google Shape;3336;p4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3337" name="Google Shape;3337;p4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8" name="Google Shape;3338;p4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9" name="Google Shape;3339;p4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0" name="Google Shape;3340;p4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1" name="Google Shape;3341;p4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2" name="Google Shape;3342;p4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3" name="Google Shape;3343;p4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4" name="Google Shape;3344;p4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5" name="Google Shape;3345;p4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6" name="Google Shape;3346;p4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7" name="Google Shape;3347;p4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8" name="Google Shape;3348;p4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9" name="Google Shape;3349;p4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0" name="Google Shape;3350;p4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1" name="Google Shape;3351;p4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2" name="Google Shape;3352;p4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3" name="Google Shape;3353;p4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3354" name="Google Shape;3354;p4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5" name="Google Shape;3355;p4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6" name="Google Shape;3356;p4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7" name="Google Shape;3357;p4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8" name="Google Shape;3358;p4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9" name="Google Shape;3359;p4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0" name="Google Shape;3360;p4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1" name="Google Shape;3361;p4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2" name="Google Shape;3362;p4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3" name="Google Shape;3363;p4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4" name="Google Shape;3364;p4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5" name="Google Shape;3365;p4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6" name="Google Shape;3366;p4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7" name="Google Shape;3367;p4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8" name="Google Shape;3368;p4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9" name="Google Shape;3369;p4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0" name="Google Shape;3370;p4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3371" name="Google Shape;3371;p4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2" name="Google Shape;3372;p4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3" name="Google Shape;3373;p4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4" name="Google Shape;3374;p4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5" name="Google Shape;3375;p4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6" name="Google Shape;3376;p4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7" name="Google Shape;3377;p4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8" name="Google Shape;3378;p4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9" name="Google Shape;3379;p4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0" name="Google Shape;3380;p4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1" name="Google Shape;3381;p4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2" name="Google Shape;3382;p4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3" name="Google Shape;3383;p4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4" name="Google Shape;3384;p4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5" name="Google Shape;3385;p4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6" name="Google Shape;3386;p4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87" name="Google Shape;3387;p4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3388" name="Google Shape;3388;p4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9" name="Google Shape;3389;p4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0" name="Google Shape;3390;p4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1" name="Google Shape;3391;p4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2" name="Google Shape;3392;p4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3" name="Google Shape;3393;p4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4" name="Google Shape;3394;p4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5" name="Google Shape;3395;p4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6" name="Google Shape;3396;p4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7" name="Google Shape;3397;p4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8" name="Google Shape;3398;p4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9" name="Google Shape;3399;p4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0" name="Google Shape;3400;p4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1" name="Google Shape;3401;p4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2" name="Google Shape;3402;p4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3" name="Google Shape;3403;p4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4" name="Google Shape;3404;p4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3405" name="Google Shape;3405;p4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6" name="Google Shape;3406;p4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7" name="Google Shape;3407;p4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8" name="Google Shape;3408;p4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9" name="Google Shape;3409;p4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0" name="Google Shape;3410;p4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1" name="Google Shape;3411;p4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2" name="Google Shape;3412;p4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3" name="Google Shape;3413;p4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4" name="Google Shape;3414;p4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5" name="Google Shape;3415;p4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6" name="Google Shape;3416;p4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7" name="Google Shape;3417;p4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8" name="Google Shape;3418;p4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9" name="Google Shape;3419;p4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0" name="Google Shape;3420;p4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21" name="Google Shape;3421;p4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3422" name="Google Shape;3422;p4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3" name="Google Shape;3423;p4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4" name="Google Shape;3424;p4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5" name="Google Shape;3425;p4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6" name="Google Shape;3426;p4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7" name="Google Shape;3427;p4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8" name="Google Shape;3428;p4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9" name="Google Shape;3429;p4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0" name="Google Shape;3430;p4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1" name="Google Shape;3431;p4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2" name="Google Shape;3432;p4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3" name="Google Shape;3433;p4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4" name="Google Shape;3434;p4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5" name="Google Shape;3435;p4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6" name="Google Shape;3436;p4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7" name="Google Shape;3437;p4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8" name="Google Shape;3438;p4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3439" name="Google Shape;3439;p4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0" name="Google Shape;3440;p4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1" name="Google Shape;3441;p4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2" name="Google Shape;3442;p4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3" name="Google Shape;3443;p4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4" name="Google Shape;3444;p4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5" name="Google Shape;3445;p4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6" name="Google Shape;3446;p4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7" name="Google Shape;3447;p4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8" name="Google Shape;3448;p4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9" name="Google Shape;3449;p4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0" name="Google Shape;3450;p4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1" name="Google Shape;3451;p4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2" name="Google Shape;3452;p4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3" name="Google Shape;3453;p4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4" name="Google Shape;3454;p4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55" name="Google Shape;3455;p4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3456" name="Google Shape;3456;p4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7" name="Google Shape;3457;p4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8" name="Google Shape;3458;p4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9" name="Google Shape;3459;p4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0" name="Google Shape;3460;p4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1" name="Google Shape;3461;p4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2" name="Google Shape;3462;p4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3" name="Google Shape;3463;p4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4" name="Google Shape;3464;p4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5" name="Google Shape;3465;p4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6" name="Google Shape;3466;p4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7" name="Google Shape;3467;p4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8" name="Google Shape;3468;p4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9" name="Google Shape;3469;p4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0" name="Google Shape;3470;p4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1" name="Google Shape;3471;p4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72" name="Google Shape;3472;p4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3473" name="Google Shape;3473;p4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4" name="Google Shape;3474;p4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5" name="Google Shape;3475;p4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6" name="Google Shape;3476;p4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7" name="Google Shape;3477;p4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8" name="Google Shape;3478;p4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9" name="Google Shape;3479;p4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0" name="Google Shape;3480;p4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1" name="Google Shape;3481;p4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2" name="Google Shape;3482;p4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3" name="Google Shape;3483;p4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4" name="Google Shape;3484;p4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5" name="Google Shape;3485;p4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6" name="Google Shape;3486;p4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7" name="Google Shape;3487;p4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8" name="Google Shape;3488;p4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89" name="Google Shape;3489;p4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3490" name="Google Shape;3490;p4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1" name="Google Shape;3491;p4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2" name="Google Shape;3492;p4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3" name="Google Shape;3493;p4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4" name="Google Shape;3494;p4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5" name="Google Shape;3495;p4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6" name="Google Shape;3496;p4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7" name="Google Shape;3497;p4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8" name="Google Shape;3498;p4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9" name="Google Shape;3499;p4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0" name="Google Shape;3500;p4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1" name="Google Shape;3501;p4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2" name="Google Shape;3502;p4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3" name="Google Shape;3503;p4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4" name="Google Shape;3504;p4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5" name="Google Shape;3505;p4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06" name="Google Shape;3506;p4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3507" name="Google Shape;3507;p4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8" name="Google Shape;3508;p4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9" name="Google Shape;3509;p4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0" name="Google Shape;3510;p4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1" name="Google Shape;3511;p4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2" name="Google Shape;3512;p4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3" name="Google Shape;3513;p4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4" name="Google Shape;3514;p4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5" name="Google Shape;3515;p4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6" name="Google Shape;3516;p4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7" name="Google Shape;3517;p4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8" name="Google Shape;3518;p4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9" name="Google Shape;3519;p4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0" name="Google Shape;3520;p4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1" name="Google Shape;3521;p4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2" name="Google Shape;3522;p4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23" name="Google Shape;3523;p4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3524" name="Google Shape;3524;p4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5" name="Google Shape;3525;p4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6" name="Google Shape;3526;p4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7" name="Google Shape;3527;p4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8" name="Google Shape;3528;p4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9" name="Google Shape;3529;p4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0" name="Google Shape;3530;p4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1" name="Google Shape;3531;p4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2" name="Google Shape;3532;p4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3" name="Google Shape;3533;p4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4" name="Google Shape;3534;p4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5" name="Google Shape;3535;p4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6" name="Google Shape;3536;p4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7" name="Google Shape;3537;p4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8" name="Google Shape;3538;p4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9" name="Google Shape;3539;p4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40" name="Google Shape;3540;p4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3541" name="Google Shape;3541;p4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2" name="Google Shape;3542;p4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3" name="Google Shape;3543;p4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4" name="Google Shape;3544;p4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5" name="Google Shape;3545;p4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6" name="Google Shape;3546;p4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7" name="Google Shape;3547;p4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8" name="Google Shape;3548;p4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9" name="Google Shape;3549;p4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0" name="Google Shape;3550;p4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1" name="Google Shape;3551;p4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2" name="Google Shape;3552;p4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3" name="Google Shape;3553;p4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4" name="Google Shape;3554;p4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5" name="Google Shape;3555;p4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6" name="Google Shape;3556;p4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7" name="Google Shape;3557;p4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3558" name="Google Shape;3558;p4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9" name="Google Shape;3559;p4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0" name="Google Shape;3560;p4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1" name="Google Shape;3561;p4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2" name="Google Shape;3562;p4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3" name="Google Shape;3563;p4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4" name="Google Shape;3564;p4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5" name="Google Shape;3565;p4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6" name="Google Shape;3566;p4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7" name="Google Shape;3567;p4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8" name="Google Shape;3568;p4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9" name="Google Shape;3569;p4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0" name="Google Shape;3570;p4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1" name="Google Shape;3571;p4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2" name="Google Shape;3572;p4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3" name="Google Shape;3573;p4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4" name="Google Shape;3574;p4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3575" name="Google Shape;3575;p4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6" name="Google Shape;3576;p4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7" name="Google Shape;3577;p4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8" name="Google Shape;3578;p4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9" name="Google Shape;3579;p4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0" name="Google Shape;3580;p4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1" name="Google Shape;3581;p4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2" name="Google Shape;3582;p4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3" name="Google Shape;3583;p4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4" name="Google Shape;3584;p4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5" name="Google Shape;3585;p4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6" name="Google Shape;3586;p4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7" name="Google Shape;3587;p4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8" name="Google Shape;3588;p4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9" name="Google Shape;3589;p4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0" name="Google Shape;3590;p4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1" name="Google Shape;3591;p4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2" name="Google Shape;3592;p4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3" name="Google Shape;3593;p4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4" name="Google Shape;3594;p4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5" name="Google Shape;3595;p4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6" name="Google Shape;3596;p4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7" name="Google Shape;3597;p4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8" name="Google Shape;3598;p4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9" name="Google Shape;3599;p4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0" name="Google Shape;3600;p4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1" name="Google Shape;3601;p4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2" name="Google Shape;3602;p4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3" name="Google Shape;3603;p4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4" name="Google Shape;3604;p4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5" name="Google Shape;3605;p4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6" name="Google Shape;3606;p4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7" name="Google Shape;3607;p4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8" name="Google Shape;3608;p4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9" name="Google Shape;3609;p4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0" name="Google Shape;3610;p4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1" name="Google Shape;3611;p4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2" name="Google Shape;3612;p4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3" name="Google Shape;3613;p4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4" name="Google Shape;3614;p4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5" name="Google Shape;3615;p4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6" name="Google Shape;3616;p4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7" name="Google Shape;3617;p4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8" name="Google Shape;3618;p4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9" name="Google Shape;3619;p4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0" name="Google Shape;3620;p4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1" name="Google Shape;3621;p4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2" name="Google Shape;3622;p4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3" name="Google Shape;3623;p4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4" name="Google Shape;3624;p4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5" name="Google Shape;3625;p4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6" name="Google Shape;3626;p4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7" name="Google Shape;3627;p4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8" name="Google Shape;3628;p4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9" name="Google Shape;3629;p4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0" name="Google Shape;3630;p4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1" name="Google Shape;3631;p4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2" name="Google Shape;3632;p4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3" name="Google Shape;3633;p4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4" name="Google Shape;3634;p4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5" name="Google Shape;3635;p4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6" name="Google Shape;3636;p4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7" name="Google Shape;3637;p4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8" name="Google Shape;3638;p4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9" name="Google Shape;3639;p4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0" name="Google Shape;3640;p4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1" name="Google Shape;3641;p4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2" name="Google Shape;3642;p4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3" name="Google Shape;3643;p4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4" name="Google Shape;3644;p4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5" name="Google Shape;3645;p4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6" name="Google Shape;3646;p4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7" name="Google Shape;3647;p4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8" name="Google Shape;3648;p4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9" name="Google Shape;3649;p4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0" name="Google Shape;3650;p4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1" name="Google Shape;3651;p4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2" name="Google Shape;3652;p4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3" name="Google Shape;3653;p4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4" name="Google Shape;3654;p4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5" name="Google Shape;3655;p4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6" name="Google Shape;3656;p4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7" name="Google Shape;3657;p4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8" name="Google Shape;3658;p4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9" name="Google Shape;3659;p4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0" name="Google Shape;3660;p4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1" name="Google Shape;3661;p4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2" name="Google Shape;3662;p4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3" name="Google Shape;3663;p4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4" name="Google Shape;3664;p4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5" name="Google Shape;3665;p4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66" name="Google Shape;3666;p4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3667" name="Google Shape;3667;p4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8" name="Google Shape;3668;p4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9" name="Google Shape;3669;p4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0" name="Google Shape;3670;p4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1" name="Google Shape;3671;p4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72" name="Google Shape;3672;p4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3673" name="Google Shape;3673;p4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4" name="Google Shape;3674;p4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5" name="Google Shape;3675;p4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6" name="Google Shape;3676;p4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7" name="Google Shape;3677;p4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78" name="Google Shape;3678;p4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9" name="Google Shape;3679;p4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0" name="Google Shape;3680;p47"/>
          <p:cNvGrpSpPr/>
          <p:nvPr/>
        </p:nvGrpSpPr>
        <p:grpSpPr>
          <a:xfrm>
            <a:off x="7208207" y="3113988"/>
            <a:ext cx="1407570" cy="1644023"/>
            <a:chOff x="2533225" y="322726"/>
            <a:chExt cx="4077549" cy="4762523"/>
          </a:xfrm>
        </p:grpSpPr>
        <p:sp>
          <p:nvSpPr>
            <p:cNvPr id="3681" name="Google Shape;3681;p47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2" name="Google Shape;3682;p47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3" name="Google Shape;3683;p47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4" name="Google Shape;3684;p47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5" name="Google Shape;3685;p47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6" name="Google Shape;3686;p47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7" name="Google Shape;3687;p47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8" name="Google Shape;3688;p47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9" name="Google Shape;3689;p47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0" name="Google Shape;3690;p47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1" name="Google Shape;3691;p47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2" name="Google Shape;3692;p47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3" name="Google Shape;3693;p47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4" name="Google Shape;3694;p47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5" name="Google Shape;3695;p47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6" name="Google Shape;3696;p47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7" name="Google Shape;3697;p47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8" name="Google Shape;3698;p47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9" name="Google Shape;3699;p47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0" name="Google Shape;3700;p47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1" name="Google Shape;3701;p47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2" name="Google Shape;3702;p47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3" name="Google Shape;3703;p47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4" name="Google Shape;3704;p47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5" name="Google Shape;3705;p47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6" name="Google Shape;3706;p47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7" name="Google Shape;3707;p47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8" name="Google Shape;3708;p47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9" name="Google Shape;3709;p47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0" name="Google Shape;3710;p47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1" name="Google Shape;3711;p47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2" name="Google Shape;3712;p47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3" name="Google Shape;3713;p47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4" name="Google Shape;3714;p47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5" name="Google Shape;3715;p47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6" name="Google Shape;3716;p47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7" name="Google Shape;3717;p47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8" name="Google Shape;3718;p47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9" name="Google Shape;3719;p47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0" name="Google Shape;3720;p47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1" name="Google Shape;3721;p47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2" name="Google Shape;3722;p47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3" name="Google Shape;3723;p47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24" name="Google Shape;3724;p47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3725" name="Google Shape;3725;p47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6" name="Google Shape;3726;p47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7" name="Google Shape;3727;p47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8" name="Google Shape;3728;p47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9" name="Google Shape;3729;p47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0" name="Google Shape;3730;p47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1" name="Google Shape;3731;p47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2" name="Google Shape;3732;p47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33" name="Google Shape;3733;p47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4" name="Google Shape;3734;p47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5" name="Google Shape;3735;p47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6" name="Google Shape;3736;p47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7" name="Google Shape;3737;p47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8" name="Google Shape;3738;p47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9" name="Google Shape;3739;p47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0" name="Google Shape;3740;p47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1" name="Google Shape;3741;p47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2" name="Google Shape;3742;p47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3" name="Google Shape;3743;p47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4" name="Google Shape;3744;p47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5" name="Google Shape;3745;p47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6" name="Google Shape;3746;p47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7" name="Google Shape;3747;p47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8" name="Google Shape;3748;p47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9" name="Google Shape;3749;p47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0" name="Google Shape;3750;p47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1" name="Google Shape;3751;p47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2" name="Google Shape;3752;p47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3" name="Google Shape;3753;p47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4" name="Google Shape;3754;p47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5" name="Google Shape;3755;p47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6" name="Google Shape;3756;p47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7" name="Google Shape;3757;p47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8" name="Google Shape;3758;p47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9" name="Google Shape;3759;p47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0" name="Google Shape;3760;p47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1" name="Google Shape;3761;p47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2" name="Google Shape;3762;p47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3" name="Google Shape;3763;p47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4" name="Google Shape;3764;p47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5" name="Google Shape;3765;p47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6" name="Google Shape;3766;p47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7" name="Google Shape;3767;p47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8" name="Google Shape;3768;p47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9" name="Google Shape;3769;p47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0" name="Google Shape;3770;p47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1" name="Google Shape;3771;p47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2" name="Google Shape;3772;p47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3" name="Google Shape;3773;p47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4" name="Google Shape;3774;p47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5" name="Google Shape;3775;p47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6" name="Google Shape;3776;p47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7" name="Google Shape;3777;p47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8" name="Google Shape;3778;p47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9" name="Google Shape;3779;p47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0" name="Google Shape;3780;p47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1" name="Google Shape;3781;p47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2" name="Google Shape;3782;p47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3" name="Google Shape;3783;p47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84" name="Google Shape;3784;p47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3785" name="Google Shape;3785;p47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6" name="Google Shape;3786;p47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7" name="Google Shape;3787;p47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8" name="Google Shape;3788;p47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9" name="Google Shape;3789;p47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0" name="Google Shape;3790;p47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1" name="Google Shape;3791;p47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2" name="Google Shape;3792;p47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3" name="Google Shape;3793;p47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4" name="Google Shape;3794;p47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5" name="Google Shape;3795;p47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6" name="Google Shape;3796;p47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7" name="Google Shape;3797;p47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8" name="Google Shape;3798;p47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9" name="Google Shape;3799;p47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0" name="Google Shape;3800;p47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1" name="Google Shape;3801;p4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2" name="Google Shape;3802;p4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3" name="Google Shape;3803;p47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4" name="Google Shape;3804;p47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05" name="Google Shape;3805;p47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6" name="Google Shape;3806;p47"/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7" name="Google Shape;3807;p47"/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8" name="Google Shape;3808;p47"/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9" name="Google Shape;3809;p47"/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0" name="Google Shape;3810;p47"/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1" name="Google Shape;3811;p47"/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2" name="Google Shape;3812;p47"/>
          <p:cNvSpPr txBox="1">
            <a:spLocks noGrp="1"/>
          </p:cNvSpPr>
          <p:nvPr>
            <p:ph type="title"/>
          </p:nvPr>
        </p:nvSpPr>
        <p:spPr>
          <a:xfrm>
            <a:off x="380999" y="624650"/>
            <a:ext cx="1940109" cy="46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Main Concepts</a:t>
            </a:r>
            <a:endParaRPr sz="2400" dirty="0"/>
          </a:p>
        </p:txBody>
      </p:sp>
      <p:sp>
        <p:nvSpPr>
          <p:cNvPr id="3813" name="Google Shape;3813;p47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26229C-127C-794D-CA76-64B4DDF1AA11}"/>
              </a:ext>
            </a:extLst>
          </p:cNvPr>
          <p:cNvSpPr txBox="1"/>
          <p:nvPr/>
        </p:nvSpPr>
        <p:spPr>
          <a:xfrm>
            <a:off x="2383083" y="2178308"/>
            <a:ext cx="166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Minimal API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970DB-EA32-7EBE-0243-2A5672A4C267}"/>
              </a:ext>
            </a:extLst>
          </p:cNvPr>
          <p:cNvSpPr txBox="1"/>
          <p:nvPr/>
        </p:nvSpPr>
        <p:spPr>
          <a:xfrm>
            <a:off x="4780193" y="2123026"/>
            <a:ext cx="1548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RESTful API Principles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A8C1F-A24D-510B-8CC1-1911012F7671}"/>
              </a:ext>
            </a:extLst>
          </p:cNvPr>
          <p:cNvSpPr txBox="1"/>
          <p:nvPr/>
        </p:nvSpPr>
        <p:spPr>
          <a:xfrm>
            <a:off x="6919546" y="2090036"/>
            <a:ext cx="2025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Entity Framework and Database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A9C16-F9CE-BB9A-D890-05FE78D227FF}"/>
              </a:ext>
            </a:extLst>
          </p:cNvPr>
          <p:cNvSpPr txBox="1"/>
          <p:nvPr/>
        </p:nvSpPr>
        <p:spPr>
          <a:xfrm>
            <a:off x="7055445" y="2809069"/>
            <a:ext cx="140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HTTP Filters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5FE11-8F0D-7AC3-A1EC-1D13F1921C16}"/>
              </a:ext>
            </a:extLst>
          </p:cNvPr>
          <p:cNvSpPr txBox="1"/>
          <p:nvPr/>
        </p:nvSpPr>
        <p:spPr>
          <a:xfrm>
            <a:off x="4545231" y="2658114"/>
            <a:ext cx="118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API 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3F3B2-7E27-0732-40C1-FA966C9EDF56}"/>
              </a:ext>
            </a:extLst>
          </p:cNvPr>
          <p:cNvSpPr txBox="1"/>
          <p:nvPr/>
        </p:nvSpPr>
        <p:spPr>
          <a:xfrm>
            <a:off x="1549025" y="2802326"/>
            <a:ext cx="1985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.NET Core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50314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am Trevoir Williams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Software Engineer | Lecturer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82" name="Google Shape;382;p14"/>
          <p:cNvPicPr preferRelativeResize="0"/>
          <p:nvPr/>
        </p:nvPicPr>
        <p:blipFill>
          <a:blip r:embed="rId3"/>
          <a:srcRect l="5527" r="5527"/>
          <a:stretch/>
        </p:blipFill>
        <p:spPr>
          <a:xfrm>
            <a:off x="5187600" y="1173450"/>
            <a:ext cx="2796600" cy="2796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Objectives</a:t>
            </a:r>
            <a:endParaRPr dirty="0"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4705749" y="1866703"/>
            <a:ext cx="3973856" cy="28429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Learn Development Tools and Libraries</a:t>
            </a:r>
            <a:endParaRPr dirty="0"/>
          </a:p>
          <a:p>
            <a:r>
              <a:rPr lang="en-US" sz="1600" dirty="0"/>
              <a:t>Learn How to Use:</a:t>
            </a:r>
          </a:p>
          <a:p>
            <a:pPr lvl="1"/>
            <a:r>
              <a:rPr lang="en-US" sz="1600" dirty="0"/>
              <a:t>Git</a:t>
            </a:r>
          </a:p>
          <a:p>
            <a:pPr lvl="1"/>
            <a:r>
              <a:rPr lang="en-US" sz="1600" dirty="0"/>
              <a:t>Visual Studio 2022</a:t>
            </a:r>
          </a:p>
          <a:p>
            <a:r>
              <a:rPr lang="en-US" sz="1600" b="1" dirty="0"/>
              <a:t>API Testing with Postman and Swagger</a:t>
            </a:r>
          </a:p>
          <a:p>
            <a:endParaRPr lang="en-US" sz="1600" b="1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45;p13">
            <a:extLst>
              <a:ext uri="{FF2B5EF4-FFF2-40B4-BE49-F238E27FC236}">
                <a16:creationId xmlns:a16="http://schemas.microsoft.com/office/drawing/2014/main" id="{AEDA9E79-FABD-42CA-B113-567AD4DA765A}"/>
              </a:ext>
            </a:extLst>
          </p:cNvPr>
          <p:cNvSpPr txBox="1">
            <a:spLocks/>
          </p:cNvSpPr>
          <p:nvPr/>
        </p:nvSpPr>
        <p:spPr>
          <a:xfrm>
            <a:off x="457247" y="1184539"/>
            <a:ext cx="4044008" cy="2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Build a Minimal RESTful API</a:t>
            </a:r>
            <a:endParaRPr lang="en-US" dirty="0"/>
          </a:p>
          <a:p>
            <a:r>
              <a:rPr lang="en-US" sz="1600" dirty="0"/>
              <a:t>Minimal API Design</a:t>
            </a:r>
          </a:p>
          <a:p>
            <a:r>
              <a:rPr lang="en-US" sz="1600" dirty="0"/>
              <a:t>Understand the RESTful standards and good practices</a:t>
            </a:r>
          </a:p>
          <a:p>
            <a:r>
              <a:rPr lang="en-US" sz="1600" dirty="0"/>
              <a:t>Understand Repository Pattern, Generics, and Entity Framework</a:t>
            </a:r>
          </a:p>
          <a:p>
            <a:r>
              <a:rPr lang="en-US" sz="1600" dirty="0"/>
              <a:t>Use </a:t>
            </a:r>
            <a:r>
              <a:rPr lang="en-US" sz="1600" b="1" dirty="0"/>
              <a:t>JWT </a:t>
            </a:r>
            <a:r>
              <a:rPr lang="en-US" sz="1600" dirty="0"/>
              <a:t>to secure API</a:t>
            </a:r>
          </a:p>
          <a:p>
            <a:r>
              <a:rPr lang="en-US" sz="1600" dirty="0"/>
              <a:t>Understand Minimal API 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Learn .NET Minimal APIs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/>
              <a:t>More condensed code</a:t>
            </a:r>
          </a:p>
          <a:p>
            <a:r>
              <a:rPr lang="en-US" dirty="0"/>
              <a:t>Easy to maneuver</a:t>
            </a:r>
          </a:p>
          <a:p>
            <a:r>
              <a:rPr lang="en-US" sz="2000" dirty="0"/>
              <a:t>Faster throughput than API with Controllers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75181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Studio 2022 and .NET 7 (Preview)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What</a:t>
            </a:r>
            <a:endParaRPr b="1" dirty="0"/>
          </a:p>
          <a:p>
            <a:pPr marL="127000" indent="0">
              <a:buNone/>
            </a:pPr>
            <a:r>
              <a:rPr lang="en-US" dirty="0"/>
              <a:t>A fully-featured, extensible, free IDE for creating modern applications for most devices and platforms.</a:t>
            </a:r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020700" y="1995750"/>
            <a:ext cx="283305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Why</a:t>
            </a:r>
            <a:endParaRPr b="1" dirty="0"/>
          </a:p>
          <a:p>
            <a:r>
              <a:rPr lang="en-US" dirty="0"/>
              <a:t>Powerful Web Tools to allow development with ASP.NET, jQuery, Bootstrap, among other popular frameworks.</a:t>
            </a:r>
          </a:p>
          <a:p>
            <a:r>
              <a:rPr lang="en-US" dirty="0"/>
              <a:t>Git Integration - Manage your source code in Git repos hosted by any provider, including GitHub. </a:t>
            </a:r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" name="Google Shape;1047;p24">
            <a:extLst>
              <a:ext uri="{FF2B5EF4-FFF2-40B4-BE49-F238E27FC236}">
                <a16:creationId xmlns:a16="http://schemas.microsoft.com/office/drawing/2014/main" id="{FD71F43B-5783-4B53-BFE8-14773E868E75}"/>
              </a:ext>
            </a:extLst>
          </p:cNvPr>
          <p:cNvGrpSpPr/>
          <p:nvPr/>
        </p:nvGrpSpPr>
        <p:grpSpPr>
          <a:xfrm>
            <a:off x="5787034" y="757367"/>
            <a:ext cx="3495801" cy="3628765"/>
            <a:chOff x="2012475" y="393272"/>
            <a:chExt cx="4440240" cy="4609126"/>
          </a:xfrm>
        </p:grpSpPr>
        <p:sp>
          <p:nvSpPr>
            <p:cNvPr id="8" name="Google Shape;1048;p24">
              <a:extLst>
                <a:ext uri="{FF2B5EF4-FFF2-40B4-BE49-F238E27FC236}">
                  <a16:creationId xmlns:a16="http://schemas.microsoft.com/office/drawing/2014/main" id="{B4775955-A991-4327-85CC-40B1ED774EC4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49;p24">
              <a:extLst>
                <a:ext uri="{FF2B5EF4-FFF2-40B4-BE49-F238E27FC236}">
                  <a16:creationId xmlns:a16="http://schemas.microsoft.com/office/drawing/2014/main" id="{944FE64E-AD98-498F-B347-CF54A965F3DE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50;p24">
              <a:extLst>
                <a:ext uri="{FF2B5EF4-FFF2-40B4-BE49-F238E27FC236}">
                  <a16:creationId xmlns:a16="http://schemas.microsoft.com/office/drawing/2014/main" id="{FF72B0AA-ED59-4061-AD0C-6D7FA844F331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51;p24">
              <a:extLst>
                <a:ext uri="{FF2B5EF4-FFF2-40B4-BE49-F238E27FC236}">
                  <a16:creationId xmlns:a16="http://schemas.microsoft.com/office/drawing/2014/main" id="{6F96C41C-F432-499F-A6BE-A5588F90109D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52;p24">
              <a:extLst>
                <a:ext uri="{FF2B5EF4-FFF2-40B4-BE49-F238E27FC236}">
                  <a16:creationId xmlns:a16="http://schemas.microsoft.com/office/drawing/2014/main" id="{19ADE499-B612-453B-8253-00B826061954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53;p24">
              <a:extLst>
                <a:ext uri="{FF2B5EF4-FFF2-40B4-BE49-F238E27FC236}">
                  <a16:creationId xmlns:a16="http://schemas.microsoft.com/office/drawing/2014/main" id="{AD0B3F01-54E3-423D-93E5-706B0C670C42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54;p24">
              <a:extLst>
                <a:ext uri="{FF2B5EF4-FFF2-40B4-BE49-F238E27FC236}">
                  <a16:creationId xmlns:a16="http://schemas.microsoft.com/office/drawing/2014/main" id="{64D2DDEC-C05C-466B-A77B-C48FFA174537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55;p24">
              <a:extLst>
                <a:ext uri="{FF2B5EF4-FFF2-40B4-BE49-F238E27FC236}">
                  <a16:creationId xmlns:a16="http://schemas.microsoft.com/office/drawing/2014/main" id="{403B8AC6-255D-4D3F-9F21-D7240C1F1A5D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56;p24">
              <a:extLst>
                <a:ext uri="{FF2B5EF4-FFF2-40B4-BE49-F238E27FC236}">
                  <a16:creationId xmlns:a16="http://schemas.microsoft.com/office/drawing/2014/main" id="{F6549D08-EAD8-414A-A8CA-FC13D1A62F76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57;p24">
              <a:extLst>
                <a:ext uri="{FF2B5EF4-FFF2-40B4-BE49-F238E27FC236}">
                  <a16:creationId xmlns:a16="http://schemas.microsoft.com/office/drawing/2014/main" id="{1D52B2CF-9269-4368-A506-1027B8AEA967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58;p24">
              <a:extLst>
                <a:ext uri="{FF2B5EF4-FFF2-40B4-BE49-F238E27FC236}">
                  <a16:creationId xmlns:a16="http://schemas.microsoft.com/office/drawing/2014/main" id="{2E82B1E6-0A43-4386-BB32-CAE401EBDC21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59;p24">
              <a:extLst>
                <a:ext uri="{FF2B5EF4-FFF2-40B4-BE49-F238E27FC236}">
                  <a16:creationId xmlns:a16="http://schemas.microsoft.com/office/drawing/2014/main" id="{55B852B0-37B2-42DB-AC3C-0CF7F4190A53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60;p24">
              <a:extLst>
                <a:ext uri="{FF2B5EF4-FFF2-40B4-BE49-F238E27FC236}">
                  <a16:creationId xmlns:a16="http://schemas.microsoft.com/office/drawing/2014/main" id="{B8C220ED-71F6-4905-8582-1F140808F061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61;p24">
              <a:extLst>
                <a:ext uri="{FF2B5EF4-FFF2-40B4-BE49-F238E27FC236}">
                  <a16:creationId xmlns:a16="http://schemas.microsoft.com/office/drawing/2014/main" id="{08CC1B14-0294-45D3-903D-5E5876808528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62;p24">
              <a:extLst>
                <a:ext uri="{FF2B5EF4-FFF2-40B4-BE49-F238E27FC236}">
                  <a16:creationId xmlns:a16="http://schemas.microsoft.com/office/drawing/2014/main" id="{52873E79-7083-47C1-A6F9-883FD3BA302D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63;p24">
              <a:extLst>
                <a:ext uri="{FF2B5EF4-FFF2-40B4-BE49-F238E27FC236}">
                  <a16:creationId xmlns:a16="http://schemas.microsoft.com/office/drawing/2014/main" id="{C45986D1-3023-4166-8241-CC46986A4904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64;p24">
              <a:extLst>
                <a:ext uri="{FF2B5EF4-FFF2-40B4-BE49-F238E27FC236}">
                  <a16:creationId xmlns:a16="http://schemas.microsoft.com/office/drawing/2014/main" id="{6CF1681D-03C4-4850-865C-ECB4442DEDCA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65;p24">
              <a:extLst>
                <a:ext uri="{FF2B5EF4-FFF2-40B4-BE49-F238E27FC236}">
                  <a16:creationId xmlns:a16="http://schemas.microsoft.com/office/drawing/2014/main" id="{F8134703-971F-48A3-A239-D02BE70434CB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066;p24">
              <a:extLst>
                <a:ext uri="{FF2B5EF4-FFF2-40B4-BE49-F238E27FC236}">
                  <a16:creationId xmlns:a16="http://schemas.microsoft.com/office/drawing/2014/main" id="{A4F7EA26-42D9-4F6F-A87F-4087F90328E0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67;p24">
              <a:extLst>
                <a:ext uri="{FF2B5EF4-FFF2-40B4-BE49-F238E27FC236}">
                  <a16:creationId xmlns:a16="http://schemas.microsoft.com/office/drawing/2014/main" id="{4CFDD07A-2CB7-468B-A0C6-0FEB87D5DD8D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68;p24">
              <a:extLst>
                <a:ext uri="{FF2B5EF4-FFF2-40B4-BE49-F238E27FC236}">
                  <a16:creationId xmlns:a16="http://schemas.microsoft.com/office/drawing/2014/main" id="{02623891-969D-4016-A042-13699D28887C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069;p24">
              <a:extLst>
                <a:ext uri="{FF2B5EF4-FFF2-40B4-BE49-F238E27FC236}">
                  <a16:creationId xmlns:a16="http://schemas.microsoft.com/office/drawing/2014/main" id="{BD60A91D-FBE6-488B-9CF5-01FD41F7F476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70;p24">
              <a:extLst>
                <a:ext uri="{FF2B5EF4-FFF2-40B4-BE49-F238E27FC236}">
                  <a16:creationId xmlns:a16="http://schemas.microsoft.com/office/drawing/2014/main" id="{6ED6763F-4542-4905-AA46-C02B9AAD94C5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071;p24">
              <a:extLst>
                <a:ext uri="{FF2B5EF4-FFF2-40B4-BE49-F238E27FC236}">
                  <a16:creationId xmlns:a16="http://schemas.microsoft.com/office/drawing/2014/main" id="{D236EFE3-A31A-4AB7-B93E-44F15F1F443D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072;p24">
              <a:extLst>
                <a:ext uri="{FF2B5EF4-FFF2-40B4-BE49-F238E27FC236}">
                  <a16:creationId xmlns:a16="http://schemas.microsoft.com/office/drawing/2014/main" id="{9F0B0BF0-1280-4456-9B15-B42678AF7092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073;p24">
              <a:extLst>
                <a:ext uri="{FF2B5EF4-FFF2-40B4-BE49-F238E27FC236}">
                  <a16:creationId xmlns:a16="http://schemas.microsoft.com/office/drawing/2014/main" id="{57B359F1-DA74-4A9D-A80A-D323454F32FC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74;p24">
              <a:extLst>
                <a:ext uri="{FF2B5EF4-FFF2-40B4-BE49-F238E27FC236}">
                  <a16:creationId xmlns:a16="http://schemas.microsoft.com/office/drawing/2014/main" id="{3A77D381-FE17-4F23-B793-98A45798D831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075;p24">
              <a:extLst>
                <a:ext uri="{FF2B5EF4-FFF2-40B4-BE49-F238E27FC236}">
                  <a16:creationId xmlns:a16="http://schemas.microsoft.com/office/drawing/2014/main" id="{B21D610D-3B25-4629-854A-91DD88D7BA0A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076;p24">
              <a:extLst>
                <a:ext uri="{FF2B5EF4-FFF2-40B4-BE49-F238E27FC236}">
                  <a16:creationId xmlns:a16="http://schemas.microsoft.com/office/drawing/2014/main" id="{C20B93D6-9E37-4C75-AAB1-3DE1E5EF5C41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077;p24">
              <a:extLst>
                <a:ext uri="{FF2B5EF4-FFF2-40B4-BE49-F238E27FC236}">
                  <a16:creationId xmlns:a16="http://schemas.microsoft.com/office/drawing/2014/main" id="{08E4396F-4E8E-4EF9-8CD8-23D48958DD5E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078;p24">
              <a:extLst>
                <a:ext uri="{FF2B5EF4-FFF2-40B4-BE49-F238E27FC236}">
                  <a16:creationId xmlns:a16="http://schemas.microsoft.com/office/drawing/2014/main" id="{9DFCBBA6-6040-45B7-B06D-B25DBF4BC890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079;p24">
              <a:extLst>
                <a:ext uri="{FF2B5EF4-FFF2-40B4-BE49-F238E27FC236}">
                  <a16:creationId xmlns:a16="http://schemas.microsoft.com/office/drawing/2014/main" id="{235ED3BD-8C49-4D1E-9227-61CE09B1A06E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80;p24">
              <a:extLst>
                <a:ext uri="{FF2B5EF4-FFF2-40B4-BE49-F238E27FC236}">
                  <a16:creationId xmlns:a16="http://schemas.microsoft.com/office/drawing/2014/main" id="{4E2CBA43-0956-42A1-95A3-D878753FF270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081;p24">
              <a:extLst>
                <a:ext uri="{FF2B5EF4-FFF2-40B4-BE49-F238E27FC236}">
                  <a16:creationId xmlns:a16="http://schemas.microsoft.com/office/drawing/2014/main" id="{4AD6FB5E-9DAF-4BD6-A728-AE1A8E6FD519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082;p24">
              <a:extLst>
                <a:ext uri="{FF2B5EF4-FFF2-40B4-BE49-F238E27FC236}">
                  <a16:creationId xmlns:a16="http://schemas.microsoft.com/office/drawing/2014/main" id="{96389DDD-8D7D-4BD0-BB66-B40323297AF2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083;p24">
              <a:extLst>
                <a:ext uri="{FF2B5EF4-FFF2-40B4-BE49-F238E27FC236}">
                  <a16:creationId xmlns:a16="http://schemas.microsoft.com/office/drawing/2014/main" id="{CBDD2878-01E8-4B89-B77C-071259354E90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84;p24">
              <a:extLst>
                <a:ext uri="{FF2B5EF4-FFF2-40B4-BE49-F238E27FC236}">
                  <a16:creationId xmlns:a16="http://schemas.microsoft.com/office/drawing/2014/main" id="{AFEB0FF8-BA2E-49C8-A01A-8838DEA0182D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85;p24">
              <a:extLst>
                <a:ext uri="{FF2B5EF4-FFF2-40B4-BE49-F238E27FC236}">
                  <a16:creationId xmlns:a16="http://schemas.microsoft.com/office/drawing/2014/main" id="{AC10BD78-994F-4E1D-A0A2-A7740C748394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86;p24">
              <a:extLst>
                <a:ext uri="{FF2B5EF4-FFF2-40B4-BE49-F238E27FC236}">
                  <a16:creationId xmlns:a16="http://schemas.microsoft.com/office/drawing/2014/main" id="{CF57F89F-C79B-4C50-9C4C-1745F9DC82AF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087;p24">
              <a:extLst>
                <a:ext uri="{FF2B5EF4-FFF2-40B4-BE49-F238E27FC236}">
                  <a16:creationId xmlns:a16="http://schemas.microsoft.com/office/drawing/2014/main" id="{6FBD5986-E403-4368-9313-0C0FBAAF4024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088;p24">
              <a:extLst>
                <a:ext uri="{FF2B5EF4-FFF2-40B4-BE49-F238E27FC236}">
                  <a16:creationId xmlns:a16="http://schemas.microsoft.com/office/drawing/2014/main" id="{5D8EF8BA-3740-45B2-BC40-9BBD7F85FF57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89;p24">
              <a:extLst>
                <a:ext uri="{FF2B5EF4-FFF2-40B4-BE49-F238E27FC236}">
                  <a16:creationId xmlns:a16="http://schemas.microsoft.com/office/drawing/2014/main" id="{EA6CE356-F924-4194-99A7-7FC10A1EF681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90;p24">
              <a:extLst>
                <a:ext uri="{FF2B5EF4-FFF2-40B4-BE49-F238E27FC236}">
                  <a16:creationId xmlns:a16="http://schemas.microsoft.com/office/drawing/2014/main" id="{1BF81E65-D97F-441D-B2CD-44209F00AFB0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91;p24">
              <a:extLst>
                <a:ext uri="{FF2B5EF4-FFF2-40B4-BE49-F238E27FC236}">
                  <a16:creationId xmlns:a16="http://schemas.microsoft.com/office/drawing/2014/main" id="{0D79B877-DC89-4C2C-8987-83DC6F9373AC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92;p24">
              <a:extLst>
                <a:ext uri="{FF2B5EF4-FFF2-40B4-BE49-F238E27FC236}">
                  <a16:creationId xmlns:a16="http://schemas.microsoft.com/office/drawing/2014/main" id="{7F2E3DB0-6723-4E22-862E-346710BBE650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93;p24">
              <a:extLst>
                <a:ext uri="{FF2B5EF4-FFF2-40B4-BE49-F238E27FC236}">
                  <a16:creationId xmlns:a16="http://schemas.microsoft.com/office/drawing/2014/main" id="{EE0F9EE3-0ADF-4551-94CF-F04A9FC104DA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4;p24">
              <a:extLst>
                <a:ext uri="{FF2B5EF4-FFF2-40B4-BE49-F238E27FC236}">
                  <a16:creationId xmlns:a16="http://schemas.microsoft.com/office/drawing/2014/main" id="{C611DA82-3796-4D82-A7C4-319EB0B585F1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95;p24">
              <a:extLst>
                <a:ext uri="{FF2B5EF4-FFF2-40B4-BE49-F238E27FC236}">
                  <a16:creationId xmlns:a16="http://schemas.microsoft.com/office/drawing/2014/main" id="{B418BBAD-41F4-4078-A1FF-135E15F441DC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96;p24">
              <a:extLst>
                <a:ext uri="{FF2B5EF4-FFF2-40B4-BE49-F238E27FC236}">
                  <a16:creationId xmlns:a16="http://schemas.microsoft.com/office/drawing/2014/main" id="{5C99030B-6F40-4C6A-9BDD-9106F4D1D3E7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97;p24">
              <a:extLst>
                <a:ext uri="{FF2B5EF4-FFF2-40B4-BE49-F238E27FC236}">
                  <a16:creationId xmlns:a16="http://schemas.microsoft.com/office/drawing/2014/main" id="{268ECBE1-78C7-428B-8841-1256FB44E22F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98;p24">
              <a:extLst>
                <a:ext uri="{FF2B5EF4-FFF2-40B4-BE49-F238E27FC236}">
                  <a16:creationId xmlns:a16="http://schemas.microsoft.com/office/drawing/2014/main" id="{782F8DE2-0120-475E-AFF1-8A42C161C845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99;p24">
              <a:extLst>
                <a:ext uri="{FF2B5EF4-FFF2-40B4-BE49-F238E27FC236}">
                  <a16:creationId xmlns:a16="http://schemas.microsoft.com/office/drawing/2014/main" id="{6373CD0C-B5D1-4C6B-8C05-13C5CC87A06D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00;p24">
              <a:extLst>
                <a:ext uri="{FF2B5EF4-FFF2-40B4-BE49-F238E27FC236}">
                  <a16:creationId xmlns:a16="http://schemas.microsoft.com/office/drawing/2014/main" id="{8A1FE5A7-EFF9-4B58-833E-EB809C72E3A8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101;p24">
              <a:extLst>
                <a:ext uri="{FF2B5EF4-FFF2-40B4-BE49-F238E27FC236}">
                  <a16:creationId xmlns:a16="http://schemas.microsoft.com/office/drawing/2014/main" id="{2CCC0368-1DF7-4E91-AEC5-67C62E4794A5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102;p24">
              <a:extLst>
                <a:ext uri="{FF2B5EF4-FFF2-40B4-BE49-F238E27FC236}">
                  <a16:creationId xmlns:a16="http://schemas.microsoft.com/office/drawing/2014/main" id="{404C97C6-196B-4FA8-9C88-8114BCC7789D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103;p24">
              <a:extLst>
                <a:ext uri="{FF2B5EF4-FFF2-40B4-BE49-F238E27FC236}">
                  <a16:creationId xmlns:a16="http://schemas.microsoft.com/office/drawing/2014/main" id="{0A929FCA-513E-4D83-BD6B-7B0E70B5E100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104;p24">
              <a:extLst>
                <a:ext uri="{FF2B5EF4-FFF2-40B4-BE49-F238E27FC236}">
                  <a16:creationId xmlns:a16="http://schemas.microsoft.com/office/drawing/2014/main" id="{2318AAB3-49AA-4307-85C6-1AB629EBC866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105;p24">
              <a:extLst>
                <a:ext uri="{FF2B5EF4-FFF2-40B4-BE49-F238E27FC236}">
                  <a16:creationId xmlns:a16="http://schemas.microsoft.com/office/drawing/2014/main" id="{8EF3A687-4DA5-428A-928A-756079571B60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106;p24">
              <a:extLst>
                <a:ext uri="{FF2B5EF4-FFF2-40B4-BE49-F238E27FC236}">
                  <a16:creationId xmlns:a16="http://schemas.microsoft.com/office/drawing/2014/main" id="{C6EFC915-1D2B-4C5B-B4DB-37F509DD8660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107;p24">
              <a:extLst>
                <a:ext uri="{FF2B5EF4-FFF2-40B4-BE49-F238E27FC236}">
                  <a16:creationId xmlns:a16="http://schemas.microsoft.com/office/drawing/2014/main" id="{3271DFE4-571B-498F-8172-1563A4F55645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108;p24">
              <a:extLst>
                <a:ext uri="{FF2B5EF4-FFF2-40B4-BE49-F238E27FC236}">
                  <a16:creationId xmlns:a16="http://schemas.microsoft.com/office/drawing/2014/main" id="{02C6F5B2-48D2-4C7D-BE31-6F98606AC0D0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109;p24">
              <a:extLst>
                <a:ext uri="{FF2B5EF4-FFF2-40B4-BE49-F238E27FC236}">
                  <a16:creationId xmlns:a16="http://schemas.microsoft.com/office/drawing/2014/main" id="{564854BD-386A-4628-B3AE-5A9089CF272D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110;p24">
              <a:extLst>
                <a:ext uri="{FF2B5EF4-FFF2-40B4-BE49-F238E27FC236}">
                  <a16:creationId xmlns:a16="http://schemas.microsoft.com/office/drawing/2014/main" id="{00D2E4BF-EDD4-4192-993A-421E1BA9E2F9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111;p24">
              <a:extLst>
                <a:ext uri="{FF2B5EF4-FFF2-40B4-BE49-F238E27FC236}">
                  <a16:creationId xmlns:a16="http://schemas.microsoft.com/office/drawing/2014/main" id="{3F5C19F3-135F-4B0C-8224-F2209400E811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112;p24">
              <a:extLst>
                <a:ext uri="{FF2B5EF4-FFF2-40B4-BE49-F238E27FC236}">
                  <a16:creationId xmlns:a16="http://schemas.microsoft.com/office/drawing/2014/main" id="{2BF1DDCE-043E-4ADA-AA31-4AB70B515F8E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113;p24">
              <a:extLst>
                <a:ext uri="{FF2B5EF4-FFF2-40B4-BE49-F238E27FC236}">
                  <a16:creationId xmlns:a16="http://schemas.microsoft.com/office/drawing/2014/main" id="{86341CDB-AF9B-47C5-9FD4-DBD6CF3F827C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114;p24">
              <a:extLst>
                <a:ext uri="{FF2B5EF4-FFF2-40B4-BE49-F238E27FC236}">
                  <a16:creationId xmlns:a16="http://schemas.microsoft.com/office/drawing/2014/main" id="{FE5BC229-729A-4CEE-966F-CD296CAA81CB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115;p24">
              <a:extLst>
                <a:ext uri="{FF2B5EF4-FFF2-40B4-BE49-F238E27FC236}">
                  <a16:creationId xmlns:a16="http://schemas.microsoft.com/office/drawing/2014/main" id="{251E3BAA-4F0A-4C77-AC77-C1AE173093F8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116;p24">
              <a:extLst>
                <a:ext uri="{FF2B5EF4-FFF2-40B4-BE49-F238E27FC236}">
                  <a16:creationId xmlns:a16="http://schemas.microsoft.com/office/drawing/2014/main" id="{ED4218BC-7E7C-49F8-BC7D-F67D41BA0029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117;p24">
              <a:extLst>
                <a:ext uri="{FF2B5EF4-FFF2-40B4-BE49-F238E27FC236}">
                  <a16:creationId xmlns:a16="http://schemas.microsoft.com/office/drawing/2014/main" id="{E36ABB2A-1343-48A1-B7A6-417E90C13DA7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118;p24">
              <a:extLst>
                <a:ext uri="{FF2B5EF4-FFF2-40B4-BE49-F238E27FC236}">
                  <a16:creationId xmlns:a16="http://schemas.microsoft.com/office/drawing/2014/main" id="{74E9CB87-FF01-4B5F-B7F1-86044B99994A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119;p24">
              <a:extLst>
                <a:ext uri="{FF2B5EF4-FFF2-40B4-BE49-F238E27FC236}">
                  <a16:creationId xmlns:a16="http://schemas.microsoft.com/office/drawing/2014/main" id="{0C425E33-82A5-4653-8071-1263A6ECEC67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120;p24">
              <a:extLst>
                <a:ext uri="{FF2B5EF4-FFF2-40B4-BE49-F238E27FC236}">
                  <a16:creationId xmlns:a16="http://schemas.microsoft.com/office/drawing/2014/main" id="{82447D85-2595-4204-BD5B-D987977F7C34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121;p24">
              <a:extLst>
                <a:ext uri="{FF2B5EF4-FFF2-40B4-BE49-F238E27FC236}">
                  <a16:creationId xmlns:a16="http://schemas.microsoft.com/office/drawing/2014/main" id="{DDBE3760-A9E7-403A-AF11-031F1AB20D09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122;p24">
              <a:extLst>
                <a:ext uri="{FF2B5EF4-FFF2-40B4-BE49-F238E27FC236}">
                  <a16:creationId xmlns:a16="http://schemas.microsoft.com/office/drawing/2014/main" id="{26EE4E58-9F1A-427A-AD8D-47B79CA8DF30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123;p24">
              <a:extLst>
                <a:ext uri="{FF2B5EF4-FFF2-40B4-BE49-F238E27FC236}">
                  <a16:creationId xmlns:a16="http://schemas.microsoft.com/office/drawing/2014/main" id="{C71D6C15-E339-4BA7-B9A1-23654C997E6C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124;p24">
              <a:extLst>
                <a:ext uri="{FF2B5EF4-FFF2-40B4-BE49-F238E27FC236}">
                  <a16:creationId xmlns:a16="http://schemas.microsoft.com/office/drawing/2014/main" id="{1BBC392F-E3CE-4D87-A73A-2607127F120F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125;p24">
              <a:extLst>
                <a:ext uri="{FF2B5EF4-FFF2-40B4-BE49-F238E27FC236}">
                  <a16:creationId xmlns:a16="http://schemas.microsoft.com/office/drawing/2014/main" id="{BD56964A-52D2-4847-BC2E-38831B55A15A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126;p24">
              <a:extLst>
                <a:ext uri="{FF2B5EF4-FFF2-40B4-BE49-F238E27FC236}">
                  <a16:creationId xmlns:a16="http://schemas.microsoft.com/office/drawing/2014/main" id="{AD0905DD-0813-479A-A7D4-C4D3D60ED79A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127;p24">
              <a:extLst>
                <a:ext uri="{FF2B5EF4-FFF2-40B4-BE49-F238E27FC236}">
                  <a16:creationId xmlns:a16="http://schemas.microsoft.com/office/drawing/2014/main" id="{2F1D71D1-4B79-4DAD-A747-D7C5ABC73E77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128;p24">
              <a:extLst>
                <a:ext uri="{FF2B5EF4-FFF2-40B4-BE49-F238E27FC236}">
                  <a16:creationId xmlns:a16="http://schemas.microsoft.com/office/drawing/2014/main" id="{9CCCB72D-1983-4635-A63C-D9CCF58E7EA2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129;p24">
              <a:extLst>
                <a:ext uri="{FF2B5EF4-FFF2-40B4-BE49-F238E27FC236}">
                  <a16:creationId xmlns:a16="http://schemas.microsoft.com/office/drawing/2014/main" id="{C2858C8F-0D4B-476B-9395-6913FBB33E29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130;p24">
              <a:extLst>
                <a:ext uri="{FF2B5EF4-FFF2-40B4-BE49-F238E27FC236}">
                  <a16:creationId xmlns:a16="http://schemas.microsoft.com/office/drawing/2014/main" id="{03A5C59C-EC98-4484-8DBD-9C3DF277059D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131;p24">
              <a:extLst>
                <a:ext uri="{FF2B5EF4-FFF2-40B4-BE49-F238E27FC236}">
                  <a16:creationId xmlns:a16="http://schemas.microsoft.com/office/drawing/2014/main" id="{DCA49347-C9AE-4958-A0AD-9A7C056D0D28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132;p24">
              <a:extLst>
                <a:ext uri="{FF2B5EF4-FFF2-40B4-BE49-F238E27FC236}">
                  <a16:creationId xmlns:a16="http://schemas.microsoft.com/office/drawing/2014/main" id="{49AF2430-9D61-4657-9D82-BBD29BB05713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1133;p24">
              <a:extLst>
                <a:ext uri="{FF2B5EF4-FFF2-40B4-BE49-F238E27FC236}">
                  <a16:creationId xmlns:a16="http://schemas.microsoft.com/office/drawing/2014/main" id="{D67D4C2F-45ED-47BB-B18F-4119DCAF36E0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1134;p24">
              <a:extLst>
                <a:ext uri="{FF2B5EF4-FFF2-40B4-BE49-F238E27FC236}">
                  <a16:creationId xmlns:a16="http://schemas.microsoft.com/office/drawing/2014/main" id="{D6B5C18A-6A3A-418D-952D-34871A715175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135;p24">
              <a:extLst>
                <a:ext uri="{FF2B5EF4-FFF2-40B4-BE49-F238E27FC236}">
                  <a16:creationId xmlns:a16="http://schemas.microsoft.com/office/drawing/2014/main" id="{3119F774-EBBC-48DE-90B3-F9071661D47E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1136;p24">
              <a:extLst>
                <a:ext uri="{FF2B5EF4-FFF2-40B4-BE49-F238E27FC236}">
                  <a16:creationId xmlns:a16="http://schemas.microsoft.com/office/drawing/2014/main" id="{72C312FC-5C1B-4243-B635-BC70850E8CA6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1137;p24">
              <a:extLst>
                <a:ext uri="{FF2B5EF4-FFF2-40B4-BE49-F238E27FC236}">
                  <a16:creationId xmlns:a16="http://schemas.microsoft.com/office/drawing/2014/main" id="{6BA4D89C-42F9-4342-B0B3-6B26D96ED9C7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1138;p24">
              <a:extLst>
                <a:ext uri="{FF2B5EF4-FFF2-40B4-BE49-F238E27FC236}">
                  <a16:creationId xmlns:a16="http://schemas.microsoft.com/office/drawing/2014/main" id="{DC933B12-48B4-4C0D-953C-8055F7A16EFD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139;p24">
              <a:extLst>
                <a:ext uri="{FF2B5EF4-FFF2-40B4-BE49-F238E27FC236}">
                  <a16:creationId xmlns:a16="http://schemas.microsoft.com/office/drawing/2014/main" id="{6261C325-0414-48D3-88B2-4EABBB1AB4B1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140;p24">
              <a:extLst>
                <a:ext uri="{FF2B5EF4-FFF2-40B4-BE49-F238E27FC236}">
                  <a16:creationId xmlns:a16="http://schemas.microsoft.com/office/drawing/2014/main" id="{80AE0253-95B7-4908-AFD8-500FF3E79A5F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F0263-A12A-4D51-BA75-5F5553DBB4C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Welcome!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1234683" y="2878422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Let’s get started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ECE9CC-B0A7-4114-8857-AA9DD2A0C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987" y="646052"/>
            <a:ext cx="3762091" cy="323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788290" y="600619"/>
            <a:ext cx="5454950" cy="4007606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-US" sz="2800" b="1" dirty="0"/>
              <a:t>REST</a:t>
            </a:r>
            <a:r>
              <a:rPr lang="en-US" sz="2800" dirty="0"/>
              <a:t> is an acronym for </a:t>
            </a:r>
            <a:r>
              <a:rPr lang="en-US" sz="2800" b="1" dirty="0" err="1"/>
              <a:t>RE</a:t>
            </a:r>
            <a:r>
              <a:rPr lang="en-US" sz="2800" dirty="0" err="1"/>
              <a:t>presentational</a:t>
            </a:r>
            <a:r>
              <a:rPr lang="en-US" sz="2800" dirty="0"/>
              <a:t> </a:t>
            </a:r>
            <a:r>
              <a:rPr lang="en-US" sz="2800" b="1" dirty="0"/>
              <a:t>S</a:t>
            </a:r>
            <a:r>
              <a:rPr lang="en-US" sz="2800" dirty="0"/>
              <a:t>tate </a:t>
            </a:r>
            <a:r>
              <a:rPr lang="en-US" sz="2800" b="1" dirty="0"/>
              <a:t>T</a:t>
            </a:r>
            <a:r>
              <a:rPr lang="en-US" sz="2800" dirty="0"/>
              <a:t>ransfer</a:t>
            </a:r>
          </a:p>
          <a:p>
            <a:r>
              <a:rPr lang="en-US" sz="2800" dirty="0"/>
              <a:t>Architectural style for distributed hypermedia systems</a:t>
            </a:r>
          </a:p>
          <a:p>
            <a:r>
              <a:rPr lang="en-US" sz="2800" dirty="0"/>
              <a:t>A web API (or web service) conforming to the REST architectural style is a REST API</a:t>
            </a: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review some concepts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Uniform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By applying the principle of generality to the components interface, we can simplify the overall system architecture and improve the visibility of interactions.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Stateless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The server cannot take advantage of any previously stored context information on the server.</a:t>
            </a:r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Cacheable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If the response is cacheable, the client application gets the right to reuse the response data later for equivalent requests and a specified period.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Layered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The layered system style allows an architecture to be composed of hierarchical layers by constraining component behavior.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Resources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For example, a REST resource can be a document or image, a temporal service, a collection of other resources, or a non-virtual object (for example, a person).</a:t>
            </a:r>
          </a:p>
        </p:txBody>
      </p:sp>
      <p:sp>
        <p:nvSpPr>
          <p:cNvPr id="1741" name="Google Shape;1741;p29"/>
          <p:cNvSpPr txBox="1">
            <a:spLocks noGrp="1"/>
          </p:cNvSpPr>
          <p:nvPr>
            <p:ph type="body" idx="3"/>
          </p:nvPr>
        </p:nvSpPr>
        <p:spPr>
          <a:xfrm>
            <a:off x="61233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Self-Descriptive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The client does not need to know if a resource is an employee or a device. It should act based on the media type associated with the resource.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4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 Methods</a:t>
            </a:r>
          </a:p>
        </p:txBody>
      </p:sp>
      <p:sp>
        <p:nvSpPr>
          <p:cNvPr id="2334" name="Google Shape;2334;p4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335" name="Google Shape;2335;p41"/>
          <p:cNvSpPr/>
          <p:nvPr/>
        </p:nvSpPr>
        <p:spPr>
          <a:xfrm>
            <a:off x="48440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GET</a:t>
            </a:r>
            <a:endParaRPr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 GET requests to retrieve resource representation/information only – and not modify it in any way. </a:t>
            </a:r>
            <a:endParaRPr lang="en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6" name="Google Shape;2336;p41"/>
          <p:cNvSpPr/>
          <p:nvPr/>
        </p:nvSpPr>
        <p:spPr>
          <a:xfrm>
            <a:off x="466307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PUT</a:t>
            </a:r>
            <a:endParaRPr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 PUT APIs primarily to update an existing resource. (If the resource does not exist, then API may decide to create a new resource or not.)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7" name="Google Shape;2337;p41"/>
          <p:cNvSpPr/>
          <p:nvPr/>
        </p:nvSpPr>
        <p:spPr>
          <a:xfrm>
            <a:off x="48440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 POST APIs to create new subordinate resources.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POST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8" name="Google Shape;2338;p41"/>
          <p:cNvSpPr/>
          <p:nvPr/>
        </p:nvSpPr>
        <p:spPr>
          <a:xfrm>
            <a:off x="466307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As the name applies, DELETE APIs delete the resources (identified by the Request-URI).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DELETE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9" name="Google Shape;2339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3" name="Google Shape;2343;p41"/>
          <p:cNvSpPr/>
          <p:nvPr/>
        </p:nvSpPr>
        <p:spPr>
          <a:xfrm>
            <a:off x="3842100" y="2242577"/>
            <a:ext cx="346481" cy="446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Raleway"/>
              </a:rPr>
              <a:t>G</a:t>
            </a:r>
            <a:endParaRPr b="1" i="0" dirty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2344" name="Google Shape;2344;p41"/>
          <p:cNvSpPr/>
          <p:nvPr/>
        </p:nvSpPr>
        <p:spPr>
          <a:xfrm>
            <a:off x="4857720" y="2250297"/>
            <a:ext cx="650964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Raleway"/>
              </a:rPr>
              <a:t>P</a:t>
            </a:r>
            <a:endParaRPr b="1" i="0" dirty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2345" name="Google Shape;2345;p41"/>
          <p:cNvSpPr/>
          <p:nvPr/>
        </p:nvSpPr>
        <p:spPr>
          <a:xfrm>
            <a:off x="3807513" y="3348952"/>
            <a:ext cx="428005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Raleway"/>
              </a:rPr>
              <a:t>P</a:t>
            </a:r>
            <a:endParaRPr b="1" i="0" dirty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2346" name="Google Shape;2346;p41"/>
          <p:cNvSpPr/>
          <p:nvPr/>
        </p:nvSpPr>
        <p:spPr>
          <a:xfrm>
            <a:off x="4971979" y="3356672"/>
            <a:ext cx="365009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Raleway"/>
              </a:rPr>
              <a:t>D</a:t>
            </a:r>
            <a:endParaRPr b="1" i="0" dirty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813896604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3B57BA-6F91-48C0-9EFD-23E9A819662D}">
  <ds:schemaRefs>
    <ds:schemaRef ds:uri="http://schemas.microsoft.com/office/2006/metadata/properties"/>
    <ds:schemaRef ds:uri="http://schemas.microsoft.com/office/infopath/2007/PartnerControls"/>
    <ds:schemaRef ds:uri="92b31412-8c8f-44f1-a883-141cef3f34cc"/>
    <ds:schemaRef ds:uri="92e4be8c-5aca-45ec-8e17-deab1f90d7c8"/>
  </ds:schemaRefs>
</ds:datastoreItem>
</file>

<file path=customXml/itemProps2.xml><?xml version="1.0" encoding="utf-8"?>
<ds:datastoreItem xmlns:ds="http://schemas.openxmlformats.org/officeDocument/2006/customXml" ds:itemID="{C3E50B3C-E887-4F4B-B610-E5C566EDA49D}"/>
</file>

<file path=customXml/itemProps3.xml><?xml version="1.0" encoding="utf-8"?>
<ds:datastoreItem xmlns:ds="http://schemas.openxmlformats.org/officeDocument/2006/customXml" ds:itemID="{2E7AA89C-4C88-4875-981A-912799ED2A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6058</TotalTime>
  <Words>525</Words>
  <Application>Microsoft Office PowerPoint</Application>
  <PresentationFormat>On-screen Show (16:9)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Barlow Light</vt:lpstr>
      <vt:lpstr>Raleway Thin</vt:lpstr>
      <vt:lpstr>Calibri</vt:lpstr>
      <vt:lpstr>Barlow</vt:lpstr>
      <vt:lpstr>Raleway</vt:lpstr>
      <vt:lpstr>Arial</vt:lpstr>
      <vt:lpstr>Gaoler template</vt:lpstr>
      <vt:lpstr>ASP.NET Core Minimal API Development Full Build</vt:lpstr>
      <vt:lpstr>HELLO!</vt:lpstr>
      <vt:lpstr>Course Objectives</vt:lpstr>
      <vt:lpstr>Why Learn .NET Minimal APIs</vt:lpstr>
      <vt:lpstr>Visual Studio 2022 and .NET 7 (Preview)</vt:lpstr>
      <vt:lpstr>Welcome!</vt:lpstr>
      <vt:lpstr>PowerPoint Presentation</vt:lpstr>
      <vt:lpstr>Let’s review some concepts</vt:lpstr>
      <vt:lpstr>HTTP Methods</vt:lpstr>
      <vt:lpstr>Types of API Security</vt:lpstr>
      <vt:lpstr>Main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Trevoir Williams</dc:creator>
  <cp:lastModifiedBy>TF</cp:lastModifiedBy>
  <cp:revision>24</cp:revision>
  <dcterms:modified xsi:type="dcterms:W3CDTF">2022-11-22T05:20:44Z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