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4"/>
  </p:sldMasterIdLst>
  <p:notesMasterIdLst>
    <p:notesMasterId r:id="rId56"/>
  </p:notesMasterIdLst>
  <p:sldIdLst>
    <p:sldId id="256" r:id="rId5"/>
    <p:sldId id="1475" r:id="rId6"/>
    <p:sldId id="1487" r:id="rId7"/>
    <p:sldId id="1477" r:id="rId8"/>
    <p:sldId id="1479" r:id="rId9"/>
    <p:sldId id="1484" r:id="rId10"/>
    <p:sldId id="1485" r:id="rId11"/>
    <p:sldId id="1478" r:id="rId12"/>
    <p:sldId id="1480" r:id="rId13"/>
    <p:sldId id="1482" r:id="rId14"/>
    <p:sldId id="1483" r:id="rId15"/>
    <p:sldId id="1488" r:id="rId16"/>
    <p:sldId id="1489" r:id="rId17"/>
    <p:sldId id="1490" r:id="rId18"/>
    <p:sldId id="1492" r:id="rId19"/>
    <p:sldId id="1493" r:id="rId20"/>
    <p:sldId id="1495" r:id="rId21"/>
    <p:sldId id="1496" r:id="rId22"/>
    <p:sldId id="1497" r:id="rId23"/>
    <p:sldId id="1494" r:id="rId24"/>
    <p:sldId id="1504" r:id="rId25"/>
    <p:sldId id="1505" r:id="rId26"/>
    <p:sldId id="1498" r:id="rId27"/>
    <p:sldId id="1499" r:id="rId28"/>
    <p:sldId id="1500" r:id="rId29"/>
    <p:sldId id="1501" r:id="rId30"/>
    <p:sldId id="1506" r:id="rId31"/>
    <p:sldId id="1507" r:id="rId32"/>
    <p:sldId id="1502" r:id="rId33"/>
    <p:sldId id="1513" r:id="rId34"/>
    <p:sldId id="1514" r:id="rId35"/>
    <p:sldId id="1515" r:id="rId36"/>
    <p:sldId id="1516" r:id="rId37"/>
    <p:sldId id="1517" r:id="rId38"/>
    <p:sldId id="1518" r:id="rId39"/>
    <p:sldId id="1511" r:id="rId40"/>
    <p:sldId id="750" r:id="rId41"/>
    <p:sldId id="1519" r:id="rId42"/>
    <p:sldId id="1520" r:id="rId43"/>
    <p:sldId id="1512" r:id="rId44"/>
    <p:sldId id="1522" r:id="rId45"/>
    <p:sldId id="1521" r:id="rId46"/>
    <p:sldId id="1523" r:id="rId47"/>
    <p:sldId id="289" r:id="rId48"/>
    <p:sldId id="1524" r:id="rId49"/>
    <p:sldId id="1527" r:id="rId50"/>
    <p:sldId id="1525" r:id="rId51"/>
    <p:sldId id="1526" r:id="rId52"/>
    <p:sldId id="1216" r:id="rId53"/>
    <p:sldId id="1383" r:id="rId54"/>
    <p:sldId id="122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I7DxRmnzbl7KOLwALALqHQ==" hashData="A7GsQYS8tnNAQzSlyAKGOJ2jntjlkUKFafmTf7SppUUsHufWBpytySzAT8q6E1Dooibzi0v4huPT28LYB/d6JQ=="/>
  <p:extLst>
    <p:ext uri="{521415D9-36F7-43E2-AB2F-B90AF26B5E84}">
      <p14:sectionLst xmlns:p14="http://schemas.microsoft.com/office/powerpoint/2010/main">
        <p14:section name="Default Section" id="{D87DC35C-603F-4AEE-999A-CE3CD2710B32}">
          <p14:sldIdLst>
            <p14:sldId id="256"/>
          </p14:sldIdLst>
        </p14:section>
        <p14:section name="Fundamentals" id="{257F19D3-C785-4758-B823-D298B83377C1}">
          <p14:sldIdLst>
            <p14:sldId id="1475"/>
            <p14:sldId id="1487"/>
            <p14:sldId id="1477"/>
            <p14:sldId id="1479"/>
            <p14:sldId id="1484"/>
            <p14:sldId id="1485"/>
            <p14:sldId id="1478"/>
            <p14:sldId id="1480"/>
            <p14:sldId id="1482"/>
            <p14:sldId id="1483"/>
            <p14:sldId id="1488"/>
            <p14:sldId id="1489"/>
            <p14:sldId id="1490"/>
            <p14:sldId id="1492"/>
            <p14:sldId id="1493"/>
            <p14:sldId id="1495"/>
            <p14:sldId id="1496"/>
            <p14:sldId id="1497"/>
            <p14:sldId id="1494"/>
            <p14:sldId id="1504"/>
            <p14:sldId id="1505"/>
          </p14:sldIdLst>
        </p14:section>
        <p14:section name="Class Templates" id="{BA99D055-F2F4-43A4-B5C6-008D0659AB94}">
          <p14:sldIdLst>
            <p14:sldId id="1498"/>
            <p14:sldId id="1499"/>
            <p14:sldId id="1500"/>
            <p14:sldId id="1501"/>
            <p14:sldId id="1506"/>
            <p14:sldId id="1507"/>
            <p14:sldId id="1502"/>
          </p14:sldIdLst>
        </p14:section>
        <p14:section name="Argument Passing" id="{681A2923-AAA7-4354-8C0D-0C2030086F9E}">
          <p14:sldIdLst>
            <p14:sldId id="1513"/>
            <p14:sldId id="1514"/>
            <p14:sldId id="1515"/>
            <p14:sldId id="1516"/>
            <p14:sldId id="1517"/>
            <p14:sldId id="1518"/>
          </p14:sldIdLst>
        </p14:section>
        <p14:section name="Modern C++ Changes" id="{CCDD1C9B-EDED-48AB-91C0-7AF9AADD2CE4}">
          <p14:sldIdLst>
            <p14:sldId id="1511"/>
            <p14:sldId id="750"/>
            <p14:sldId id="1519"/>
            <p14:sldId id="1520"/>
            <p14:sldId id="1512"/>
            <p14:sldId id="1522"/>
            <p14:sldId id="1521"/>
            <p14:sldId id="1523"/>
            <p14:sldId id="289"/>
            <p14:sldId id="1524"/>
            <p14:sldId id="1527"/>
            <p14:sldId id="1525"/>
            <p14:sldId id="1526"/>
            <p14:sldId id="1216"/>
            <p14:sldId id="1383"/>
            <p14:sldId id="12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ar Lone" initials="UL" lastIdx="1" clrIdx="0">
    <p:extLst>
      <p:ext uri="{19B8F6BF-5375-455C-9EA6-DF929625EA0E}">
        <p15:presenceInfo xmlns:p15="http://schemas.microsoft.com/office/powerpoint/2012/main" userId="Umar Lo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C8"/>
    <a:srgbClr val="8AD5FA"/>
    <a:srgbClr val="FB3B5B"/>
    <a:srgbClr val="FFFFFF"/>
    <a:srgbClr val="FFEFBD"/>
    <a:srgbClr val="BE5B27"/>
    <a:srgbClr val="78B832"/>
    <a:srgbClr val="2DA3CA"/>
    <a:srgbClr val="D75B5B"/>
    <a:srgbClr val="823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7" autoAdjust="0"/>
    <p:restoredTop sz="89708" autoAdjust="0"/>
  </p:normalViewPr>
  <p:slideViewPr>
    <p:cSldViewPr snapToGrid="0">
      <p:cViewPr>
        <p:scale>
          <a:sx n="75" d="100"/>
          <a:sy n="75" d="100"/>
        </p:scale>
        <p:origin x="1002" y="7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7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Lone" userId="f595d8b7-38d8-4368-969a-4ad494059bb7" providerId="ADAL" clId="{5F33A4DB-866C-4FDF-8949-FAF3FE80E735}"/>
    <pc:docChg chg="custSel addSld delSld modSld delSection modSection">
      <pc:chgData name="Umar Lone" userId="f595d8b7-38d8-4368-969a-4ad494059bb7" providerId="ADAL" clId="{5F33A4DB-866C-4FDF-8949-FAF3FE80E735}" dt="2025-03-05T11:21:52.211" v="6" actId="27636"/>
      <pc:docMkLst>
        <pc:docMk/>
      </pc:docMkLst>
      <pc:sldChg chg="add">
        <pc:chgData name="Umar Lone" userId="f595d8b7-38d8-4368-969a-4ad494059bb7" providerId="ADAL" clId="{5F33A4DB-866C-4FDF-8949-FAF3FE80E735}" dt="2025-03-05T11:21:52.168" v="5"/>
        <pc:sldMkLst>
          <pc:docMk/>
          <pc:sldMk cId="423808849" sldId="1216"/>
        </pc:sldMkLst>
      </pc:sldChg>
      <pc:sldChg chg="add">
        <pc:chgData name="Umar Lone" userId="f595d8b7-38d8-4368-969a-4ad494059bb7" providerId="ADAL" clId="{5F33A4DB-866C-4FDF-8949-FAF3FE80E735}" dt="2025-03-05T11:21:52.168" v="5"/>
        <pc:sldMkLst>
          <pc:docMk/>
          <pc:sldMk cId="2677711803" sldId="1220"/>
        </pc:sldMkLst>
      </pc:sldChg>
      <pc:sldChg chg="modSp add mod">
        <pc:chgData name="Umar Lone" userId="f595d8b7-38d8-4368-969a-4ad494059bb7" providerId="ADAL" clId="{5F33A4DB-866C-4FDF-8949-FAF3FE80E735}" dt="2025-03-05T11:21:52.211" v="6" actId="27636"/>
        <pc:sldMkLst>
          <pc:docMk/>
          <pc:sldMk cId="1435743805" sldId="1383"/>
        </pc:sldMkLst>
        <pc:spChg chg="mod">
          <ac:chgData name="Umar Lone" userId="f595d8b7-38d8-4368-969a-4ad494059bb7" providerId="ADAL" clId="{5F33A4DB-866C-4FDF-8949-FAF3FE80E735}" dt="2025-03-05T11:21:52.211" v="6" actId="27636"/>
          <ac:spMkLst>
            <pc:docMk/>
            <pc:sldMk cId="1435743805" sldId="1383"/>
            <ac:spMk id="4" creationId="{8EEFBEC9-2A88-4165-8BC0-74CA7BB6E2E0}"/>
          </ac:spMkLst>
        </pc:spChg>
      </pc:sldChg>
      <pc:sldChg chg="del">
        <pc:chgData name="Umar Lone" userId="f595d8b7-38d8-4368-969a-4ad494059bb7" providerId="ADAL" clId="{5F33A4DB-866C-4FDF-8949-FAF3FE80E735}" dt="2025-03-05T11:20:53.428" v="1" actId="47"/>
        <pc:sldMkLst>
          <pc:docMk/>
          <pc:sldMk cId="1775869494" sldId="1476"/>
        </pc:sldMkLst>
      </pc:sldChg>
      <pc:sldChg chg="del">
        <pc:chgData name="Umar Lone" userId="f595d8b7-38d8-4368-969a-4ad494059bb7" providerId="ADAL" clId="{5F33A4DB-866C-4FDF-8949-FAF3FE80E735}" dt="2025-03-05T11:20:56.502" v="2" actId="47"/>
        <pc:sldMkLst>
          <pc:docMk/>
          <pc:sldMk cId="748689012" sldId="1486"/>
        </pc:sldMkLst>
      </pc:sldChg>
      <pc:sldChg chg="del">
        <pc:chgData name="Umar Lone" userId="f595d8b7-38d8-4368-969a-4ad494059bb7" providerId="ADAL" clId="{5F33A4DB-866C-4FDF-8949-FAF3FE80E735}" dt="2025-03-05T11:21:02.986" v="3" actId="47"/>
        <pc:sldMkLst>
          <pc:docMk/>
          <pc:sldMk cId="3287100082" sldId="1491"/>
        </pc:sldMkLst>
      </pc:sldChg>
      <pc:sldChg chg="del">
        <pc:chgData name="Umar Lone" userId="f595d8b7-38d8-4368-969a-4ad494059bb7" providerId="ADAL" clId="{5F33A4DB-866C-4FDF-8949-FAF3FE80E735}" dt="2025-03-05T11:21:16.557" v="4" actId="18676"/>
        <pc:sldMkLst>
          <pc:docMk/>
          <pc:sldMk cId="411324093" sldId="1508"/>
        </pc:sldMkLst>
      </pc:sldChg>
      <pc:sldChg chg="del">
        <pc:chgData name="Umar Lone" userId="f595d8b7-38d8-4368-969a-4ad494059bb7" providerId="ADAL" clId="{5F33A4DB-866C-4FDF-8949-FAF3FE80E735}" dt="2025-03-05T11:21:16.557" v="4" actId="18676"/>
        <pc:sldMkLst>
          <pc:docMk/>
          <pc:sldMk cId="1210775302" sldId="1509"/>
        </pc:sldMkLst>
      </pc:sldChg>
      <pc:sldChg chg="del">
        <pc:chgData name="Umar Lone" userId="f595d8b7-38d8-4368-969a-4ad494059bb7" providerId="ADAL" clId="{5F33A4DB-866C-4FDF-8949-FAF3FE80E735}" dt="2025-03-05T11:21:16.557" v="4" actId="18676"/>
        <pc:sldMkLst>
          <pc:docMk/>
          <pc:sldMk cId="670185272" sldId="1510"/>
        </pc:sldMkLst>
      </pc:sldChg>
      <pc:sldChg chg="del">
        <pc:chgData name="Umar Lone" userId="f595d8b7-38d8-4368-969a-4ad494059bb7" providerId="ADAL" clId="{5F33A4DB-866C-4FDF-8949-FAF3FE80E735}" dt="2025-03-05T11:20:50.971" v="0" actId="47"/>
        <pc:sldMkLst>
          <pc:docMk/>
          <pc:sldMk cId="2997027658" sldId="152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30T08:10:32.934" idx="1">
    <p:pos x="10" y="10"/>
    <p:text>Show the demo of Max function here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4016C-DBC0-404F-8001-0855AAE5F46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5CFD4-0639-4FDB-B5EF-17354461B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5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template always begins with the </a:t>
            </a:r>
            <a:r>
              <a:rPr lang="en-US" i="1" dirty="0"/>
              <a:t>template</a:t>
            </a:r>
            <a:r>
              <a:rPr lang="en-US" dirty="0"/>
              <a:t> keyword</a:t>
            </a:r>
          </a:p>
          <a:p>
            <a:r>
              <a:rPr lang="en-US" dirty="0"/>
              <a:t>The types are represented through </a:t>
            </a:r>
            <a:r>
              <a:rPr lang="en-US" i="1" dirty="0" err="1"/>
              <a:t>typename</a:t>
            </a:r>
            <a:r>
              <a:rPr lang="en-US" dirty="0"/>
              <a:t> – a name of a type which acts as a placeholder for actual types</a:t>
            </a:r>
          </a:p>
          <a:p>
            <a:r>
              <a:rPr lang="en-US" dirty="0"/>
              <a:t>During compilation, the compiler then replaces the </a:t>
            </a:r>
            <a:r>
              <a:rPr lang="en-US" dirty="0" err="1"/>
              <a:t>typename</a:t>
            </a:r>
            <a:r>
              <a:rPr lang="en-US" dirty="0"/>
              <a:t> with actual type</a:t>
            </a:r>
          </a:p>
          <a:p>
            <a:r>
              <a:rPr lang="en-US" dirty="0"/>
              <a:t>This is done through a process of argument deduction</a:t>
            </a:r>
          </a:p>
          <a:p>
            <a:r>
              <a:rPr lang="en-US" dirty="0"/>
              <a:t>After the types are deduced, the compiler instantiates the template for that specific type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template parameter list can contain the following:</a:t>
            </a:r>
          </a:p>
          <a:p>
            <a:pPr marL="228600" indent="-228600">
              <a:buAutoNum type="arabicPeriod"/>
            </a:pPr>
            <a:r>
              <a:rPr lang="en-US" dirty="0" err="1"/>
              <a:t>typename</a:t>
            </a:r>
            <a:r>
              <a:rPr lang="en-US" dirty="0"/>
              <a:t> parameter</a:t>
            </a:r>
          </a:p>
          <a:p>
            <a:pPr marL="228600" indent="-228600">
              <a:buAutoNum type="arabicPeriod"/>
            </a:pPr>
            <a:r>
              <a:rPr lang="en-US" dirty="0" err="1"/>
              <a:t>nontype</a:t>
            </a:r>
            <a:r>
              <a:rPr lang="en-US" dirty="0"/>
              <a:t> template parameter</a:t>
            </a:r>
          </a:p>
          <a:p>
            <a:pPr marL="228600" indent="-228600">
              <a:buAutoNum type="arabicPeriod"/>
            </a:pPr>
            <a:r>
              <a:rPr lang="en-US" dirty="0"/>
              <a:t>list of types (variadic template)</a:t>
            </a:r>
          </a:p>
          <a:p>
            <a:r>
              <a:rPr lang="en-US" dirty="0"/>
              <a:t>The </a:t>
            </a:r>
            <a:r>
              <a:rPr lang="en-US" dirty="0" err="1"/>
              <a:t>typename</a:t>
            </a:r>
            <a:r>
              <a:rPr lang="en-US" dirty="0"/>
              <a:t> parameter can be used both for function arguments, return type or in class as member or part of a member function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3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template parameter list can contain the following:</a:t>
            </a:r>
          </a:p>
          <a:p>
            <a:pPr marL="228600" indent="-228600">
              <a:buAutoNum type="arabicPeriod"/>
            </a:pPr>
            <a:r>
              <a:rPr lang="en-US" dirty="0" err="1"/>
              <a:t>typename</a:t>
            </a:r>
            <a:r>
              <a:rPr lang="en-US" dirty="0"/>
              <a:t> parameter</a:t>
            </a:r>
          </a:p>
          <a:p>
            <a:pPr marL="228600" indent="-228600">
              <a:buAutoNum type="arabicPeriod"/>
            </a:pPr>
            <a:r>
              <a:rPr lang="en-US" dirty="0" err="1"/>
              <a:t>nontype</a:t>
            </a:r>
            <a:r>
              <a:rPr lang="en-US" dirty="0"/>
              <a:t> template parameter</a:t>
            </a:r>
          </a:p>
          <a:p>
            <a:pPr marL="228600" indent="-228600">
              <a:buAutoNum type="arabicPeriod"/>
            </a:pPr>
            <a:r>
              <a:rPr lang="en-US" dirty="0"/>
              <a:t>list of types (variadic template)</a:t>
            </a:r>
          </a:p>
          <a:p>
            <a:r>
              <a:rPr lang="en-US" dirty="0"/>
              <a:t>The </a:t>
            </a:r>
            <a:r>
              <a:rPr lang="en-US" dirty="0" err="1"/>
              <a:t>typename</a:t>
            </a:r>
            <a:r>
              <a:rPr lang="en-US" dirty="0"/>
              <a:t> parameter can be used both for function arguments, return type or in class as member or part of a member function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63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8BB4E-9B7B-35BE-2424-B981445B3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04DACD-ED39-75B9-CFE3-58676FE374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2774FD-B2EB-69FF-4D14-05DAF3F80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template parameter list can contain the following:</a:t>
            </a:r>
          </a:p>
          <a:p>
            <a:pPr marL="228600" indent="-228600">
              <a:buAutoNum type="arabicPeriod"/>
            </a:pPr>
            <a:r>
              <a:rPr lang="en-US" err="1"/>
              <a:t>typename</a:t>
            </a:r>
            <a:r>
              <a:rPr lang="en-US"/>
              <a:t> parameter</a:t>
            </a:r>
          </a:p>
          <a:p>
            <a:pPr marL="228600" indent="-228600">
              <a:buAutoNum type="arabicPeriod"/>
            </a:pPr>
            <a:r>
              <a:rPr lang="en-US" err="1"/>
              <a:t>nontype</a:t>
            </a:r>
            <a:r>
              <a:rPr lang="en-US"/>
              <a:t> template parameter</a:t>
            </a:r>
          </a:p>
          <a:p>
            <a:pPr marL="228600" indent="-228600">
              <a:buAutoNum type="arabicPeriod"/>
            </a:pPr>
            <a:r>
              <a:rPr lang="en-US"/>
              <a:t>list of types (variadic template)</a:t>
            </a:r>
          </a:p>
          <a:p>
            <a:r>
              <a:rPr lang="en-US"/>
              <a:t>The </a:t>
            </a:r>
            <a:r>
              <a:rPr lang="en-US" err="1"/>
              <a:t>typename</a:t>
            </a:r>
            <a:r>
              <a:rPr lang="en-US"/>
              <a:t> parameter can be used both for function arguments, return type or in class as member or part of a member function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05E7B-9C21-0091-9425-ACA6BC090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59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8BB4E-9B7B-35BE-2424-B981445B3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04DACD-ED39-75B9-CFE3-58676FE374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2774FD-B2EB-69FF-4D14-05DAF3F80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05E7B-9C21-0091-9425-ACA6BC090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20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compiler can optimize arguments</a:t>
            </a:r>
          </a:p>
          <a:p>
            <a:r>
              <a:rPr lang="en-IN" dirty="0"/>
              <a:t>Almost all standard library algorithms accept by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6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C970-13AC-4559-9FD1-3B82AE4B6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DD6A6-A9F1-445E-B3B5-24249CD2A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507F-5E0E-480F-A618-1AEA1597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673-27D6-44DE-95B4-63848ED1E52E}" type="datetime1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A65F-3C2E-46CF-A6F9-665092D9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057CE-EC9C-4FB2-9AB8-3AA61380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74839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4F8E-BFCA-4DC0-9D43-3953F4E2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574C2-ED77-4FF7-978D-18DFA2E5D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737C4-3ECE-4C08-9396-2BA2E03E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5C1A-B97C-4BDE-B30E-99FB587682A1}" type="datetime1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C3272-4177-4BBA-BC28-2C205219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EFACC-71EF-41DA-907B-77829444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86539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3ED67-C2B6-4851-A896-1A3A9318D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EDC98-4533-4E3D-A6E0-E74AA57F5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04D24-B758-4DB4-800D-6A262D1C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610E-647B-4D0B-AC42-75E607EE403E}" type="datetime1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F7A69-2E2B-4577-8D42-12E6D832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D2984-6D86-4C98-992B-4573701C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4331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AAB2F-A747-473E-AD4F-E424ABAD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7A7D-4271-4BC5-85EA-BAD1193B9E20}" type="datetime1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B509B-6CDF-4B89-A2AE-08334D7C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B97A0-839E-401C-965B-B5F97477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B709DD-1D3D-4DBC-BCF6-9AFE0AD86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3800" y="1752600"/>
            <a:ext cx="10007600" cy="330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i="1">
                <a:solidFill>
                  <a:srgbClr val="2E75B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36620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7639"/>
            <a:ext cx="10972800" cy="638156"/>
          </a:xfrm>
        </p:spPr>
        <p:txBody>
          <a:bodyPr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>
              <a:defRPr lang="en-US" sz="4400" b="1" dirty="0">
                <a:ln w="11430"/>
                <a:solidFill>
                  <a:schemeClr val="accent6">
                    <a:tint val="6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9228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DC7529-53D4-4F68-94B2-217878D3AFD9}" type="datetime1">
              <a:rPr lang="en-IN" smtClean="0"/>
              <a:t>05-03-2025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66755" y="785816"/>
            <a:ext cx="10953788" cy="500063"/>
          </a:xfrm>
        </p:spPr>
        <p:txBody>
          <a:bodyPr vert="horz" lIns="0" tIns="9144" rIns="0" bIns="9144" anchor="b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lang="en-US" sz="3200" b="1" kern="1200" dirty="0" smtClean="0">
                <a:ln w="11430"/>
                <a:solidFill>
                  <a:schemeClr val="accent6">
                    <a:tint val="6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88866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7638-96E5-4D81-ABDB-5F78AB12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FE95-73F9-427C-BA9C-5FDE44CF1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29842-FBA0-4434-A06A-DD6A009E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99F0-E4C2-417A-B19F-648FA0306255}" type="datetime1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07121-D1F2-477B-B62E-8758E7C9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42072-5CA3-4D29-852E-768DBC66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773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B82B-148E-4208-9BDF-F115E6E3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9F020-1546-457D-9FBF-1678EF341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30E7-04A6-47C7-9E4B-5D2C4550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DCB0-CE7C-438B-BFA7-2E5C342038AB}" type="datetime1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7EC6-B40E-42E9-92BE-BFF7B858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71AE-EFBC-4DD8-8532-5984B0B7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473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89B2-4228-4CAA-A5E5-2179FA0E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F96E-FD79-4E1C-BC7A-CB6568C2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4493-5AC7-40A6-A53E-F4EF94956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0F095-C617-4C8F-B150-7CB66D3E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15A3-08EC-44CA-BF76-FF50BDECBA67}" type="datetime1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B5264-169B-4468-85C9-86A580F8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61021-395D-466F-BCA7-43AEBE2F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5305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180F-11C3-4544-91D7-F88DA608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6BF6F-19C3-4637-9335-36D9DE9EA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8ABD1-C700-46B7-A581-546550478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3B1CB-F76C-44A4-BF08-E79846432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BB38E-FD7D-437D-8668-F978BB1C1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5468D-4138-47AA-8287-B938E7B2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6B2C-733A-418C-B36D-AFF6D00BF8B0}" type="datetime1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914DD-D77A-491F-8A22-35282068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AAC4A-1851-4F4F-8C60-EA74BBF7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5419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2337-E7EC-4D64-9D43-8026DC74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A8FDA-DB3A-49F2-A3A1-C2E6B3FB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8EE2-E3EB-4CA2-830E-2A518B46CE9F}" type="datetime1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22537-9317-454D-B35A-ABED1141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8ACCB-6FEC-4E78-A35F-8B89DB1F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8716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EC4C6-B364-47BB-B469-ABB20C0C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FB43-443E-4C44-B9E0-706E1012C690}" type="datetime1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74018-55E2-4BCF-A2E6-25B9C3BD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AEE73-068F-428B-9EF9-FABDC86F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3750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BCF4-8E2F-4CCF-A61C-0DBF7A58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2DE7-C987-425E-ABE7-B84707D7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FF931-F558-4333-8FD9-E5BF6ABA8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5B1C3-0209-48F3-9F7A-6F6E9663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C728-5730-4497-8C13-47E85D2284CB}" type="datetime1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A03C7-693C-4AE8-ADBF-F1AF0CC6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4DFE8-9EC1-4F07-9B24-C80E2927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9715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667A-95FD-49EA-B50D-165B6D9F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F780B-37C4-4B09-A7CF-307925923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AD9E8-5C39-42E2-9757-29E244109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5C82-1F57-468B-9A99-53437BB3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3D98-B8DE-478F-84E7-8CD478FFF0D3}" type="datetime1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B137-398E-4522-B368-CD579326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5945C-30B1-49E0-996F-42CAEE79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38682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CC6F0-0D6B-40D0-83D5-D16DBBDF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E0DBE-B307-4A16-BD89-088140DBB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8FE16-AE0A-4CC2-B607-9D29AC32A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D9A8E-7A1B-4B13-BD64-4B8921CF7539}" type="datetime1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EB931-87E2-418E-A1D8-24F0D7F90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Umar Majid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E605-D692-4618-8B97-6445F2E7F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53AF-D649-4281-823C-82279F2C7B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99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672" r:id="rId12"/>
    <p:sldLayoutId id="2147483673" r:id="rId13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7A0B-3D4F-405E-81C8-229E4260A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Modern C++ Templates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01411-A057-4ED8-831F-45F224355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Umar Lone</a:t>
            </a:r>
          </a:p>
        </p:txBody>
      </p:sp>
    </p:spTree>
    <p:extLst>
      <p:ext uri="{BB962C8B-B14F-4D97-AF65-F5344CB8AC3E}">
        <p14:creationId xmlns:p14="http://schemas.microsoft.com/office/powerpoint/2010/main" val="104472534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29DE-DB1D-417A-BBBA-D4EA2766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Template Arguments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6FF8-73A6-4552-BDC5-0EEE395E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Argument deduction works for both function &amp; class templates</a:t>
            </a:r>
          </a:p>
          <a:p>
            <a:r>
              <a:rPr lang="en-US" dirty="0"/>
              <a:t>In some cases, we may specify explicit template arguments while invoking functions</a:t>
            </a:r>
          </a:p>
          <a:p>
            <a:r>
              <a:rPr lang="en-US" dirty="0"/>
              <a:t>May be required in case the template argument deduction fails due to different arguments types for same </a:t>
            </a:r>
            <a:r>
              <a:rPr lang="en-US" dirty="0" err="1"/>
              <a:t>typename</a:t>
            </a:r>
            <a:endParaRPr lang="en-US" dirty="0"/>
          </a:p>
          <a:p>
            <a:r>
              <a:rPr lang="en-US" dirty="0"/>
              <a:t>It can also be useful when the </a:t>
            </a:r>
            <a:r>
              <a:rPr lang="en-US" dirty="0" err="1"/>
              <a:t>typename</a:t>
            </a:r>
            <a:r>
              <a:rPr lang="en-US" dirty="0"/>
              <a:t> may not appear in function parameter list e.g., it is used only to specify the return type</a:t>
            </a:r>
          </a:p>
          <a:p>
            <a:r>
              <a:rPr lang="en-US" dirty="0"/>
              <a:t>The other way is to explicitly instantiate the function template</a:t>
            </a:r>
          </a:p>
          <a:p>
            <a:r>
              <a:rPr lang="en-US" dirty="0"/>
              <a:t>Both override the compilers deduction process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958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131C-1AA3-4529-AF2D-0F1BB55A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Conversions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7E1D-47A8-4918-804A-E7839FD6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Different argument types will always trigger a new instantiation</a:t>
            </a:r>
          </a:p>
          <a:p>
            <a:r>
              <a:rPr lang="en-US" dirty="0"/>
              <a:t>Only limited (trivial) type conversions are allowed on arguments that are passed by value</a:t>
            </a:r>
          </a:p>
          <a:p>
            <a:r>
              <a:rPr lang="en-US" dirty="0"/>
              <a:t>Any cv-qualifiers on the arguments are ignored</a:t>
            </a:r>
          </a:p>
          <a:p>
            <a:pPr lvl="1"/>
            <a:r>
              <a:rPr lang="en-US" dirty="0"/>
              <a:t>E.g., passing a constant identifier by value removes its const-ness</a:t>
            </a:r>
          </a:p>
          <a:p>
            <a:r>
              <a:rPr lang="en-US" dirty="0"/>
              <a:t>This means the same instantiation will work for both const &amp; non-const identifiers</a:t>
            </a:r>
          </a:p>
          <a:p>
            <a:r>
              <a:rPr lang="en-US" dirty="0"/>
              <a:t>Arrays &amp; functions decay to pointers</a:t>
            </a:r>
          </a:p>
          <a:p>
            <a:pPr lvl="1"/>
            <a:r>
              <a:rPr lang="en-US" dirty="0"/>
              <a:t>passing an array and a function will not trigger separate instantiation of the template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4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5A60-41FE-4471-86CB-0140CFDE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C4C8-1E13-47DB-9A2E-74F819599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apply specifiers, such as </a:t>
            </a:r>
            <a:r>
              <a:rPr lang="en-US" i="1" dirty="0"/>
              <a:t>static</a:t>
            </a:r>
            <a:r>
              <a:rPr lang="en-US" dirty="0"/>
              <a:t>, </a:t>
            </a:r>
            <a:r>
              <a:rPr lang="en-US" i="1" dirty="0"/>
              <a:t>inline</a:t>
            </a:r>
            <a:r>
              <a:rPr lang="en-US" dirty="0"/>
              <a:t>, </a:t>
            </a:r>
            <a:r>
              <a:rPr lang="en-US" i="1" dirty="0" err="1"/>
              <a:t>constexpr</a:t>
            </a:r>
            <a:r>
              <a:rPr lang="en-US" dirty="0"/>
              <a:t> on templates</a:t>
            </a:r>
          </a:p>
          <a:p>
            <a:r>
              <a:rPr lang="en-US" dirty="0"/>
              <a:t>However, applying </a:t>
            </a:r>
            <a:r>
              <a:rPr lang="en-US" i="1" dirty="0"/>
              <a:t>static</a:t>
            </a:r>
            <a:r>
              <a:rPr lang="en-US" dirty="0"/>
              <a:t> on a template will cause it to have internal linkage</a:t>
            </a:r>
          </a:p>
          <a:p>
            <a:pPr lvl="1"/>
            <a:r>
              <a:rPr lang="en-US" dirty="0"/>
              <a:t>it will be instantiated in every translation unit</a:t>
            </a:r>
          </a:p>
          <a:p>
            <a:pPr lvl="1"/>
            <a:r>
              <a:rPr lang="en-US" dirty="0"/>
              <a:t>the linker will link with the local instantiation</a:t>
            </a:r>
          </a:p>
          <a:p>
            <a:r>
              <a:rPr lang="en-US" dirty="0"/>
              <a:t>Inline can be applied to templates to inline them</a:t>
            </a:r>
          </a:p>
          <a:p>
            <a:r>
              <a:rPr lang="en-US" dirty="0"/>
              <a:t>If the template code can be evaluated at compile-time, you can apply the </a:t>
            </a:r>
            <a:r>
              <a:rPr lang="en-US" i="1" dirty="0" err="1"/>
              <a:t>constexpr</a:t>
            </a:r>
            <a:r>
              <a:rPr lang="en-US" dirty="0"/>
              <a:t> specifier</a:t>
            </a:r>
          </a:p>
          <a:p>
            <a:pPr lvl="1"/>
            <a:r>
              <a:rPr lang="en-US" i="1" dirty="0" err="1"/>
              <a:t>constexpr</a:t>
            </a:r>
            <a:r>
              <a:rPr lang="en-US" dirty="0"/>
              <a:t> implicitly makes the template inline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27276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3E86-E745-46E2-B29C-FC20ED96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Non-Type Template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3B36-5296-476B-A5C4-B8832924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It is possible to define non-type template parameters</a:t>
            </a:r>
          </a:p>
          <a:p>
            <a:r>
              <a:rPr lang="en-US" sz="3200" dirty="0"/>
              <a:t>There are some restrictions though</a:t>
            </a:r>
          </a:p>
          <a:p>
            <a:pPr lvl="1"/>
            <a:r>
              <a:rPr lang="en-US" sz="2800" dirty="0"/>
              <a:t>must be of integral(</a:t>
            </a:r>
            <a:r>
              <a:rPr lang="en-US" sz="2800" i="1" dirty="0"/>
              <a:t>char</a:t>
            </a:r>
            <a:r>
              <a:rPr lang="en-US" sz="2800" dirty="0"/>
              <a:t>, </a:t>
            </a:r>
            <a:r>
              <a:rPr lang="en-US" sz="2800" i="1" dirty="0"/>
              <a:t>short</a:t>
            </a:r>
            <a:r>
              <a:rPr lang="en-US" sz="2800" dirty="0"/>
              <a:t>, </a:t>
            </a:r>
            <a:r>
              <a:rPr lang="en-US" sz="2800" i="1" dirty="0"/>
              <a:t>int</a:t>
            </a:r>
            <a:r>
              <a:rPr lang="en-US" sz="2800" dirty="0"/>
              <a:t>, </a:t>
            </a:r>
            <a:r>
              <a:rPr lang="en-US" sz="2800" i="1" dirty="0"/>
              <a:t>long, </a:t>
            </a:r>
            <a:r>
              <a:rPr lang="en-US" sz="2800" i="1" dirty="0" err="1"/>
              <a:t>enum</a:t>
            </a:r>
            <a:r>
              <a:rPr lang="en-US" sz="2800" i="1" dirty="0"/>
              <a:t>, </a:t>
            </a:r>
            <a:r>
              <a:rPr lang="en-US" sz="2800" i="1" dirty="0" err="1"/>
              <a:t>nullptr_t</a:t>
            </a:r>
            <a:r>
              <a:rPr lang="en-US" sz="2800" dirty="0"/>
              <a:t>) type only</a:t>
            </a:r>
          </a:p>
          <a:p>
            <a:pPr lvl="1"/>
            <a:r>
              <a:rPr lang="en-US" sz="2800" dirty="0"/>
              <a:t>must be compile-time expressions</a:t>
            </a:r>
          </a:p>
          <a:p>
            <a:pPr lvl="1"/>
            <a:r>
              <a:rPr lang="en-US" sz="2800" dirty="0"/>
              <a:t>string literals are not allowed</a:t>
            </a:r>
          </a:p>
          <a:p>
            <a:pPr lvl="1"/>
            <a:r>
              <a:rPr lang="en-US" sz="2800" dirty="0"/>
              <a:t>pointer must not refer to a string literal, temporary or data member</a:t>
            </a:r>
          </a:p>
          <a:p>
            <a:r>
              <a:rPr lang="en-IN" sz="3200" dirty="0"/>
              <a:t>In C++17, </a:t>
            </a:r>
            <a:r>
              <a:rPr lang="en-IN" sz="3200" i="1" dirty="0"/>
              <a:t>auto</a:t>
            </a:r>
            <a:r>
              <a:rPr lang="en-IN" sz="3200" dirty="0"/>
              <a:t> can be used to define a non-type template parameter</a:t>
            </a:r>
          </a:p>
          <a:p>
            <a:r>
              <a:rPr lang="en-IN" sz="3200" dirty="0"/>
              <a:t>Can be defined for both function &amp; class templates</a:t>
            </a:r>
          </a:p>
          <a:p>
            <a:r>
              <a:rPr lang="en-IN" sz="3200" dirty="0"/>
              <a:t>Part of the function/class type</a:t>
            </a:r>
          </a:p>
        </p:txBody>
      </p:sp>
    </p:spTree>
    <p:extLst>
      <p:ext uri="{BB962C8B-B14F-4D97-AF65-F5344CB8AC3E}">
        <p14:creationId xmlns:p14="http://schemas.microsoft.com/office/powerpoint/2010/main" val="88422010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4CF6-569F-4A37-BAC4-B15379CB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Specialization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24DF-D912-4833-9C5E-E655CDC7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some cases, a function or class template may not give correct semantics for a particular type</a:t>
            </a:r>
          </a:p>
          <a:p>
            <a:r>
              <a:rPr lang="en-US" dirty="0"/>
              <a:t>The template is then implemented separately for that type</a:t>
            </a:r>
          </a:p>
          <a:p>
            <a:r>
              <a:rPr lang="en-US" dirty="0"/>
              <a:t>This is called explicit specialization</a:t>
            </a:r>
          </a:p>
          <a:p>
            <a:r>
              <a:rPr lang="en-US" dirty="0"/>
              <a:t>Functions, classes &amp; member functions can be explicitly specialized</a:t>
            </a:r>
          </a:p>
          <a:p>
            <a:r>
              <a:rPr lang="en-US" dirty="0"/>
              <a:t>The specialization is not a template and must be treated like a normal function/class</a:t>
            </a:r>
          </a:p>
          <a:p>
            <a:r>
              <a:rPr lang="en-US" dirty="0"/>
              <a:t>The specialization always begins with empty template parameter list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accent1"/>
                </a:solidFill>
              </a:rPr>
              <a:t>template&lt;&gt; void F(&lt;</a:t>
            </a:r>
            <a:r>
              <a:rPr lang="en-US" i="1" dirty="0" err="1">
                <a:solidFill>
                  <a:schemeClr val="accent1"/>
                </a:solidFill>
              </a:rPr>
              <a:t>args</a:t>
            </a:r>
            <a:r>
              <a:rPr lang="en-US" i="1">
                <a:solidFill>
                  <a:schemeClr val="accent1"/>
                </a:solidFill>
              </a:rPr>
              <a:t>&gt;)</a:t>
            </a:r>
            <a:endParaRPr lang="en-IN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01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5705-73FE-CC83-265D-68371AC0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Explicit Instantiation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EC3B-38E8-444B-AFA0-317045AC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technique to manually trigger the instantiation of a template</a:t>
            </a:r>
          </a:p>
          <a:p>
            <a:r>
              <a:rPr lang="en-US" dirty="0"/>
              <a:t>Allows instantiation of a template for specific types in a separate translation unit</a:t>
            </a:r>
          </a:p>
          <a:p>
            <a:r>
              <a:rPr lang="en-US" dirty="0"/>
              <a:t>Requires an explicit instantiation directive through template keyword &amp; must be specified globally in a .</a:t>
            </a:r>
            <a:r>
              <a:rPr lang="en-US" dirty="0" err="1"/>
              <a:t>cpp</a:t>
            </a:r>
            <a:r>
              <a:rPr lang="en-US" dirty="0"/>
              <a:t> file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i="1" dirty="0">
                <a:solidFill>
                  <a:schemeClr val="accent1"/>
                </a:solidFill>
              </a:rPr>
              <a:t>			template</a:t>
            </a:r>
            <a:r>
              <a:rPr lang="en-US" i="1" dirty="0"/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type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&lt;type&gt;</a:t>
            </a:r>
            <a:r>
              <a:rPr lang="en-US" i="1" dirty="0"/>
              <a:t> (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type</a:t>
            </a:r>
            <a:r>
              <a:rPr lang="en-US" i="1" dirty="0"/>
              <a:t>)</a:t>
            </a:r>
          </a:p>
          <a:p>
            <a:pPr marL="0" indent="0" algn="just">
              <a:buNone/>
            </a:pPr>
            <a:r>
              <a:rPr lang="en-US" i="1" dirty="0">
                <a:solidFill>
                  <a:schemeClr val="accent1"/>
                </a:solidFill>
              </a:rPr>
              <a:t>			template</a:t>
            </a:r>
            <a:r>
              <a:rPr lang="en-US" i="1" dirty="0"/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type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&lt;&gt; </a:t>
            </a:r>
            <a:r>
              <a:rPr lang="en-US" i="1" dirty="0"/>
              <a:t>(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type</a:t>
            </a:r>
            <a:r>
              <a:rPr lang="en-US" i="1" dirty="0"/>
              <a:t>)</a:t>
            </a:r>
          </a:p>
          <a:p>
            <a:pPr marL="0" indent="0" algn="just">
              <a:buNone/>
            </a:pPr>
            <a:r>
              <a:rPr lang="en-US" i="1" dirty="0">
                <a:solidFill>
                  <a:schemeClr val="accent1"/>
                </a:solidFill>
              </a:rPr>
              <a:t>			template</a:t>
            </a:r>
            <a:r>
              <a:rPr lang="en-US" i="1" dirty="0"/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type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i="1" dirty="0"/>
              <a:t>(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type</a:t>
            </a:r>
            <a:r>
              <a:rPr lang="en-US" i="1" dirty="0"/>
              <a:t>)</a:t>
            </a:r>
          </a:p>
          <a:p>
            <a:pPr marL="0" indent="0" algn="just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44556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085D-3BED-BF70-1B88-028A2FB4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7E60-F15B-1969-7982-68DA2F15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Improve compilation times</a:t>
            </a:r>
          </a:p>
          <a:p>
            <a:pPr lvl="1"/>
            <a:r>
              <a:rPr lang="en-US" sz="2800" dirty="0"/>
              <a:t>reduce redundant template instantiations, thereby reducing bloat</a:t>
            </a:r>
          </a:p>
          <a:p>
            <a:pPr lvl="1"/>
            <a:r>
              <a:rPr lang="en-US" sz="2800" dirty="0"/>
              <a:t>override the compiler’s argument deduction process</a:t>
            </a:r>
            <a:endParaRPr lang="en-IN" sz="2800" dirty="0"/>
          </a:p>
          <a:p>
            <a:r>
              <a:rPr lang="en-US" sz="3200" dirty="0"/>
              <a:t>Control the usage of templates with specific types</a:t>
            </a:r>
          </a:p>
          <a:p>
            <a:r>
              <a:rPr lang="en-US" sz="3200" dirty="0"/>
              <a:t>Hide the implementation of the template definition from clients</a:t>
            </a:r>
          </a:p>
          <a:p>
            <a:r>
              <a:rPr lang="en-US" sz="3200" dirty="0"/>
              <a:t>Difficult to keep track of which entities to instantiate &amp; for which types</a:t>
            </a:r>
          </a:p>
        </p:txBody>
      </p:sp>
    </p:spTree>
    <p:extLst>
      <p:ext uri="{BB962C8B-B14F-4D97-AF65-F5344CB8AC3E}">
        <p14:creationId xmlns:p14="http://schemas.microsoft.com/office/powerpoint/2010/main" val="1474764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62498-8BFD-C101-3B01-02A6867AA5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Compilation Model</a:t>
            </a:r>
          </a:p>
        </p:txBody>
      </p:sp>
    </p:spTree>
    <p:extLst>
      <p:ext uri="{BB962C8B-B14F-4D97-AF65-F5344CB8AC3E}">
        <p14:creationId xmlns:p14="http://schemas.microsoft.com/office/powerpoint/2010/main" val="368109799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7F1C-ACC2-9753-BF76-D2CFB7E8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Compilation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DA66-299B-4CD7-46DA-CBE5DE71C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Templates are defined &amp; implemented in header files</a:t>
            </a:r>
          </a:p>
          <a:p>
            <a:r>
              <a:rPr lang="en-US" sz="3200" dirty="0"/>
              <a:t>The compiler instantiates the template for a specific type when the template is used</a:t>
            </a:r>
          </a:p>
          <a:p>
            <a:r>
              <a:rPr lang="en-US" sz="3200" dirty="0"/>
              <a:t>Simpler implementation</a:t>
            </a:r>
          </a:p>
          <a:p>
            <a:r>
              <a:rPr lang="en-US" sz="3200" dirty="0"/>
              <a:t>May lead to multiple instantiations of the template for the same type</a:t>
            </a:r>
          </a:p>
          <a:p>
            <a:r>
              <a:rPr lang="en-US" sz="3200" dirty="0"/>
              <a:t>Increased compilation times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94465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95A0-BE5A-784A-7E8C-EE467969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EADB-F5B2-1731-2DC2-3C097A47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Templates are declared in a header file, but the definitions are provided in source files (.</a:t>
            </a:r>
            <a:r>
              <a:rPr lang="en-US" sz="3200" dirty="0" err="1"/>
              <a:t>cpp</a:t>
            </a:r>
            <a:r>
              <a:rPr lang="en-US" sz="3200" dirty="0"/>
              <a:t>)</a:t>
            </a:r>
          </a:p>
          <a:p>
            <a:r>
              <a:rPr lang="en-US" sz="3200" dirty="0"/>
              <a:t>The definitions must be preceded by the </a:t>
            </a:r>
            <a:r>
              <a:rPr lang="en-US" sz="3200" i="1" dirty="0"/>
              <a:t>export</a:t>
            </a:r>
            <a:r>
              <a:rPr lang="en-US" sz="3200" dirty="0"/>
              <a:t> keyword</a:t>
            </a:r>
          </a:p>
          <a:p>
            <a:r>
              <a:rPr lang="en-US" sz="3200" dirty="0"/>
              <a:t>However, this model was implemented once, by Edison Design Group</a:t>
            </a:r>
          </a:p>
          <a:p>
            <a:r>
              <a:rPr lang="en-US" sz="3200" dirty="0"/>
              <a:t>Removed from C++ in 2011 due to implementation complexities</a:t>
            </a:r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02558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ABF5A7-0B4B-4C18-A735-FFFCF397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D6944-5F2E-4800-95C2-870F7965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Algorithms require type information while operating on data</a:t>
            </a:r>
          </a:p>
          <a:p>
            <a:r>
              <a:rPr lang="en-US" sz="3200" dirty="0"/>
              <a:t>In some cases, the algorithms are same, even for different data types</a:t>
            </a:r>
          </a:p>
          <a:p>
            <a:r>
              <a:rPr lang="en-US" sz="3200" dirty="0"/>
              <a:t>Without language support, our options are</a:t>
            </a:r>
          </a:p>
          <a:p>
            <a:pPr lvl="1"/>
            <a:r>
              <a:rPr lang="en-US" sz="2800" dirty="0"/>
              <a:t>reimplement the algorithms for different data types</a:t>
            </a:r>
          </a:p>
          <a:p>
            <a:pPr lvl="1"/>
            <a:r>
              <a:rPr lang="en-US" sz="2800" dirty="0"/>
              <a:t>use a general type (void *) </a:t>
            </a:r>
          </a:p>
          <a:p>
            <a:pPr lvl="1"/>
            <a:r>
              <a:rPr lang="en-US" sz="2800" dirty="0"/>
              <a:t>preprocessor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1657699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1DCB-6486-E131-3AB9-36DAD471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82CE-1B05-04BA-A500-5FD18BB37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Another feature to eliminate redundant automatic instantiations of a template for a specific type</a:t>
            </a:r>
          </a:p>
          <a:p>
            <a:r>
              <a:rPr lang="en-US" dirty="0"/>
              <a:t>Introduced in C++11 through the </a:t>
            </a:r>
            <a:r>
              <a:rPr lang="en-US" i="1" dirty="0"/>
              <a:t>extern</a:t>
            </a:r>
            <a:r>
              <a:rPr lang="en-US" dirty="0"/>
              <a:t> keyword</a:t>
            </a:r>
          </a:p>
          <a:p>
            <a:r>
              <a:rPr lang="en-US" dirty="0"/>
              <a:t>This keyword creates an explicit instantiation declaration, typically in a header file</a:t>
            </a:r>
          </a:p>
          <a:p>
            <a:r>
              <a:rPr lang="en-US" dirty="0"/>
              <a:t>One of the implementation files must then explicitly instantiate the template for a specific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30561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CCF7-C252-3A30-CA07-8BF25F7D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Usage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D90B-FA72-341A-359F-8D65FC52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 templates can contain static variables</a:t>
            </a:r>
          </a:p>
          <a:p>
            <a:r>
              <a:rPr lang="en-US" sz="3200" dirty="0"/>
              <a:t>Each call to the function template with a different argument type will trigger instantiation </a:t>
            </a:r>
          </a:p>
          <a:p>
            <a:r>
              <a:rPr lang="en-US" sz="3200" dirty="0"/>
              <a:t>And each instantiation will have its own copy of the static variable</a:t>
            </a:r>
          </a:p>
          <a:p>
            <a:r>
              <a:rPr lang="en-US" sz="3200" dirty="0"/>
              <a:t>Consequently, the value of the static variable is </a:t>
            </a:r>
            <a:r>
              <a:rPr lang="en-US" sz="3200" i="1" dirty="0"/>
              <a:t>not</a:t>
            </a:r>
            <a:r>
              <a:rPr lang="en-US" sz="3200" dirty="0"/>
              <a:t> shared between the different instantiations of the template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1786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5FAF-B385-5205-71FA-E1BAE9AC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Function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FDFE-0AED-4F3D-840F-5B594B6E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static modifier can be applied to function templates</a:t>
            </a:r>
          </a:p>
          <a:p>
            <a:r>
              <a:rPr lang="en-US" dirty="0"/>
              <a:t>However, this will mean the template will have internal linkage and is accessible only in the current translation unit</a:t>
            </a:r>
          </a:p>
          <a:p>
            <a:r>
              <a:rPr lang="en-US" dirty="0"/>
              <a:t>Therefore, each instantiation for the same type in different translation units will be private &amp; invisible to other translation units</a:t>
            </a:r>
          </a:p>
          <a:p>
            <a:r>
              <a:rPr lang="en-US" dirty="0"/>
              <a:t>This will cause multiple object files to contain duplicate instantiation of the template for the same type</a:t>
            </a:r>
          </a:p>
          <a:p>
            <a:r>
              <a:rPr lang="en-US" dirty="0"/>
              <a:t>Eventually, this will lead to code bloat and increase the executable size</a:t>
            </a:r>
          </a:p>
          <a:p>
            <a:r>
              <a:rPr lang="en-US" b="1" dirty="0"/>
              <a:t>Avoid using static modifier on function templates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35128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0E0D-B9D1-2D0F-7A24-BE3E183D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1E3B-0774-903D-35DE-063757E6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class template acts like a blueprint for a class that can operate on a generic type</a:t>
            </a:r>
          </a:p>
          <a:p>
            <a:r>
              <a:rPr lang="en-US" sz="3200" dirty="0"/>
              <a:t>Useful for classes that act as data structures, such as arrays, lists, stacks, etc.</a:t>
            </a:r>
          </a:p>
          <a:p>
            <a:r>
              <a:rPr lang="en-US" sz="3200" dirty="0"/>
              <a:t>Just like functions, the template argument becomes part of the class’s type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75186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5C7E5-3DE7-8EF1-A073-2B3C143BE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7869-22B3-6119-A4BC-CEB959E2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FC303-EE69-FCF0-8AB7-C428B2A11033}"/>
              </a:ext>
            </a:extLst>
          </p:cNvPr>
          <p:cNvSpPr txBox="1"/>
          <p:nvPr/>
        </p:nvSpPr>
        <p:spPr>
          <a:xfrm>
            <a:off x="4096779" y="1690688"/>
            <a:ext cx="46638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7030A0"/>
                </a:solidFill>
              </a:rPr>
              <a:t>template</a:t>
            </a:r>
            <a:r>
              <a:rPr lang="en-US" sz="2800" i="1" dirty="0"/>
              <a:t> &lt;</a:t>
            </a:r>
            <a:r>
              <a:rPr lang="en-US" sz="2800" i="1" dirty="0" err="1">
                <a:solidFill>
                  <a:srgbClr val="7030A0"/>
                </a:solidFill>
              </a:rPr>
              <a:t>typename</a:t>
            </a:r>
            <a:r>
              <a:rPr lang="en-US" sz="2800" i="1" dirty="0"/>
              <a:t> </a:t>
            </a:r>
            <a:r>
              <a:rPr lang="en-US" sz="2800" i="1" dirty="0">
                <a:solidFill>
                  <a:srgbClr val="0070C0"/>
                </a:solidFill>
              </a:rPr>
              <a:t>T</a:t>
            </a:r>
            <a:r>
              <a:rPr lang="en-US" sz="2800" i="1" dirty="0"/>
              <a:t>&gt; </a:t>
            </a:r>
          </a:p>
          <a:p>
            <a:r>
              <a:rPr lang="en-US" sz="2800" i="1" dirty="0"/>
              <a:t>class </a:t>
            </a:r>
            <a:r>
              <a:rPr lang="en-US" sz="2800" i="1" dirty="0" err="1">
                <a:solidFill>
                  <a:schemeClr val="accent1"/>
                </a:solidFill>
              </a:rPr>
              <a:t>ClassName</a:t>
            </a:r>
            <a:r>
              <a:rPr lang="en-US" sz="2800" i="1" dirty="0"/>
              <a:t>{</a:t>
            </a:r>
          </a:p>
          <a:p>
            <a:r>
              <a:rPr lang="en-US" sz="2800" i="1" dirty="0">
                <a:solidFill>
                  <a:srgbClr val="0070C0"/>
                </a:solidFill>
              </a:rPr>
              <a:t>	T</a:t>
            </a:r>
            <a:r>
              <a:rPr lang="en-US" sz="2800" i="1" dirty="0"/>
              <a:t> </a:t>
            </a:r>
            <a:r>
              <a:rPr lang="en-US" sz="2800" i="1" dirty="0" err="1"/>
              <a:t>mem_var</a:t>
            </a:r>
            <a:r>
              <a:rPr lang="en-US" sz="2800" i="1" dirty="0"/>
              <a:t> ;</a:t>
            </a:r>
          </a:p>
          <a:p>
            <a:r>
              <a:rPr lang="en-US" sz="2800" i="1" dirty="0"/>
              <a:t>	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//Other members</a:t>
            </a:r>
            <a:endParaRPr lang="en-IN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DA94B-9229-78AE-12D3-E26E95BD0548}"/>
              </a:ext>
            </a:extLst>
          </p:cNvPr>
          <p:cNvSpPr txBox="1"/>
          <p:nvPr/>
        </p:nvSpPr>
        <p:spPr>
          <a:xfrm>
            <a:off x="4284066" y="4832133"/>
            <a:ext cx="339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accent1"/>
                </a:solidFill>
              </a:rPr>
              <a:t>ClassName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sz="2800" i="1" dirty="0">
                <a:solidFill>
                  <a:srgbClr val="7030A0"/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r>
              <a:rPr lang="en-US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</a:t>
            </a:r>
            <a:r>
              <a:rPr lang="en-US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endParaRPr lang="en-IN" sz="28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81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D87D-9969-52CB-454D-4D652618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 Argument Deduction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4DEA-8D8F-75D8-127E-FA8C5AF60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Argument deduction works only for function templates &amp; not class templates</a:t>
            </a:r>
          </a:p>
          <a:p>
            <a:r>
              <a:rPr lang="en-US" sz="3200" dirty="0"/>
              <a:t>In class templates, we must specify the template arguments during instantiation</a:t>
            </a:r>
          </a:p>
          <a:p>
            <a:r>
              <a:rPr lang="en-US" sz="3200" dirty="0"/>
              <a:t>For complex classes, we required </a:t>
            </a:r>
            <a:r>
              <a:rPr lang="en-US" sz="3200" i="1" dirty="0"/>
              <a:t>make_</a:t>
            </a:r>
            <a:r>
              <a:rPr lang="en-US" sz="3200" dirty="0"/>
              <a:t> functions to simplify the construction process</a:t>
            </a:r>
          </a:p>
          <a:p>
            <a:r>
              <a:rPr lang="en-US" sz="3200" dirty="0"/>
              <a:t>C++17 introduced the concept of class template argument deduction</a:t>
            </a:r>
          </a:p>
        </p:txBody>
      </p:sp>
    </p:spTree>
    <p:extLst>
      <p:ext uri="{BB962C8B-B14F-4D97-AF65-F5344CB8AC3E}">
        <p14:creationId xmlns:p14="http://schemas.microsoft.com/office/powerpoint/2010/main" val="4127550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D87D-9969-52CB-454D-4D652618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 Argument Deduction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4DEA-8D8F-75D8-127E-FA8C5AF60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CTAD, the compiler can deduce the template arguments automatically</a:t>
            </a:r>
          </a:p>
          <a:p>
            <a:r>
              <a:rPr lang="en-US" sz="3200" dirty="0"/>
              <a:t>But this requires the class to provide a constructor with </a:t>
            </a:r>
            <a:r>
              <a:rPr lang="en-US" sz="3200" dirty="0" err="1"/>
              <a:t>typenames</a:t>
            </a:r>
            <a:r>
              <a:rPr lang="en-US" sz="3200" dirty="0"/>
              <a:t> from the template parameter list</a:t>
            </a:r>
          </a:p>
          <a:p>
            <a:r>
              <a:rPr lang="en-US" sz="3200" dirty="0"/>
              <a:t>Consequently, the template parameters are automatically deduced from the arguments passed in the constructor</a:t>
            </a:r>
          </a:p>
          <a:p>
            <a:r>
              <a:rPr lang="en-US" sz="3200" dirty="0"/>
              <a:t>The deduction process can be further customized through </a:t>
            </a:r>
            <a:r>
              <a:rPr lang="en-US" sz="3200" i="1" dirty="0"/>
              <a:t>deduction guides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2814305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5F48-F2BD-2D41-3E09-9937CA4D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Specialization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6619-D811-DFA7-29ED-816BF85E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Another template feature that allows specialization of some template parameters</a:t>
            </a:r>
          </a:p>
          <a:p>
            <a:r>
              <a:rPr lang="en-US" sz="3200" dirty="0"/>
              <a:t>Allows customization of classes based on partially specialized template parameters</a:t>
            </a:r>
          </a:p>
          <a:p>
            <a:r>
              <a:rPr lang="en-US" sz="3200" dirty="0"/>
              <a:t>You can specialize for references, pointers, arrays &amp;, even types with </a:t>
            </a:r>
            <a:r>
              <a:rPr lang="en-US" sz="3200" i="1" dirty="0"/>
              <a:t>cv</a:t>
            </a:r>
            <a:r>
              <a:rPr lang="en-US" sz="3200" dirty="0"/>
              <a:t> qualifiers</a:t>
            </a:r>
          </a:p>
          <a:p>
            <a:r>
              <a:rPr lang="en-US" sz="3200" dirty="0"/>
              <a:t>Only supported by classes</a:t>
            </a:r>
          </a:p>
          <a:p>
            <a:r>
              <a:rPr lang="en-US" sz="3200" dirty="0"/>
              <a:t>Both explicit &amp; partial specialization are used extensively in the standard library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44385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5C7E5-3DE7-8EF1-A073-2B3C143BE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7869-22B3-6119-A4BC-CEB959E2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FC303-EE69-FCF0-8AB7-C428B2A11033}"/>
              </a:ext>
            </a:extLst>
          </p:cNvPr>
          <p:cNvSpPr txBox="1"/>
          <p:nvPr/>
        </p:nvSpPr>
        <p:spPr>
          <a:xfrm>
            <a:off x="2977477" y="1514419"/>
            <a:ext cx="62370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7030A0"/>
                </a:solidFill>
              </a:rPr>
              <a:t>template</a:t>
            </a:r>
            <a:r>
              <a:rPr lang="en-US" sz="2800" i="1" dirty="0"/>
              <a:t> &lt;</a:t>
            </a:r>
            <a:r>
              <a:rPr lang="en-US" sz="2800" i="1" dirty="0" err="1">
                <a:solidFill>
                  <a:srgbClr val="7030A0"/>
                </a:solidFill>
              </a:rPr>
              <a:t>typename</a:t>
            </a:r>
            <a:r>
              <a:rPr lang="en-US" sz="2800" i="1" dirty="0"/>
              <a:t> </a:t>
            </a:r>
            <a:r>
              <a:rPr lang="en-US" sz="2800" i="1" dirty="0">
                <a:solidFill>
                  <a:srgbClr val="0070C0"/>
                </a:solidFill>
              </a:rPr>
              <a:t>T1, </a:t>
            </a:r>
            <a:r>
              <a:rPr lang="en-US" sz="2800" i="1" dirty="0" err="1">
                <a:solidFill>
                  <a:srgbClr val="7030A0"/>
                </a:solidFill>
              </a:rPr>
              <a:t>typename</a:t>
            </a:r>
            <a:r>
              <a:rPr lang="en-US" sz="2800" i="1" dirty="0"/>
              <a:t> </a:t>
            </a:r>
            <a:r>
              <a:rPr lang="en-US" sz="2800" i="1" dirty="0">
                <a:solidFill>
                  <a:srgbClr val="0070C0"/>
                </a:solidFill>
              </a:rPr>
              <a:t>T2 </a:t>
            </a:r>
            <a:r>
              <a:rPr lang="en-US" sz="2800" i="1" dirty="0"/>
              <a:t>&gt; </a:t>
            </a:r>
          </a:p>
          <a:p>
            <a:r>
              <a:rPr lang="en-US" sz="2800" i="1" dirty="0"/>
              <a:t>class </a:t>
            </a:r>
            <a:r>
              <a:rPr lang="en-US" sz="2800" i="1" dirty="0" err="1">
                <a:solidFill>
                  <a:schemeClr val="accent1"/>
                </a:solidFill>
              </a:rPr>
              <a:t>ClassName</a:t>
            </a:r>
            <a:r>
              <a:rPr lang="en-US" sz="2800" i="1" dirty="0"/>
              <a:t>{</a:t>
            </a:r>
          </a:p>
          <a:p>
            <a:r>
              <a:rPr lang="en-US" sz="2800" i="1" dirty="0">
                <a:solidFill>
                  <a:srgbClr val="0070C0"/>
                </a:solidFill>
              </a:rPr>
              <a:t>	T1</a:t>
            </a:r>
            <a:r>
              <a:rPr lang="en-US" sz="2800" i="1" dirty="0"/>
              <a:t> a;</a:t>
            </a:r>
          </a:p>
          <a:p>
            <a:r>
              <a:rPr lang="en-US" sz="2800" i="1" dirty="0">
                <a:solidFill>
                  <a:srgbClr val="0070C0"/>
                </a:solidFill>
              </a:rPr>
              <a:t>	T2</a:t>
            </a:r>
            <a:r>
              <a:rPr lang="en-US" sz="2800" i="1" dirty="0"/>
              <a:t> b;</a:t>
            </a:r>
          </a:p>
          <a:p>
            <a:r>
              <a:rPr lang="en-US" sz="2800" i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429EE-022F-F0A8-BFF7-C60850109A8A}"/>
              </a:ext>
            </a:extLst>
          </p:cNvPr>
          <p:cNvSpPr txBox="1"/>
          <p:nvPr/>
        </p:nvSpPr>
        <p:spPr>
          <a:xfrm>
            <a:off x="2922394" y="4043927"/>
            <a:ext cx="63472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7030A0"/>
                </a:solidFill>
              </a:rPr>
              <a:t>template</a:t>
            </a:r>
            <a:r>
              <a:rPr lang="en-US" sz="2800" i="1" dirty="0"/>
              <a:t> &lt;</a:t>
            </a:r>
            <a:r>
              <a:rPr lang="en-US" sz="2800" i="1" dirty="0" err="1">
                <a:solidFill>
                  <a:srgbClr val="7030A0"/>
                </a:solidFill>
              </a:rPr>
              <a:t>typename</a:t>
            </a:r>
            <a:r>
              <a:rPr lang="en-US" sz="2800" i="1" dirty="0"/>
              <a:t> </a:t>
            </a:r>
            <a:r>
              <a:rPr lang="en-US" sz="2800" i="1" dirty="0">
                <a:solidFill>
                  <a:srgbClr val="0070C0"/>
                </a:solidFill>
              </a:rPr>
              <a:t>T1</a:t>
            </a:r>
            <a:r>
              <a:rPr lang="en-US" sz="2800" i="1" dirty="0"/>
              <a:t>&gt; </a:t>
            </a:r>
          </a:p>
          <a:p>
            <a:r>
              <a:rPr lang="en-US" sz="2800" i="1" dirty="0"/>
              <a:t>class </a:t>
            </a:r>
            <a:r>
              <a:rPr lang="en-US" sz="2800" i="1" dirty="0" err="1">
                <a:solidFill>
                  <a:schemeClr val="accent1"/>
                </a:solidFill>
              </a:rPr>
              <a:t>ClassName</a:t>
            </a:r>
            <a:r>
              <a:rPr lang="en-US" sz="2800" i="1" dirty="0"/>
              <a:t>&lt;</a:t>
            </a:r>
            <a:r>
              <a:rPr lang="en-US" sz="2800" i="1" dirty="0">
                <a:solidFill>
                  <a:schemeClr val="accent1"/>
                </a:solidFill>
              </a:rPr>
              <a:t>T1, </a:t>
            </a:r>
            <a:r>
              <a:rPr lang="en-US" sz="2800" i="1" dirty="0" err="1"/>
              <a:t>specialized_type</a:t>
            </a:r>
            <a:r>
              <a:rPr lang="en-US" sz="2800" i="1" dirty="0"/>
              <a:t>&gt;{</a:t>
            </a:r>
          </a:p>
          <a:p>
            <a:r>
              <a:rPr lang="en-US" sz="2800" i="1" dirty="0">
                <a:solidFill>
                  <a:srgbClr val="0070C0"/>
                </a:solidFill>
              </a:rPr>
              <a:t>	T1</a:t>
            </a:r>
            <a:r>
              <a:rPr lang="en-US" sz="2800" i="1" dirty="0"/>
              <a:t> a;</a:t>
            </a:r>
          </a:p>
          <a:p>
            <a:r>
              <a:rPr lang="en-US" sz="2800" i="1" dirty="0">
                <a:solidFill>
                  <a:srgbClr val="0070C0"/>
                </a:solidFill>
              </a:rPr>
              <a:t>	</a:t>
            </a:r>
            <a:r>
              <a:rPr lang="en-US" sz="2800" i="1" dirty="0" err="1">
                <a:solidFill>
                  <a:srgbClr val="0070C0"/>
                </a:solidFill>
              </a:rPr>
              <a:t>specialized_type</a:t>
            </a:r>
            <a:r>
              <a:rPr lang="en-US" sz="2800" i="1" dirty="0"/>
              <a:t> b;</a:t>
            </a:r>
          </a:p>
          <a:p>
            <a:r>
              <a:rPr lang="en-US" sz="28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069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AE90-F5A8-E926-6709-F85E6DA8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5288-F170-6606-0D1E-ACC91AA2A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defined within a class</a:t>
            </a:r>
          </a:p>
          <a:p>
            <a:r>
              <a:rPr lang="en-US" dirty="0"/>
              <a:t>Can be member functions or classes</a:t>
            </a:r>
          </a:p>
          <a:p>
            <a:r>
              <a:rPr lang="en-US" dirty="0"/>
              <a:t>Provide additional flexibility &amp; type safety for the enclosing type</a:t>
            </a:r>
          </a:p>
          <a:p>
            <a:r>
              <a:rPr lang="en-US" dirty="0"/>
              <a:t>Allows operations on different types in the same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0730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8C72-FC35-44B9-8E0C-0FBC8662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60E6-8CFB-48B3-A258-77357D56D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 template is a blueprint for a function or a class</a:t>
            </a:r>
          </a:p>
          <a:p>
            <a:r>
              <a:rPr lang="en-US" sz="3200" dirty="0"/>
              <a:t>Allows programmers to write code without explicitly specifying the type</a:t>
            </a:r>
          </a:p>
          <a:p>
            <a:r>
              <a:rPr lang="en-US" sz="3200" dirty="0"/>
              <a:t>Basis for generic programming in C++</a:t>
            </a:r>
          </a:p>
          <a:p>
            <a:r>
              <a:rPr lang="en-US" sz="3200" dirty="0"/>
              <a:t>Through templates, we can implement generic algorithms &amp; classes that can operate on any kind of type</a:t>
            </a:r>
          </a:p>
        </p:txBody>
      </p:sp>
    </p:spTree>
    <p:extLst>
      <p:ext uri="{BB962C8B-B14F-4D97-AF65-F5344CB8AC3E}">
        <p14:creationId xmlns:p14="http://schemas.microsoft.com/office/powerpoint/2010/main" val="101993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18C1-70D5-38C6-EA62-9436DCB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Arguments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DB63-B130-7F6C-7AD8-9D44D9F8F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can pass arguments to templates in various ways</a:t>
            </a:r>
          </a:p>
          <a:p>
            <a:pPr lvl="1"/>
            <a:r>
              <a:rPr lang="en-US" dirty="0"/>
              <a:t>Pass by value</a:t>
            </a:r>
          </a:p>
          <a:p>
            <a:pPr lvl="1"/>
            <a:r>
              <a:rPr lang="en-US" dirty="0"/>
              <a:t>Pass by reference</a:t>
            </a:r>
          </a:p>
          <a:p>
            <a:pPr lvl="1"/>
            <a:r>
              <a:rPr lang="en-US" dirty="0"/>
              <a:t>Pass by constant reference</a:t>
            </a:r>
          </a:p>
          <a:p>
            <a:pPr lvl="1"/>
            <a:r>
              <a:rPr lang="en-US" dirty="0"/>
              <a:t>Pass by address</a:t>
            </a:r>
          </a:p>
          <a:p>
            <a:pPr lvl="1"/>
            <a:r>
              <a:rPr lang="en-US" dirty="0"/>
              <a:t>Pass by </a:t>
            </a:r>
            <a:r>
              <a:rPr lang="en-US" dirty="0" err="1"/>
              <a:t>rvalue</a:t>
            </a:r>
            <a:r>
              <a:rPr lang="en-US" dirty="0"/>
              <a:t> reference</a:t>
            </a:r>
          </a:p>
          <a:p>
            <a:r>
              <a:rPr lang="en-IN" dirty="0"/>
              <a:t>Choice depends on what the template is doing with the arguments</a:t>
            </a:r>
          </a:p>
        </p:txBody>
      </p:sp>
    </p:spTree>
    <p:extLst>
      <p:ext uri="{BB962C8B-B14F-4D97-AF65-F5344CB8AC3E}">
        <p14:creationId xmlns:p14="http://schemas.microsoft.com/office/powerpoint/2010/main" val="2933914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1847-0BF8-EEC6-F6D2-D7492F78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3E20-277B-D7FE-0D47-2F97CDA0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Simplest way to pass arguments</a:t>
            </a:r>
          </a:p>
          <a:p>
            <a:r>
              <a:rPr lang="en-US" dirty="0"/>
              <a:t>Cheap for both primitive &amp; some user defined types</a:t>
            </a:r>
          </a:p>
          <a:p>
            <a:r>
              <a:rPr lang="en-US" dirty="0"/>
              <a:t>Might be expensive for types with copy constructors</a:t>
            </a:r>
          </a:p>
          <a:p>
            <a:r>
              <a:rPr lang="en-US" dirty="0"/>
              <a:t>Won’t work directly with move only types</a:t>
            </a:r>
          </a:p>
          <a:p>
            <a:r>
              <a:rPr lang="en-US" dirty="0"/>
              <a:t>Still a common way to pass arguments</a:t>
            </a:r>
          </a:p>
          <a:p>
            <a:r>
              <a:rPr lang="en-US" dirty="0"/>
              <a:t>Usage - almost all standard library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865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C4AD-D832-A85E-B51F-79E5A174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323E-CD88-F705-DBEB-88C1F07E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Cheap for types with copy constructors</a:t>
            </a:r>
          </a:p>
          <a:p>
            <a:r>
              <a:rPr lang="en-IN" dirty="0"/>
              <a:t>Doesn’t work with </a:t>
            </a:r>
            <a:r>
              <a:rPr lang="en-IN" dirty="0" err="1"/>
              <a:t>rvalue</a:t>
            </a:r>
            <a:r>
              <a:rPr lang="en-IN" dirty="0"/>
              <a:t> arguments</a:t>
            </a:r>
          </a:p>
          <a:p>
            <a:r>
              <a:rPr lang="en-IN" dirty="0"/>
              <a:t>Useful when the function has to modify its argument</a:t>
            </a:r>
          </a:p>
          <a:p>
            <a:r>
              <a:rPr lang="en-IN" dirty="0"/>
              <a:t>Usage - </a:t>
            </a:r>
            <a:r>
              <a:rPr lang="en-IN" i="1" dirty="0"/>
              <a:t>std::advance, std::swap, std::tie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844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4B19-BE0D-5819-3CDF-456860A0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 by constant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B557-62F8-338E-92AE-3B56E674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Works with both </a:t>
            </a:r>
            <a:r>
              <a:rPr lang="en-IN" dirty="0" err="1"/>
              <a:t>lvalues</a:t>
            </a:r>
            <a:r>
              <a:rPr lang="en-IN" dirty="0"/>
              <a:t> &amp; </a:t>
            </a:r>
            <a:r>
              <a:rPr lang="en-IN" dirty="0" err="1"/>
              <a:t>rvalues</a:t>
            </a:r>
            <a:endParaRPr lang="en-IN" dirty="0"/>
          </a:p>
          <a:p>
            <a:r>
              <a:rPr lang="en-IN" dirty="0"/>
              <a:t>Cheap for types with copy constructors</a:t>
            </a:r>
          </a:p>
          <a:p>
            <a:r>
              <a:rPr lang="en-IN" dirty="0"/>
              <a:t>Usage - </a:t>
            </a:r>
            <a:r>
              <a:rPr lang="en-IN" i="1" dirty="0"/>
              <a:t>std::min, std::max</a:t>
            </a:r>
          </a:p>
        </p:txBody>
      </p:sp>
    </p:spTree>
    <p:extLst>
      <p:ext uri="{BB962C8B-B14F-4D97-AF65-F5344CB8AC3E}">
        <p14:creationId xmlns:p14="http://schemas.microsoft.com/office/powerpoint/2010/main" val="3032810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912-6746-1A99-8177-04948E6A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 by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9D04-5C5A-72B5-9EA3-D7F0F510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 commonly used</a:t>
            </a:r>
          </a:p>
          <a:p>
            <a:r>
              <a:rPr lang="en-IN" dirty="0"/>
              <a:t>Used only when you explicitly have to deal with pointers</a:t>
            </a:r>
          </a:p>
          <a:p>
            <a:r>
              <a:rPr lang="en-IN" dirty="0"/>
              <a:t>Usage - constructors of </a:t>
            </a:r>
            <a:r>
              <a:rPr lang="en-IN" i="1" dirty="0"/>
              <a:t>std::</a:t>
            </a:r>
            <a:r>
              <a:rPr lang="en-IN" i="1" dirty="0" err="1"/>
              <a:t>unique_ptr</a:t>
            </a:r>
            <a:r>
              <a:rPr lang="en-IN" i="1" dirty="0"/>
              <a:t>, std::</a:t>
            </a:r>
            <a:r>
              <a:rPr lang="en-IN" i="1" dirty="0" err="1"/>
              <a:t>shared_ptr</a:t>
            </a:r>
            <a:r>
              <a:rPr lang="en-IN" i="1" dirty="0"/>
              <a:t> </a:t>
            </a:r>
            <a:r>
              <a:rPr lang="en-IN" dirty="0"/>
              <a:t>&amp;, their </a:t>
            </a:r>
            <a:r>
              <a:rPr lang="en-IN" dirty="0" err="1"/>
              <a:t>deleters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52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99CC-640F-D6F3-F22C-465F0CD6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Forwarding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49D8-C834-8DA3-1B8A-E7F3849F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template parameter is declared as </a:t>
            </a:r>
            <a:r>
              <a:rPr lang="en-IN" dirty="0" err="1"/>
              <a:t>rvalue</a:t>
            </a:r>
            <a:r>
              <a:rPr lang="en-IN" dirty="0"/>
              <a:t> reference</a:t>
            </a:r>
          </a:p>
          <a:p>
            <a:r>
              <a:rPr lang="en-IN" dirty="0"/>
              <a:t>Due to type deduction, this parameter becomes a forwarding reference</a:t>
            </a:r>
          </a:p>
          <a:p>
            <a:pPr lvl="1"/>
            <a:r>
              <a:rPr lang="en-IN" dirty="0"/>
              <a:t>preserves the type information of its argument</a:t>
            </a:r>
          </a:p>
          <a:p>
            <a:r>
              <a:rPr lang="en-IN" dirty="0"/>
              <a:t>This can be used to forward the argument to another function</a:t>
            </a:r>
          </a:p>
          <a:p>
            <a:r>
              <a:rPr lang="en-IN" dirty="0"/>
              <a:t>Usage - emplace functions, constructors of some library types, algorithms</a:t>
            </a:r>
          </a:p>
        </p:txBody>
      </p:sp>
    </p:spTree>
    <p:extLst>
      <p:ext uri="{BB962C8B-B14F-4D97-AF65-F5344CB8AC3E}">
        <p14:creationId xmlns:p14="http://schemas.microsoft.com/office/powerpoint/2010/main" val="1433287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C76F-B318-C06A-1805-D4127CBF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Changes in Modern C++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3ED1-6700-6553-0011-C50029AC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Template were updated with additional features in almost every new C++ standard</a:t>
            </a:r>
          </a:p>
          <a:p>
            <a:r>
              <a:rPr lang="en-US" dirty="0"/>
              <a:t>C++11 added variadic templates &amp; alias templates</a:t>
            </a:r>
          </a:p>
          <a:p>
            <a:r>
              <a:rPr lang="en-US" dirty="0"/>
              <a:t>C++14 added the ability to declare variable templates &amp; generic lambdas</a:t>
            </a:r>
          </a:p>
          <a:p>
            <a:r>
              <a:rPr lang="en-US" dirty="0"/>
              <a:t>C++17 introduced fold expressions, class template argument deduction and if </a:t>
            </a:r>
            <a:r>
              <a:rPr lang="en-US" dirty="0" err="1"/>
              <a:t>constexpr</a:t>
            </a:r>
            <a:endParaRPr lang="en-US" dirty="0"/>
          </a:p>
          <a:p>
            <a:r>
              <a:rPr lang="en-US" dirty="0"/>
              <a:t>In C++20, we got abbreviated auto, lambda with template parameters &amp; support for literal class types as non-type template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84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Alias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a name that is a synonym of existing type</a:t>
            </a:r>
          </a:p>
          <a:p>
            <a:r>
              <a:rPr lang="en-IN" sz="3200" dirty="0"/>
              <a:t>Does not introduce a new type</a:t>
            </a:r>
          </a:p>
          <a:p>
            <a:r>
              <a:rPr lang="en-IN" sz="3200" dirty="0"/>
              <a:t>Same as a typedef declaration</a:t>
            </a:r>
          </a:p>
          <a:p>
            <a:r>
              <a:rPr lang="en-IN" sz="3200" dirty="0"/>
              <a:t>Created through the </a:t>
            </a:r>
            <a:r>
              <a:rPr lang="en-IN" sz="3200" i="1" dirty="0"/>
              <a:t>using</a:t>
            </a:r>
            <a:r>
              <a:rPr lang="en-IN" sz="3200" dirty="0"/>
              <a:t> keyword</a:t>
            </a:r>
          </a:p>
          <a:p>
            <a:endParaRPr lang="en-IN" sz="3200" dirty="0"/>
          </a:p>
          <a:p>
            <a:pPr marL="0" indent="0" algn="ctr">
              <a:buNone/>
            </a:pPr>
            <a:r>
              <a:rPr lang="en-IN" sz="3200" i="1" dirty="0"/>
              <a:t>using </a:t>
            </a:r>
            <a:r>
              <a:rPr lang="en-IN" sz="3200" b="1" i="1" dirty="0">
                <a:solidFill>
                  <a:schemeClr val="accent1"/>
                </a:solidFill>
              </a:rPr>
              <a:t>identifier</a:t>
            </a:r>
            <a:r>
              <a:rPr lang="en-IN" sz="3200" i="1" dirty="0"/>
              <a:t> = </a:t>
            </a:r>
            <a:r>
              <a:rPr lang="en-IN" sz="3200" b="1" i="1" dirty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IN" sz="3200" i="1" dirty="0"/>
              <a:t> 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F5871-59A2-4D52-AD8C-895C3459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0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0924-C82F-6BBE-0FC5-AF45602E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2D81-6183-667A-0036-4CAC07F58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or class template instantiation declared with the </a:t>
            </a:r>
            <a:r>
              <a:rPr lang="en-US" i="1" dirty="0"/>
              <a:t>extern</a:t>
            </a:r>
            <a:r>
              <a:rPr lang="en-US" dirty="0"/>
              <a:t> keyword</a:t>
            </a:r>
          </a:p>
          <a:p>
            <a:r>
              <a:rPr lang="en-US" dirty="0"/>
              <a:t>Eliminates redundant template instantiations for some specific type by suppressing its instantiation </a:t>
            </a:r>
          </a:p>
          <a:p>
            <a:r>
              <a:rPr lang="en-US" dirty="0"/>
              <a:t>The instantiation is provided through explicit instantiation for that type</a:t>
            </a:r>
          </a:p>
          <a:p>
            <a:r>
              <a:rPr lang="en-US" dirty="0"/>
              <a:t>For classes, all members are instantiated even if not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779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9590-90CB-AA6D-A6BD-5BC75637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8994C-9337-50BB-4032-4D6378778037}"/>
              </a:ext>
            </a:extLst>
          </p:cNvPr>
          <p:cNvSpPr txBox="1"/>
          <p:nvPr/>
        </p:nvSpPr>
        <p:spPr>
          <a:xfrm>
            <a:off x="1609381" y="1685886"/>
            <a:ext cx="236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file (.h)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3E231-C747-212F-AA5F-6A913051B2B8}"/>
              </a:ext>
            </a:extLst>
          </p:cNvPr>
          <p:cNvSpPr txBox="1"/>
          <p:nvPr/>
        </p:nvSpPr>
        <p:spPr>
          <a:xfrm>
            <a:off x="1609381" y="2089755"/>
            <a:ext cx="3307815" cy="267849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kern="0" dirty="0">
                <a:solidFill>
                  <a:srgbClr val="0000FF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IN" sz="16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kern="0" dirty="0" err="1">
                <a:solidFill>
                  <a:srgbClr val="0000FF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IN" sz="16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T&gt;</a:t>
            </a:r>
            <a:endParaRPr lang="en-IN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kern="0" dirty="0">
                <a:solidFill>
                  <a:srgbClr val="0000FF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6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F(T a) {}</a:t>
            </a:r>
            <a:endParaRPr lang="en-IN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kern="0" dirty="0">
                <a:solidFill>
                  <a:srgbClr val="0000FF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en-IN" sz="16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kern="0" dirty="0">
                <a:solidFill>
                  <a:srgbClr val="0000FF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IN" sz="16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kern="0" dirty="0">
                <a:solidFill>
                  <a:srgbClr val="0000FF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6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F(</a:t>
            </a:r>
            <a:r>
              <a:rPr lang="en-IN" sz="1600" kern="0" dirty="0">
                <a:solidFill>
                  <a:srgbClr val="0000FF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;</a:t>
            </a:r>
            <a:endParaRPr lang="en-IN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kern="0" dirty="0">
                <a:solidFill>
                  <a:srgbClr val="0000FF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IN" sz="16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kern="0" dirty="0" err="1">
                <a:solidFill>
                  <a:srgbClr val="0000FF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IN" sz="16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T&gt;</a:t>
            </a:r>
            <a:endParaRPr lang="en-IN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kern="0" dirty="0">
                <a:solidFill>
                  <a:srgbClr val="0000FF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6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 {};</a:t>
            </a:r>
            <a:endParaRPr lang="en-IN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kern="0" dirty="0">
                <a:solidFill>
                  <a:srgbClr val="0000FF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en-IN" sz="16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kern="0" dirty="0">
                <a:solidFill>
                  <a:srgbClr val="0000FF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IN" sz="16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A&lt;</a:t>
            </a:r>
            <a:r>
              <a:rPr lang="en-IN" sz="1600" kern="0" dirty="0">
                <a:solidFill>
                  <a:srgbClr val="0000FF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;</a:t>
            </a:r>
            <a:endParaRPr lang="en-IN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3A91B0F-AE1E-772C-1412-F1894C0E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381" y="5706603"/>
            <a:ext cx="3307815" cy="5847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osevka" panose="02000509030000000004" pitchFamily="49" charset="0"/>
                <a:cs typeface="Iosevka" panose="02000509030000000004" pitchFamily="49" charset="0"/>
              </a:rPr>
              <a:t>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osevka" panose="02000509030000000004" pitchFamily="49" charset="0"/>
                <a:cs typeface="Iosevka" panose="020005090300000000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osevka" panose="02000509030000000004" pitchFamily="49" charset="0"/>
                <a:cs typeface="Iosevka" panose="020005090300000000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osevka" panose="02000509030000000004" pitchFamily="49" charset="0"/>
                <a:cs typeface="Iosevka" panose="02000509030000000004" pitchFamily="49" charset="0"/>
              </a:rPr>
              <a:t> F(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osevka" panose="02000509030000000004" pitchFamily="49" charset="0"/>
                <a:cs typeface="Iosevka" panose="020005090300000000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osevka" panose="02000509030000000004" pitchFamily="49" charset="0"/>
                <a:cs typeface="Iosevka" panose="02000509030000000004" pitchFamily="49" charset="0"/>
              </a:rPr>
              <a:t>) 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osevka" panose="02000509030000000004" pitchFamily="49" charset="0"/>
                <a:cs typeface="Iosevka" panose="02000509030000000004" pitchFamily="49" charset="0"/>
              </a:rPr>
              <a:t>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osevka" panose="02000509030000000004" pitchFamily="49" charset="0"/>
                <a:cs typeface="Iosevka" panose="02000509030000000004" pitchFamily="49" charset="0"/>
              </a:rPr>
              <a:t> A&lt;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osevka" panose="02000509030000000004" pitchFamily="49" charset="0"/>
                <a:cs typeface="Iosevka" panose="020005090300000000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osevka" panose="02000509030000000004" pitchFamily="49" charset="0"/>
                <a:cs typeface="Iosevka" panose="02000509030000000004" pitchFamily="49" charset="0"/>
              </a:rPr>
              <a:t>&gt; 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4697D-8A8D-F523-4AA7-5057411A4EF6}"/>
              </a:ext>
            </a:extLst>
          </p:cNvPr>
          <p:cNvSpPr txBox="1"/>
          <p:nvPr/>
        </p:nvSpPr>
        <p:spPr>
          <a:xfrm>
            <a:off x="1609381" y="5308523"/>
            <a:ext cx="29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 file (.</a:t>
            </a:r>
            <a:r>
              <a:rPr lang="en-US" dirty="0" err="1"/>
              <a:t>cpp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29753-8CE8-3E48-2779-7F521F72DBB8}"/>
              </a:ext>
            </a:extLst>
          </p:cNvPr>
          <p:cNvSpPr txBox="1"/>
          <p:nvPr/>
        </p:nvSpPr>
        <p:spPr>
          <a:xfrm>
            <a:off x="8297997" y="2089755"/>
            <a:ext cx="2749627" cy="224144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FF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main() {</a:t>
            </a:r>
            <a:endParaRPr lang="en-IN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F(100) ;</a:t>
            </a:r>
            <a:endParaRPr lang="en-IN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A&lt;</a:t>
            </a:r>
            <a:r>
              <a:rPr lang="en-IN" sz="1800" kern="0" dirty="0">
                <a:solidFill>
                  <a:srgbClr val="0000FF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a ;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solidFill>
                  <a:srgbClr val="000000"/>
                </a:solidFill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F(1.2) ;</a:t>
            </a:r>
            <a:endParaRPr lang="en-IN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Iosevka" panose="0200050903000000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70C86-A9AE-EEAD-D7A2-1F563B3F8952}"/>
              </a:ext>
            </a:extLst>
          </p:cNvPr>
          <p:cNvSpPr txBox="1"/>
          <p:nvPr/>
        </p:nvSpPr>
        <p:spPr>
          <a:xfrm>
            <a:off x="6096000" y="2778165"/>
            <a:ext cx="108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Includes</a:t>
            </a:r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52AFAC1-A541-36BB-1EA5-C3465FAB3667}"/>
              </a:ext>
            </a:extLst>
          </p:cNvPr>
          <p:cNvSpPr/>
          <p:nvPr/>
        </p:nvSpPr>
        <p:spPr>
          <a:xfrm rot="10800000">
            <a:off x="5318623" y="3147498"/>
            <a:ext cx="2577947" cy="28150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875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31CA-3571-4035-85DD-5B338F79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DFBFB-CC77-4854-AC96-940A020BEE42}"/>
              </a:ext>
            </a:extLst>
          </p:cNvPr>
          <p:cNvSpPr txBox="1"/>
          <p:nvPr/>
        </p:nvSpPr>
        <p:spPr>
          <a:xfrm>
            <a:off x="2602481" y="3327930"/>
            <a:ext cx="7035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rgbClr val="7030A0"/>
                </a:solidFill>
              </a:rPr>
              <a:t>template</a:t>
            </a:r>
            <a:r>
              <a:rPr lang="en-US" sz="4000" i="1" dirty="0"/>
              <a:t> &lt;</a:t>
            </a:r>
            <a:r>
              <a:rPr lang="en-US" sz="4000" i="1" dirty="0" err="1">
                <a:solidFill>
                  <a:srgbClr val="7030A0"/>
                </a:solidFill>
              </a:rPr>
              <a:t>typename</a:t>
            </a:r>
            <a:r>
              <a:rPr lang="en-US" sz="4000" i="1" dirty="0"/>
              <a:t> </a:t>
            </a:r>
            <a:r>
              <a:rPr lang="en-US" sz="4000" i="1" dirty="0" err="1">
                <a:solidFill>
                  <a:srgbClr val="0070C0"/>
                </a:solidFill>
              </a:rPr>
              <a:t>Typename</a:t>
            </a:r>
            <a:r>
              <a:rPr lang="en-US" sz="4000" i="1" dirty="0"/>
              <a:t>&gt;</a:t>
            </a:r>
            <a:endParaRPr lang="en-IN" sz="40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455DF-3902-4C5D-9700-7A54DCCCDCD0}"/>
              </a:ext>
            </a:extLst>
          </p:cNvPr>
          <p:cNvSpPr txBox="1"/>
          <p:nvPr/>
        </p:nvSpPr>
        <p:spPr>
          <a:xfrm>
            <a:off x="5459033" y="4706074"/>
            <a:ext cx="315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 parameter list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0FDD533-CB16-41D5-84C3-B7E96F443AB2}"/>
              </a:ext>
            </a:extLst>
          </p:cNvPr>
          <p:cNvSpPr/>
          <p:nvPr/>
        </p:nvSpPr>
        <p:spPr>
          <a:xfrm rot="16200000">
            <a:off x="6769775" y="1961193"/>
            <a:ext cx="530084" cy="4650668"/>
          </a:xfrm>
          <a:prstGeom prst="leftBrace">
            <a:avLst>
              <a:gd name="adj1" fmla="val 85834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620393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7088-8B9D-D930-C93D-7BCE1AAA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BA9C-1CC2-5E49-6B62-2D03294D0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Templates that can accept arbitrary number of template arguments through a pack</a:t>
            </a:r>
          </a:p>
          <a:p>
            <a:r>
              <a:rPr lang="en-US" dirty="0"/>
              <a:t>A pack can be </a:t>
            </a:r>
          </a:p>
          <a:p>
            <a:pPr lvl="1"/>
            <a:r>
              <a:rPr lang="en-US" dirty="0"/>
              <a:t>template parameter pack: represents 0 or more template (or non-type) parameters</a:t>
            </a:r>
          </a:p>
          <a:p>
            <a:pPr lvl="1"/>
            <a:r>
              <a:rPr lang="en-US" dirty="0"/>
              <a:t>function parameter pack: represents 0 or more function parameters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216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63F9-DBAE-7D5C-1E3A-EB3A1E09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AD69-C9B5-CA55-0897-35555B9A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C++ entity that can be expanded</a:t>
            </a:r>
          </a:p>
          <a:p>
            <a:r>
              <a:rPr lang="en-US" dirty="0"/>
              <a:t>Specified through a pattern followed by ellipsis</a:t>
            </a:r>
          </a:p>
          <a:p>
            <a:r>
              <a:rPr lang="en-US" dirty="0"/>
              <a:t>A pack can accept zero or more template arguments (non-type or type)</a:t>
            </a:r>
          </a:p>
          <a:p>
            <a:r>
              <a:rPr lang="en-US" dirty="0"/>
              <a:t>The process of expanding the pack pattern is called pack expansion</a:t>
            </a:r>
          </a:p>
        </p:txBody>
      </p:sp>
    </p:spTree>
    <p:extLst>
      <p:ext uri="{BB962C8B-B14F-4D97-AF65-F5344CB8AC3E}">
        <p14:creationId xmlns:p14="http://schemas.microsoft.com/office/powerpoint/2010/main" val="1242183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7C6A8B-616B-9F7B-6856-CAAA534E85A0}"/>
              </a:ext>
            </a:extLst>
          </p:cNvPr>
          <p:cNvSpPr txBox="1"/>
          <p:nvPr/>
        </p:nvSpPr>
        <p:spPr>
          <a:xfrm>
            <a:off x="2116189" y="1814949"/>
            <a:ext cx="3188550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IN" sz="1800" b="0" i="0" u="none" strike="noStrike" baseline="0" dirty="0">
                <a:solidFill>
                  <a:srgbClr val="0000FF"/>
                </a:solidFill>
                <a:latin typeface="Iosevka" panose="02000509030000000004" pitchFamily="49" charset="0"/>
              </a:rPr>
              <a:t>template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&lt;</a:t>
            </a:r>
            <a:r>
              <a:rPr lang="en-IN" sz="1800" b="0" i="0" u="none" strike="noStrike" baseline="0" dirty="0" err="1">
                <a:solidFill>
                  <a:srgbClr val="0000FF"/>
                </a:solidFill>
                <a:latin typeface="Iosevka" panose="02000509030000000004" pitchFamily="49" charset="0"/>
              </a:rPr>
              <a:t>typename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...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Iosevka" panose="02000509030000000004" pitchFamily="49" charset="0"/>
              </a:rPr>
              <a:t>Args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&gt;</a:t>
            </a:r>
          </a:p>
          <a:p>
            <a:pPr marR="0" algn="l" rtl="0"/>
            <a:r>
              <a:rPr lang="en-IN" sz="1800" b="0" i="0" u="none" strike="noStrike" baseline="0" dirty="0">
                <a:solidFill>
                  <a:srgbClr val="0000FF"/>
                </a:solidFill>
                <a:latin typeface="Iosevka" panose="02000509030000000004" pitchFamily="49" charset="0"/>
              </a:rPr>
              <a:t>void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 F1(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Iosevka" panose="02000509030000000004" pitchFamily="49" charset="0"/>
              </a:rPr>
              <a:t>Args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...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Iosevka" panose="02000509030000000004" pitchFamily="49" charset="0"/>
              </a:rPr>
              <a:t>args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) {</a:t>
            </a:r>
          </a:p>
          <a:p>
            <a:pPr marR="0" algn="l" rtl="0"/>
            <a:r>
              <a:rPr lang="en-IN" dirty="0">
                <a:solidFill>
                  <a:srgbClr val="000000"/>
                </a:solidFill>
                <a:latin typeface="Iosevka" panose="02000509030000000004" pitchFamily="49" charset="0"/>
              </a:rPr>
              <a:t>   F2(</a:t>
            </a:r>
            <a:r>
              <a:rPr lang="en-IN" dirty="0" err="1">
                <a:solidFill>
                  <a:srgbClr val="000000"/>
                </a:solidFill>
                <a:latin typeface="Iosevka" panose="02000509030000000004" pitchFamily="49" charset="0"/>
              </a:rPr>
              <a:t>args</a:t>
            </a:r>
            <a:r>
              <a:rPr lang="en-IN" dirty="0">
                <a:solidFill>
                  <a:srgbClr val="000000"/>
                </a:solidFill>
                <a:latin typeface="Iosevka" panose="02000509030000000004" pitchFamily="49" charset="0"/>
              </a:rPr>
              <a:t>...) ;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 </a:t>
            </a:r>
          </a:p>
          <a:p>
            <a:pPr marR="0" algn="l" rtl="0"/>
            <a:r>
              <a:rPr lang="en-IN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}</a:t>
            </a:r>
          </a:p>
          <a:p>
            <a:pPr marR="0" algn="l" rtl="0"/>
            <a:endParaRPr lang="en-IN" sz="1050" b="0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D98F7-2FEF-6A37-ACD9-50356CD66B9A}"/>
              </a:ext>
            </a:extLst>
          </p:cNvPr>
          <p:cNvSpPr txBox="1"/>
          <p:nvPr/>
        </p:nvSpPr>
        <p:spPr>
          <a:xfrm>
            <a:off x="2113861" y="4076642"/>
            <a:ext cx="8342523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IN" sz="1800" b="0" i="0" u="none" strike="noStrike" baseline="0" dirty="0">
                <a:solidFill>
                  <a:srgbClr val="0000FF"/>
                </a:solidFill>
                <a:latin typeface="Iosevka" panose="02000509030000000004" pitchFamily="49" charset="0"/>
              </a:rPr>
              <a:t>template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&lt;</a:t>
            </a:r>
            <a:r>
              <a:rPr lang="en-IN" sz="1800" b="0" i="0" u="none" strike="noStrike" baseline="0" dirty="0" err="1">
                <a:solidFill>
                  <a:srgbClr val="0000FF"/>
                </a:solidFill>
                <a:latin typeface="Iosevka" panose="02000509030000000004" pitchFamily="49" charset="0"/>
              </a:rPr>
              <a:t>typename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 Arg1, </a:t>
            </a:r>
            <a:r>
              <a:rPr lang="en-IN" sz="1800" b="0" i="0" u="none" strike="noStrike" baseline="0" dirty="0" err="1">
                <a:solidFill>
                  <a:srgbClr val="0000FF"/>
                </a:solidFill>
                <a:latin typeface="Iosevka" panose="02000509030000000004" pitchFamily="49" charset="0"/>
              </a:rPr>
              <a:t>typename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 Arg2, </a:t>
            </a:r>
            <a:r>
              <a:rPr lang="en-IN" sz="1800" b="0" i="0" u="none" strike="noStrike" baseline="0" dirty="0" err="1">
                <a:solidFill>
                  <a:srgbClr val="0000FF"/>
                </a:solidFill>
                <a:latin typeface="Iosevka" panose="02000509030000000004" pitchFamily="49" charset="0"/>
              </a:rPr>
              <a:t>typename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 Arg3 ... </a:t>
            </a:r>
            <a:r>
              <a:rPr lang="en-IN" sz="1800" b="0" i="0" u="none" strike="noStrike" baseline="0" dirty="0" err="1">
                <a:solidFill>
                  <a:srgbClr val="0000FF"/>
                </a:solidFill>
                <a:latin typeface="Iosevka" panose="02000509030000000004" pitchFamily="49" charset="0"/>
              </a:rPr>
              <a:t>typename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 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Iosevka" panose="02000509030000000004" pitchFamily="49" charset="0"/>
              </a:rPr>
              <a:t>ArgN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&gt;</a:t>
            </a:r>
          </a:p>
          <a:p>
            <a:pPr marR="0" algn="l" rtl="0"/>
            <a:r>
              <a:rPr lang="en-US" sz="1800" b="0" i="0" u="none" strike="noStrike" baseline="0" dirty="0">
                <a:solidFill>
                  <a:srgbClr val="0000FF"/>
                </a:solidFill>
                <a:latin typeface="Iosevka" panose="02000509030000000004" pitchFamily="49" charset="0"/>
              </a:rPr>
              <a:t>void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 F1(Arg1 a1, Arg2 a2, Arg3 a3 </a:t>
            </a:r>
            <a:r>
              <a:rPr lang="en-US" dirty="0">
                <a:solidFill>
                  <a:srgbClr val="000000"/>
                </a:solidFill>
                <a:latin typeface="Iosevka" panose="02000509030000000004" pitchFamily="49" charset="0"/>
              </a:rPr>
              <a:t>...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 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Iosevka" panose="02000509030000000004" pitchFamily="49" charset="0"/>
              </a:rPr>
              <a:t>ArgN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 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Iosevka" panose="02000509030000000004" pitchFamily="49" charset="0"/>
              </a:rPr>
              <a:t>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) {</a:t>
            </a:r>
          </a:p>
          <a:p>
            <a:pPr marR="0" algn="l" rtl="0"/>
            <a:r>
              <a:rPr lang="en-IN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    F2(a1, a2, a3 ...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Iosevka" panose="02000509030000000004" pitchFamily="49" charset="0"/>
              </a:rPr>
              <a:t>aN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) ;</a:t>
            </a:r>
          </a:p>
          <a:p>
            <a:pPr marR="0" algn="l" rtl="0"/>
            <a:r>
              <a:rPr lang="en-IN" sz="18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}</a:t>
            </a:r>
          </a:p>
          <a:p>
            <a:pPr marR="0" algn="l" rtl="0"/>
            <a:endParaRPr lang="en-IN" sz="1050" b="0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D5191-ED59-4C80-2EEE-00D4AF22D77D}"/>
              </a:ext>
            </a:extLst>
          </p:cNvPr>
          <p:cNvSpPr txBox="1"/>
          <p:nvPr/>
        </p:nvSpPr>
        <p:spPr>
          <a:xfrm>
            <a:off x="4593182" y="1595208"/>
            <a:ext cx="324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Template parameter pack</a:t>
            </a:r>
            <a:endParaRPr lang="en-IN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E5CD0-5A97-ED24-AD84-AF3C4884B4A9}"/>
              </a:ext>
            </a:extLst>
          </p:cNvPr>
          <p:cNvSpPr txBox="1"/>
          <p:nvPr/>
        </p:nvSpPr>
        <p:spPr>
          <a:xfrm>
            <a:off x="4593182" y="2050743"/>
            <a:ext cx="324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Function parameter pack</a:t>
            </a:r>
            <a:endParaRPr lang="en-IN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1D8674-3021-400F-1B0A-DE7680FA2FD2}"/>
              </a:ext>
            </a:extLst>
          </p:cNvPr>
          <p:cNvSpPr txBox="1"/>
          <p:nvPr/>
        </p:nvSpPr>
        <p:spPr>
          <a:xfrm>
            <a:off x="4915127" y="2585756"/>
            <a:ext cx="26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...” is pack expansion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” is its pattern</a:t>
            </a:r>
            <a:endParaRPr lang="en-IN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489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2FE6-B4F2-1850-093F-8E5567FA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 Expansion Examples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E003B-7387-947D-4C1C-B344296EA556}"/>
              </a:ext>
            </a:extLst>
          </p:cNvPr>
          <p:cNvSpPr txBox="1"/>
          <p:nvPr/>
        </p:nvSpPr>
        <p:spPr>
          <a:xfrm>
            <a:off x="3127735" y="3007944"/>
            <a:ext cx="59365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pt-BR" sz="20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F1(a...) ;		F(a1, a2, a3) ;</a:t>
            </a:r>
          </a:p>
          <a:p>
            <a:pPr marR="0" algn="l" rtl="0"/>
            <a:r>
              <a:rPr lang="pt-BR" sz="20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F1(&amp;a...) ;		F1(&amp;a1, &amp;a2, &amp;a3) ;</a:t>
            </a:r>
          </a:p>
          <a:p>
            <a:pPr marR="0" algn="l" rtl="0"/>
            <a:r>
              <a:rPr lang="pt-BR" sz="20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F1(++a...) ;		F1(++a1, ++a2, ++a3) ;</a:t>
            </a:r>
          </a:p>
          <a:p>
            <a:pPr marR="0" algn="l" rtl="0"/>
            <a:r>
              <a:rPr lang="pt-BR" sz="2000" b="0" i="0" u="none" strike="noStrike" baseline="0" dirty="0">
                <a:solidFill>
                  <a:srgbClr val="000000"/>
                </a:solidFill>
                <a:latin typeface="Iosevka" panose="02000509030000000004" pitchFamily="49" charset="0"/>
              </a:rPr>
              <a:t>F1(a+1...) ;		F1(a1+1, a2+1, a3+1) 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0D58D-9E30-88AC-7CB1-F6556EA98DEB}"/>
              </a:ext>
            </a:extLst>
          </p:cNvPr>
          <p:cNvSpPr txBox="1"/>
          <p:nvPr/>
        </p:nvSpPr>
        <p:spPr>
          <a:xfrm>
            <a:off x="5869758" y="2558847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Expansion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BCEA8-A361-D03D-B4E7-1C854B99E38A}"/>
              </a:ext>
            </a:extLst>
          </p:cNvPr>
          <p:cNvSpPr txBox="1"/>
          <p:nvPr/>
        </p:nvSpPr>
        <p:spPr>
          <a:xfrm>
            <a:off x="3127735" y="2558847"/>
            <a:ext cx="1352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Arguments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716340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…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C++11 introduces a new operator called </a:t>
            </a:r>
            <a:r>
              <a:rPr lang="en-US" i="1" dirty="0" err="1"/>
              <a:t>sizeof</a:t>
            </a:r>
            <a:r>
              <a:rPr lang="en-US" i="1" dirty="0"/>
              <a:t>…</a:t>
            </a:r>
          </a:p>
          <a:p>
            <a:r>
              <a:rPr lang="en-US" dirty="0"/>
              <a:t>Used to find how many elements are there in a pack</a:t>
            </a:r>
          </a:p>
          <a:p>
            <a:r>
              <a:rPr lang="en-US" dirty="0"/>
              <a:t>It returns a constant expression and does not evaluate its argument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9D2C-F3FA-4722-BBA2-197E2F3D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19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BDF3-7BBC-C527-89C9-3CDE8774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BF3C-8581-10C5-E633-DB6C05B74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new feature introduced in C++14</a:t>
            </a:r>
          </a:p>
          <a:p>
            <a:r>
              <a:rPr lang="en-US" dirty="0"/>
              <a:t>Allows definition of variables as templates, just like functions &amp; classes</a:t>
            </a:r>
          </a:p>
          <a:p>
            <a:r>
              <a:rPr lang="en-US" dirty="0"/>
              <a:t>Variable templates can be customized based on template parameters</a:t>
            </a:r>
          </a:p>
          <a:p>
            <a:r>
              <a:rPr lang="en-US" dirty="0"/>
              <a:t>Support </a:t>
            </a:r>
            <a:r>
              <a:rPr lang="en-US" i="1" dirty="0" err="1"/>
              <a:t>constexpr</a:t>
            </a:r>
            <a:r>
              <a:rPr lang="en-US" dirty="0"/>
              <a:t> for compile-time constant evaluation for constants &amp; expressions</a:t>
            </a:r>
          </a:p>
          <a:p>
            <a:r>
              <a:rPr lang="en-US" dirty="0"/>
              <a:t>Instantiated just like function &amp; class 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50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B67E-5B96-3344-B7E6-D5C4EEA21C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00132"/>
            <a:ext cx="10515600" cy="2314937"/>
          </a:xfrm>
        </p:spPr>
        <p:txBody>
          <a:bodyPr/>
          <a:lstStyle/>
          <a:p>
            <a:r>
              <a:rPr lang="en-US" dirty="0"/>
              <a:t>Class Template Argument Deduction (CTAD)</a:t>
            </a:r>
          </a:p>
          <a:p>
            <a:r>
              <a:rPr lang="en-US" dirty="0"/>
              <a:t>Compile-time if (</a:t>
            </a:r>
            <a:r>
              <a:rPr lang="en-US" i="1" dirty="0"/>
              <a:t>if </a:t>
            </a:r>
            <a:r>
              <a:rPr lang="en-US" i="1" dirty="0" err="1"/>
              <a:t>constexpr</a:t>
            </a:r>
            <a:r>
              <a:rPr lang="en-US" dirty="0"/>
              <a:t>)</a:t>
            </a:r>
          </a:p>
          <a:p>
            <a:r>
              <a:rPr lang="en-US" dirty="0"/>
              <a:t>Fold Expressions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291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0EF2-EE0C-FB3E-4915-A6C2DA12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B70C-A32B-487C-0698-7974D0DA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support for argument deduction in classes</a:t>
            </a:r>
          </a:p>
          <a:p>
            <a:r>
              <a:rPr lang="en-US" dirty="0"/>
              <a:t>Requires presence of a constructor with same types as template parameters</a:t>
            </a:r>
          </a:p>
          <a:p>
            <a:r>
              <a:rPr lang="en-US" dirty="0"/>
              <a:t>Consequently, the template argument list can be omitted during construction</a:t>
            </a:r>
          </a:p>
          <a:p>
            <a:r>
              <a:rPr lang="en-US" dirty="0"/>
              <a:t>Simplifies the construction process of templates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02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F25A-1444-9199-2463-75DC3254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Fold Expressions</a:t>
            </a:r>
            <a:endParaRPr lang="en-IN" b="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4ADA-0087-8024-700D-093162BA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Simplifies the use of variadic templates</a:t>
            </a:r>
          </a:p>
          <a:p>
            <a:r>
              <a:rPr lang="en-US" dirty="0"/>
              <a:t>Provides a concise way to apply binary operators to parameter packs</a:t>
            </a:r>
          </a:p>
          <a:p>
            <a:r>
              <a:rPr lang="en-US" dirty="0"/>
              <a:t>The process combines the results of binary operations recursively to build the final result</a:t>
            </a:r>
          </a:p>
          <a:p>
            <a:r>
              <a:rPr lang="en-US" dirty="0"/>
              <a:t>This process is called folding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557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5620-5358-4A20-B87F-C1465900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Non-type Template Parameters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BEC9-2A88-4165-8BC0-74CA7BB6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Before C++20, non-type template parameters can be of following types</a:t>
            </a:r>
          </a:p>
          <a:p>
            <a:pPr lvl="1"/>
            <a:r>
              <a:rPr lang="en-US"/>
              <a:t>integral type</a:t>
            </a:r>
          </a:p>
          <a:p>
            <a:pPr lvl="1"/>
            <a:r>
              <a:rPr lang="en-US"/>
              <a:t>enumeration</a:t>
            </a:r>
          </a:p>
          <a:p>
            <a:pPr lvl="1"/>
            <a:r>
              <a:rPr lang="en-US"/>
              <a:t>pointers and references</a:t>
            </a:r>
          </a:p>
          <a:p>
            <a:pPr lvl="1"/>
            <a:r>
              <a:rPr lang="en-US" i="1"/>
              <a:t>std::</a:t>
            </a:r>
            <a:r>
              <a:rPr lang="en-US" i="1" err="1"/>
              <a:t>nullptr_t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42380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31CA-3571-4035-85DD-5B338F79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DFBFB-CC77-4854-AC96-940A020BEE42}"/>
              </a:ext>
            </a:extLst>
          </p:cNvPr>
          <p:cNvSpPr txBox="1"/>
          <p:nvPr/>
        </p:nvSpPr>
        <p:spPr>
          <a:xfrm>
            <a:off x="1103243" y="2951946"/>
            <a:ext cx="4448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7030A0"/>
                </a:solidFill>
              </a:rPr>
              <a:t>template</a:t>
            </a:r>
            <a:r>
              <a:rPr lang="en-US" sz="2800" i="1" dirty="0"/>
              <a:t> &lt;</a:t>
            </a:r>
            <a:r>
              <a:rPr lang="en-US" sz="2800" i="1" dirty="0" err="1">
                <a:solidFill>
                  <a:srgbClr val="7030A0"/>
                </a:solidFill>
              </a:rPr>
              <a:t>typename</a:t>
            </a:r>
            <a:r>
              <a:rPr lang="en-US" sz="2800" i="1" dirty="0"/>
              <a:t> </a:t>
            </a:r>
            <a:r>
              <a:rPr lang="en-US" sz="2800" i="1" dirty="0">
                <a:solidFill>
                  <a:srgbClr val="0070C0"/>
                </a:solidFill>
              </a:rPr>
              <a:t>T</a:t>
            </a:r>
            <a:r>
              <a:rPr lang="en-US" sz="2800" i="1" dirty="0"/>
              <a:t>&gt; </a:t>
            </a:r>
          </a:p>
          <a:p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&lt;specifiers&gt;</a:t>
            </a: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sz="2800" i="1" dirty="0">
                <a:solidFill>
                  <a:srgbClr val="0070C0"/>
                </a:solidFill>
              </a:rPr>
              <a:t>T</a:t>
            </a:r>
            <a:r>
              <a:rPr lang="en-US" sz="2800" i="1" dirty="0"/>
              <a:t> Function(</a:t>
            </a:r>
            <a:r>
              <a:rPr lang="en-US" sz="2800" i="1" dirty="0">
                <a:solidFill>
                  <a:srgbClr val="0070C0"/>
                </a:solidFill>
              </a:rPr>
              <a:t>T</a:t>
            </a:r>
            <a:r>
              <a:rPr lang="en-US" sz="2800" i="1" dirty="0"/>
              <a:t> </a:t>
            </a:r>
            <a:r>
              <a:rPr lang="en-US" sz="2800" i="1" dirty="0" err="1"/>
              <a:t>arg</a:t>
            </a:r>
            <a:r>
              <a:rPr lang="en-US" sz="2800" i="1" dirty="0"/>
              <a:t>)</a:t>
            </a:r>
            <a:endParaRPr lang="en-IN" sz="28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8D3ABF-24F9-499F-A25B-C6EE54D0103C}"/>
              </a:ext>
            </a:extLst>
          </p:cNvPr>
          <p:cNvSpPr txBox="1"/>
          <p:nvPr/>
        </p:nvSpPr>
        <p:spPr>
          <a:xfrm>
            <a:off x="7141147" y="2951946"/>
            <a:ext cx="37340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7030A0"/>
                </a:solidFill>
              </a:rPr>
              <a:t>template</a:t>
            </a:r>
            <a:r>
              <a:rPr lang="en-US" sz="2800" i="1" dirty="0"/>
              <a:t> &lt;</a:t>
            </a:r>
            <a:r>
              <a:rPr lang="en-US" sz="2800" i="1" dirty="0" err="1">
                <a:solidFill>
                  <a:srgbClr val="7030A0"/>
                </a:solidFill>
              </a:rPr>
              <a:t>typename</a:t>
            </a:r>
            <a:r>
              <a:rPr lang="en-US" sz="2800" i="1" dirty="0"/>
              <a:t> </a:t>
            </a:r>
            <a:r>
              <a:rPr lang="en-US" sz="2800" i="1" dirty="0">
                <a:solidFill>
                  <a:srgbClr val="0070C0"/>
                </a:solidFill>
              </a:rPr>
              <a:t>T</a:t>
            </a:r>
            <a:r>
              <a:rPr lang="en-US" sz="2800" i="1" dirty="0"/>
              <a:t>&gt; </a:t>
            </a:r>
          </a:p>
          <a:p>
            <a:r>
              <a:rPr lang="en-US" sz="2800" i="1" dirty="0"/>
              <a:t>class </a:t>
            </a:r>
            <a:r>
              <a:rPr lang="en-US" sz="2800" i="1" dirty="0" err="1"/>
              <a:t>ClassName</a:t>
            </a:r>
            <a:r>
              <a:rPr lang="en-US" sz="2800" i="1" dirty="0"/>
              <a:t>{</a:t>
            </a:r>
          </a:p>
          <a:p>
            <a:r>
              <a:rPr lang="en-US" sz="2800" i="1" dirty="0">
                <a:solidFill>
                  <a:srgbClr val="0070C0"/>
                </a:solidFill>
              </a:rPr>
              <a:t>T</a:t>
            </a:r>
            <a:r>
              <a:rPr lang="en-US" sz="2800" i="1" dirty="0"/>
              <a:t> </a:t>
            </a:r>
            <a:r>
              <a:rPr lang="en-US" sz="2800" i="1" dirty="0" err="1"/>
              <a:t>mem_var</a:t>
            </a:r>
            <a:r>
              <a:rPr lang="en-US" sz="2800" i="1" dirty="0"/>
              <a:t> ;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393590973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5620-5358-4A20-B87F-C1465900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Non-type Template Parameters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BEC9-2A88-4165-8BC0-74CA7BB6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/>
              <a:t>C++20 allows the following new types as non-type template parameters</a:t>
            </a:r>
          </a:p>
          <a:p>
            <a:pPr lvl="1"/>
            <a:r>
              <a:rPr lang="en-IN"/>
              <a:t>floating-point</a:t>
            </a:r>
          </a:p>
          <a:p>
            <a:pPr lvl="1"/>
            <a:r>
              <a:rPr lang="en-IN"/>
              <a:t>literal class type</a:t>
            </a:r>
          </a:p>
          <a:p>
            <a:r>
              <a:rPr lang="en-IN"/>
              <a:t>Any type that is allowed as a non-type template parameter is now called a </a:t>
            </a:r>
            <a:r>
              <a:rPr lang="en-IN" i="1"/>
              <a:t>structural type</a:t>
            </a:r>
          </a:p>
          <a:p>
            <a:r>
              <a:rPr lang="en-IN"/>
              <a:t>Because of this, we can now specify a string literal as a non-type template argument</a:t>
            </a:r>
          </a:p>
          <a:p>
            <a:r>
              <a:rPr lang="en-IN"/>
              <a:t>This literal can be accepted in a literal class non-type template parameter</a:t>
            </a:r>
          </a:p>
        </p:txBody>
      </p:sp>
    </p:spTree>
    <p:extLst>
      <p:ext uri="{BB962C8B-B14F-4D97-AF65-F5344CB8AC3E}">
        <p14:creationId xmlns:p14="http://schemas.microsoft.com/office/powerpoint/2010/main" val="143574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B390-1F61-44F9-A3B6-B4F6C3FE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Literal Class Type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B048-E0A8-4646-8DBC-247EBA37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literal class type has following properties</a:t>
            </a:r>
          </a:p>
          <a:p>
            <a:pPr lvl="1"/>
            <a:r>
              <a:rPr lang="en-US"/>
              <a:t>all base classes &amp; non-static data members are public &amp; non-mutable</a:t>
            </a:r>
          </a:p>
          <a:p>
            <a:pPr lvl="1"/>
            <a:r>
              <a:rPr lang="en-US"/>
              <a:t>all base classes &amp; non-static data members are structural types or arrays of these types</a:t>
            </a:r>
          </a:p>
          <a:p>
            <a:pPr lvl="1"/>
            <a:r>
              <a:rPr lang="en-US"/>
              <a:t>must have a </a:t>
            </a:r>
            <a:r>
              <a:rPr lang="en-IN" i="1" err="1"/>
              <a:t>constexpr</a:t>
            </a:r>
            <a:r>
              <a:rPr lang="en-IN"/>
              <a:t> constructor &amp; destructor</a:t>
            </a:r>
          </a:p>
        </p:txBody>
      </p:sp>
    </p:spTree>
    <p:extLst>
      <p:ext uri="{BB962C8B-B14F-4D97-AF65-F5344CB8AC3E}">
        <p14:creationId xmlns:p14="http://schemas.microsoft.com/office/powerpoint/2010/main" val="267771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5A3E-0B12-4226-ABEA-156480B7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Compilation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A18CE-F8A8-4628-AB12-4EEA0C04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Template compilation uses two phases</a:t>
            </a:r>
          </a:p>
          <a:p>
            <a:r>
              <a:rPr lang="en-US" sz="3200" dirty="0"/>
              <a:t>In first phase, the compiler examines the template for syntax errors</a:t>
            </a:r>
          </a:p>
          <a:p>
            <a:r>
              <a:rPr lang="en-US" sz="3200" dirty="0"/>
              <a:t>The template parameters are ignored and any code that is not dependent on templates is checked</a:t>
            </a:r>
          </a:p>
          <a:p>
            <a:r>
              <a:rPr lang="en-US" sz="3200" dirty="0"/>
              <a:t>The second phase is the instantiation phase where the template code is checked again but this time with the template types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02335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65D8-59FA-45A3-B751-35E561D0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Compilation &amp; Linking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0BB9-1EB5-448D-92EE-0EE54130D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Due to two-phase translation, the compiler should have access to the definition of the template</a:t>
            </a:r>
          </a:p>
          <a:p>
            <a:r>
              <a:rPr lang="en-US" sz="3200" dirty="0"/>
              <a:t>When the instantiation of the template is triggered, the compiler must examine the definition</a:t>
            </a:r>
          </a:p>
          <a:p>
            <a:r>
              <a:rPr lang="en-US" sz="3200" dirty="0"/>
              <a:t>That is why all templates </a:t>
            </a:r>
            <a:r>
              <a:rPr lang="en-US" sz="3200" b="1" dirty="0">
                <a:solidFill>
                  <a:srgbClr val="C00000"/>
                </a:solidFill>
              </a:rPr>
              <a:t>must be defined in a header file</a:t>
            </a:r>
          </a:p>
          <a:p>
            <a:r>
              <a:rPr lang="en-US" sz="3200" dirty="0"/>
              <a:t>The usual practice of declaring &amp; defining in separate files will not work with templates</a:t>
            </a:r>
          </a:p>
        </p:txBody>
      </p:sp>
    </p:spTree>
    <p:extLst>
      <p:ext uri="{BB962C8B-B14F-4D97-AF65-F5344CB8AC3E}">
        <p14:creationId xmlns:p14="http://schemas.microsoft.com/office/powerpoint/2010/main" val="116211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CF1-9CFE-4139-A839-A8D30E57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Argument Deduction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910E1-C6DF-4B78-8D15-C450A96D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Compiler examines each argument to the function</a:t>
            </a:r>
          </a:p>
          <a:p>
            <a:r>
              <a:rPr lang="en-US" sz="3200" dirty="0"/>
              <a:t>The corresponding type parameter is deduced from that arguments type</a:t>
            </a:r>
          </a:p>
          <a:p>
            <a:r>
              <a:rPr lang="en-US" sz="3200" dirty="0"/>
              <a:t>If the same type parameter is used to declare multiple function parameters, all corresponding arguments must deduce to same type</a:t>
            </a:r>
          </a:p>
          <a:p>
            <a:r>
              <a:rPr lang="en-US" sz="3200" dirty="0"/>
              <a:t>No type conversions are performed</a:t>
            </a:r>
          </a:p>
          <a:p>
            <a:r>
              <a:rPr lang="en-US" sz="3200" dirty="0"/>
              <a:t>Once all type parameters are deduced, the template is instantiated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83071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E8FF-ECE4-4E3F-8FA5-9E54980A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Instantiation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E239-C85C-4E67-A827-496B3D9C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 template is instantiated only if</a:t>
            </a:r>
          </a:p>
          <a:p>
            <a:pPr lvl="1"/>
            <a:r>
              <a:rPr lang="en-US" sz="2800" dirty="0"/>
              <a:t>it is invoked</a:t>
            </a:r>
          </a:p>
          <a:p>
            <a:pPr lvl="1"/>
            <a:r>
              <a:rPr lang="en-US" sz="2800" dirty="0"/>
              <a:t>its address is taken</a:t>
            </a:r>
          </a:p>
          <a:p>
            <a:pPr lvl="1"/>
            <a:r>
              <a:rPr lang="en-US" sz="2800" dirty="0"/>
              <a:t>it is specialized</a:t>
            </a:r>
          </a:p>
          <a:p>
            <a:pPr lvl="1"/>
            <a:r>
              <a:rPr lang="en-US" sz="2800" dirty="0"/>
              <a:t>it is explicitly instantiated</a:t>
            </a:r>
          </a:p>
          <a:p>
            <a:r>
              <a:rPr lang="en-US" sz="3200" dirty="0"/>
              <a:t>For classes, these rules apply to member functions</a:t>
            </a:r>
          </a:p>
          <a:p>
            <a:r>
              <a:rPr lang="en-US" sz="3200" dirty="0"/>
              <a:t>Otherwise, the template is never instantiated</a:t>
            </a:r>
          </a:p>
          <a:p>
            <a:r>
              <a:rPr lang="en-US" sz="3200" dirty="0"/>
              <a:t>Note that the templates are always instantiated at compile time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97557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BF65E62-E44F-408F-AD33-C3946A78BEEB}">
  <we:reference id="wa104379997" version="2.0.0.0" store="en-US" storeType="OMEX"/>
  <we:alternateReferences>
    <we:reference id="WA104379997" version="2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0BE7B88-2C23-4115-A9D1-2D3EECD52D2F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E9C1CBCCEDA342B8F9BAA8A3BBE0C8" ma:contentTypeVersion="11" ma:contentTypeDescription="Create a new document." ma:contentTypeScope="" ma:versionID="e4f1fe1b1c40190b9af6647cc1e82e5b">
  <xsd:schema xmlns:xsd="http://www.w3.org/2001/XMLSchema" xmlns:xs="http://www.w3.org/2001/XMLSchema" xmlns:p="http://schemas.microsoft.com/office/2006/metadata/properties" xmlns:ns3="e2f00e6d-9311-40ce-b423-3db45aa5f1d9" xmlns:ns4="0c0c7db8-b590-417a-ac6e-04d21e002351" targetNamespace="http://schemas.microsoft.com/office/2006/metadata/properties" ma:root="true" ma:fieldsID="52b18c43005c03183640de957191dc4e" ns3:_="" ns4:_="">
    <xsd:import namespace="e2f00e6d-9311-40ce-b423-3db45aa5f1d9"/>
    <xsd:import namespace="0c0c7db8-b590-417a-ac6e-04d21e0023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00e6d-9311-40ce-b423-3db45aa5f1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0c7db8-b590-417a-ac6e-04d21e00235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EA153B-0A73-430B-8278-20B261BA0E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90CA91-449A-45E5-B3C4-0817D496FC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f00e6d-9311-40ce-b423-3db45aa5f1d9"/>
    <ds:schemaRef ds:uri="0c0c7db8-b590-417a-ac6e-04d21e0023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5B96FC-EF56-496F-AD48-2304DEFDC323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c0c7db8-b590-417a-ac6e-04d21e002351"/>
    <ds:schemaRef ds:uri="e2f00e6d-9311-40ce-b423-3db45aa5f1d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78927</TotalTime>
  <Words>2736</Words>
  <Application>Microsoft Office PowerPoint</Application>
  <PresentationFormat>Widescreen</PresentationFormat>
  <Paragraphs>348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Aptos</vt:lpstr>
      <vt:lpstr>Arial</vt:lpstr>
      <vt:lpstr>Calibri</vt:lpstr>
      <vt:lpstr>Iosevka</vt:lpstr>
      <vt:lpstr>Times New Roman</vt:lpstr>
      <vt:lpstr>Office Theme</vt:lpstr>
      <vt:lpstr>Modern C++ Templates</vt:lpstr>
      <vt:lpstr>Introduction </vt:lpstr>
      <vt:lpstr>Templates</vt:lpstr>
      <vt:lpstr>Syntax</vt:lpstr>
      <vt:lpstr>Usage</vt:lpstr>
      <vt:lpstr>Template Compilation</vt:lpstr>
      <vt:lpstr>Template Compilation &amp; Linking</vt:lpstr>
      <vt:lpstr>Template Argument Deduction</vt:lpstr>
      <vt:lpstr>Template Instantiation</vt:lpstr>
      <vt:lpstr>Explicit Template Arguments</vt:lpstr>
      <vt:lpstr>Argument Conversions</vt:lpstr>
      <vt:lpstr>Specifiers</vt:lpstr>
      <vt:lpstr>Non-Type Template Parameters</vt:lpstr>
      <vt:lpstr>Explicit Specialization</vt:lpstr>
      <vt:lpstr>Explicit Instantiation</vt:lpstr>
      <vt:lpstr>Pros/cons</vt:lpstr>
      <vt:lpstr>PowerPoint Presentation</vt:lpstr>
      <vt:lpstr>Inclusion Compilation Model</vt:lpstr>
      <vt:lpstr>Separate Compilation Model</vt:lpstr>
      <vt:lpstr>Extern Templates</vt:lpstr>
      <vt:lpstr>Static Usage</vt:lpstr>
      <vt:lpstr>Static Function Templates</vt:lpstr>
      <vt:lpstr>Class Templates</vt:lpstr>
      <vt:lpstr>Syntax</vt:lpstr>
      <vt:lpstr>Class Template Argument Deduction</vt:lpstr>
      <vt:lpstr>Class Template Argument Deduction</vt:lpstr>
      <vt:lpstr>Partial Specialization</vt:lpstr>
      <vt:lpstr>Syntax</vt:lpstr>
      <vt:lpstr>Member Templates</vt:lpstr>
      <vt:lpstr>Template Arguments</vt:lpstr>
      <vt:lpstr>Pass by value</vt:lpstr>
      <vt:lpstr>Pass by reference</vt:lpstr>
      <vt:lpstr>Pass by constant reference</vt:lpstr>
      <vt:lpstr>Pass by address</vt:lpstr>
      <vt:lpstr>Forwarding Reference</vt:lpstr>
      <vt:lpstr>Templates Changes in Modern C++</vt:lpstr>
      <vt:lpstr>Type Alias</vt:lpstr>
      <vt:lpstr>Extern Templates</vt:lpstr>
      <vt:lpstr>Syntax</vt:lpstr>
      <vt:lpstr>Variadic Templates</vt:lpstr>
      <vt:lpstr>Pack</vt:lpstr>
      <vt:lpstr>PowerPoint Presentation</vt:lpstr>
      <vt:lpstr>Pack Expansion Examples</vt:lpstr>
      <vt:lpstr>sizeof… Operator</vt:lpstr>
      <vt:lpstr>Variable Templates</vt:lpstr>
      <vt:lpstr>PowerPoint Presentation</vt:lpstr>
      <vt:lpstr>CTAD</vt:lpstr>
      <vt:lpstr>Fold Expressions</vt:lpstr>
      <vt:lpstr>Non-type Template Parameters</vt:lpstr>
      <vt:lpstr>Non-type Template Parameters</vt:lpstr>
      <vt:lpstr>Literal Class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 Templates</dc:title>
  <dc:creator>Umar Lone</dc:creator>
  <dc:description>Contact umarmlone@outlook.com for any comments.</dc:description>
  <cp:lastModifiedBy>Umar Lone</cp:lastModifiedBy>
  <cp:revision>7</cp:revision>
  <dcterms:created xsi:type="dcterms:W3CDTF">2020-08-11T07:19:07Z</dcterms:created>
  <dcterms:modified xsi:type="dcterms:W3CDTF">2025-03-05T11:22:30Z</dcterms:modified>
</cp:coreProperties>
</file>