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9753600" cx="130048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itle">
  <p:cSld name="TITLE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flipH="1" rot="10800000">
            <a:off x="406400" y="6140894"/>
            <a:ext cx="12192000" cy="263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0"/>
              <a:buFont typeface="Arial"/>
              <a:buNone/>
              <a:defRPr sz="17000"/>
            </a:lvl1pPr>
            <a:lvl2pPr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indent="-228600" lvl="0" marL="4572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bg>
      <p:bgPr>
        <a:solidFill>
          <a:srgbClr val="22222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348613" lvl="0" marL="457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indent="-348613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indent="-348613" lvl="2" marL="1371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indent="-348613" lvl="3" marL="1828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indent="-348613" lvl="4" marL="22860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 showMasterSp="0">
  <p:cSld name="Photo - 3 Up">
    <p:bg>
      <p:bgPr>
        <a:solidFill>
          <a:srgbClr val="22222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>
            <p:ph idx="2" type="pic"/>
          </p:nvPr>
        </p:nvSpPr>
        <p:spPr>
          <a:xfrm>
            <a:off x="6503154" y="0"/>
            <a:ext cx="6502401" cy="4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1" name="Google Shape;61;p12"/>
          <p:cNvSpPr/>
          <p:nvPr>
            <p:ph idx="3" type="pic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4" type="pic"/>
          </p:nvPr>
        </p:nvSpPr>
        <p:spPr>
          <a:xfrm>
            <a:off x="0" y="0"/>
            <a:ext cx="6468534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22222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469900" y="2362200"/>
            <a:ext cx="12065000" cy="5229225"/>
          </a:xfrm>
          <a:custGeom>
            <a:rect b="b" l="l" r="r" t="t"/>
            <a:pathLst>
              <a:path extrusionOk="0" h="21600" w="2160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rial"/>
              <a:buNone/>
              <a:defRPr sz="9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Alt" showMasterSp="0">
  <p:cSld name="Quote Alt">
    <p:bg>
      <p:bgPr>
        <a:solidFill>
          <a:schemeClr val="accen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rial"/>
              <a:buNone/>
              <a:defRPr sz="9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72" name="Google Shape;72;p14"/>
          <p:cNvSpPr/>
          <p:nvPr>
            <p:ph idx="2" type="pic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3" type="body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6000"/>
              <a:buFont typeface="Arial"/>
              <a:buNone/>
              <a:defRPr sz="60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showMasterSp="0">
  <p:cSld name="Photo">
    <p:bg>
      <p:bgPr>
        <a:solidFill>
          <a:srgbClr val="22222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bg>
      <p:bgPr>
        <a:solidFill>
          <a:srgbClr val="22222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lt" showMasterSp="0">
  <p:cSld name="Blank Al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lv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348613" lvl="0" marL="457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indent="-348613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indent="-348613" lvl="2" marL="1371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indent="-348613" lvl="3" marL="1828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indent="-348613" lvl="4" marL="22860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 showMasterSp="0">
  <p:cSld name="Photo - Horizontal">
    <p:bg>
      <p:bgPr>
        <a:solidFill>
          <a:srgbClr val="22222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2" name="Google Shape;22;p4"/>
          <p:cNvCxnSpPr/>
          <p:nvPr>
            <p:ph idx="1" type="body"/>
          </p:nvPr>
        </p:nvCxnSpPr>
        <p:spPr>
          <a:xfrm flipH="1" rot="10800000">
            <a:off x="406400" y="6140894"/>
            <a:ext cx="12192000" cy="263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0"/>
              <a:buFont typeface="Arial"/>
              <a:buNone/>
              <a:defRPr sz="17000"/>
            </a:lvl1pPr>
            <a:lvl2pPr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3" type="body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indent="-228600" lvl="0" marL="4572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Alt" showMasterSp="0">
  <p:cSld name="Title &amp; Subtitle Al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 flipH="1" rot="10800000">
            <a:off x="406400" y="6140894"/>
            <a:ext cx="12192000" cy="263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0"/>
              <a:buFont typeface="Arial"/>
              <a:buNone/>
              <a:defRPr sz="17000"/>
            </a:lvl1pPr>
            <a:lvl2pPr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indent="-228600" lvl="0" marL="4572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 showMasterSp="0">
  <p:cSld name="Title - Center">
    <p:bg>
      <p:bgPr>
        <a:solidFill>
          <a:srgbClr val="22222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0"/>
              <a:buFont typeface="Arial"/>
              <a:buNone/>
              <a:defRPr sz="17000"/>
            </a:lvl1pPr>
            <a:lvl2pPr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 showMasterSp="0">
  <p:cSld name="Photo - Vertical">
    <p:bg>
      <p:bgPr>
        <a:solidFill>
          <a:srgbClr val="22222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 flipH="1" rot="10800000">
            <a:off x="5892800" y="6141012"/>
            <a:ext cx="6705600" cy="145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6" name="Google Shape;36;p7"/>
          <p:cNvSpPr/>
          <p:nvPr>
            <p:ph idx="2" type="pic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0"/>
              <a:buFont typeface="Arial"/>
              <a:buNone/>
              <a:defRPr sz="17000"/>
            </a:lvl1pPr>
            <a:lvl2pPr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indent="-228600" lvl="0" marL="4572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  <a:defRPr sz="5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lv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Alt">
  <p:cSld name="Title &amp; Bullets Al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lv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348613" lvl="0" marL="457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indent="-348613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indent="-348613" lvl="2" marL="1371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indent="-348613" lvl="3" marL="1828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indent="-348613" lvl="4" marL="22860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bg>
      <p:bgPr>
        <a:solidFill>
          <a:srgbClr val="22222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51" name="Google Shape;51;p10"/>
          <p:cNvSpPr/>
          <p:nvPr>
            <p:ph idx="2" type="pic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lv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415288" lvl="0" marL="457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Char char="▸"/>
              <a:defRPr sz="2800"/>
            </a:lvl1pPr>
            <a:lvl2pPr indent="-415288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Char char="▸"/>
              <a:defRPr sz="2800"/>
            </a:lvl2pPr>
            <a:lvl3pPr indent="-415288" lvl="2" marL="1371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Char char="▸"/>
              <a:defRPr sz="2800"/>
            </a:lvl3pPr>
            <a:lvl4pPr indent="-415288" lvl="3" marL="1828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Char char="▸"/>
              <a:defRPr sz="2800"/>
            </a:lvl4pPr>
            <a:lvl5pPr indent="-415288" lvl="4" marL="22860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Char char="▸"/>
              <a:defRPr sz="2800"/>
            </a:lvl5pPr>
            <a:lvl6pPr indent="-348613" lvl="5" marL="2743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406400" y="993160"/>
            <a:ext cx="12192000" cy="263"/>
          </a:xfrm>
          <a:prstGeom prst="straightConnector1">
            <a:avLst/>
          </a:prstGeom>
          <a:noFill/>
          <a:ln cap="flat" cmpd="sng" w="254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lvl="0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455292" lvl="0" marL="457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455292" lvl="1" marL="9144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2" lvl="2" marL="13716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2" lvl="3" marL="18288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2" lvl="4" marL="22860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2" lvl="5" marL="2743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2" lvl="6" marL="32004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2" lvl="7" marL="36576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2" lvl="8" marL="41148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4294967295" type="ctrTitle"/>
          </p:nvPr>
        </p:nvSpPr>
        <p:spPr>
          <a:xfrm>
            <a:off x="406400" y="381635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12000"/>
              <a:buFont typeface="Avenir"/>
              <a:buNone/>
            </a:pPr>
            <a:r>
              <a:rPr b="0" i="0" lang="en-US" sz="12000" u="none" cap="none" strike="noStrik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MongoDB</a:t>
            </a:r>
            <a:endParaRPr/>
          </a:p>
        </p:txBody>
      </p:sp>
      <p:pic>
        <p:nvPicPr>
          <p:cNvPr descr="Eduonix_logo_1.png"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659" y="377949"/>
            <a:ext cx="2688138" cy="65053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68220" y="6896611"/>
            <a:ext cx="98412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838787"/>
              </a:buClr>
              <a:buSzPts val="2800"/>
              <a:buFont typeface="Avenir"/>
              <a:buNone/>
            </a:pPr>
            <a:r>
              <a:rPr b="0" i="0" lang="en-US" sz="2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by Nick Virag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91" name="Google Shape;191;p27"/>
          <p:cNvSpPr txBox="1"/>
          <p:nvPr>
            <p:ph type="title"/>
          </p:nvPr>
        </p:nvSpPr>
        <p:spPr>
          <a:xfrm>
            <a:off x="406400" y="1381596"/>
            <a:ext cx="12192000" cy="8985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4500"/>
              <a:buFont typeface="Avenir"/>
              <a:buNone/>
            </a:pPr>
            <a:r>
              <a:rPr lang="en-US" sz="45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Endpoints &amp; Controllers</a:t>
            </a:r>
            <a:endParaRPr/>
          </a:p>
        </p:txBody>
      </p:sp>
      <p:pic>
        <p:nvPicPr>
          <p:cNvPr descr="controller-1827840_640.png"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684" y="4019114"/>
            <a:ext cx="8128001" cy="5435601"/>
          </a:xfrm>
          <a:prstGeom prst="rect">
            <a:avLst/>
          </a:prstGeom>
          <a:noFill/>
          <a:ln>
            <a:noFill/>
          </a:ln>
          <a:effectLst>
            <a:outerShdw blurRad="63500" rotWithShape="0" dir="5400000" dist="25400">
              <a:srgbClr val="FFFFFF">
                <a:alpha val="49803"/>
              </a:srgbClr>
            </a:outerShdw>
          </a:effectLst>
        </p:spPr>
      </p:pic>
      <p:sp>
        <p:nvSpPr>
          <p:cNvPr id="193" name="Google Shape;193;p27"/>
          <p:cNvSpPr txBox="1"/>
          <p:nvPr/>
        </p:nvSpPr>
        <p:spPr>
          <a:xfrm>
            <a:off x="1119806" y="3139900"/>
            <a:ext cx="6762039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Endpoints describe the request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1119806" y="4226406"/>
            <a:ext cx="6179541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Controllers invoke a method</a:t>
            </a:r>
            <a:endParaRPr/>
          </a:p>
        </p:txBody>
      </p:sp>
      <p:sp>
        <p:nvSpPr>
          <p:cNvPr id="195" name="Google Shape;195;p27"/>
          <p:cNvSpPr txBox="1"/>
          <p:nvPr/>
        </p:nvSpPr>
        <p:spPr>
          <a:xfrm>
            <a:off x="1119806" y="5312912"/>
            <a:ext cx="5902757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Object Relational Mapping</a:t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1119806" y="6399417"/>
            <a:ext cx="2846477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Side effects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202" name="Google Shape;202;p28"/>
          <p:cNvSpPr txBox="1"/>
          <p:nvPr>
            <p:ph type="title"/>
          </p:nvPr>
        </p:nvSpPr>
        <p:spPr>
          <a:xfrm>
            <a:off x="406400" y="1381596"/>
            <a:ext cx="12192000" cy="8985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4500"/>
              <a:buFont typeface="Avenir"/>
              <a:buNone/>
            </a:pPr>
            <a:r>
              <a:rPr lang="en-US" sz="45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Testing an API from the beginning</a:t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6913050" y="3072100"/>
            <a:ext cx="43788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POSTMAN</a:t>
            </a:r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7492373" y="4374494"/>
            <a:ext cx="4083585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Simulate requests</a:t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7492373" y="5460999"/>
            <a:ext cx="4455796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Test your responses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7492373" y="6547505"/>
            <a:ext cx="5170425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Save common requests</a:t>
            </a:r>
            <a:endParaRPr/>
          </a:p>
        </p:txBody>
      </p:sp>
      <p:pic>
        <p:nvPicPr>
          <p:cNvPr descr="post-576729_640.png" id="207" name="Google Shape;20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12534" y="3682820"/>
            <a:ext cx="8128001" cy="676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/>
        </p:nvSpPr>
        <p:spPr>
          <a:xfrm>
            <a:off x="7492373" y="7634011"/>
            <a:ext cx="5102633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Test different scenarios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406400" y="1381596"/>
            <a:ext cx="12192000" cy="185383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4500"/>
              <a:buFont typeface="Avenir"/>
              <a:buNone/>
            </a:pPr>
            <a:r>
              <a:rPr lang="en-US" sz="45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Local Node.js Server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1119806" y="2975389"/>
            <a:ext cx="4926889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Server-side JavaScript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1119806" y="4014396"/>
            <a:ext cx="3725622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Single threaded</a:t>
            </a:r>
            <a:endParaRPr/>
          </a:p>
        </p:txBody>
      </p:sp>
      <p:pic>
        <p:nvPicPr>
          <p:cNvPr descr="node-js-736399_640.png"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9983" y="5224375"/>
            <a:ext cx="8128001" cy="40640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119806" y="6092410"/>
            <a:ext cx="3038196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Event driven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1119806" y="5053403"/>
            <a:ext cx="4027882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Non-blocking I/O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9-03-11 at 8.16.18 PM.png"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5166" y="2846476"/>
            <a:ext cx="9969501" cy="66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406400" y="1381596"/>
            <a:ext cx="12192000" cy="185383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4500"/>
              <a:buFont typeface="Avenir"/>
              <a:buNone/>
            </a:pPr>
            <a:r>
              <a:rPr lang="en-US" sz="45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Package Manager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246533" y="3161606"/>
            <a:ext cx="1630960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4646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ED4646"/>
                </a:solidFill>
                <a:latin typeface="Avenir"/>
                <a:ea typeface="Avenir"/>
                <a:cs typeface="Avenir"/>
                <a:sym typeface="Avenir"/>
              </a:rPr>
              <a:t>NPM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1246533" y="4244374"/>
            <a:ext cx="3149169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Package.json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1246533" y="5327142"/>
            <a:ext cx="4823258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Install, update, delete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1247612" y="7492678"/>
            <a:ext cx="2191437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Lock file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1247612" y="6409910"/>
            <a:ext cx="3268346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Collaboration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406400" y="1381596"/>
            <a:ext cx="12192000" cy="185383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4500"/>
              <a:buFont typeface="Avenir"/>
              <a:buNone/>
            </a:pPr>
            <a:r>
              <a:rPr lang="en-US" sz="45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Dependencies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1119806" y="3139900"/>
            <a:ext cx="2092122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Express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1119806" y="4226406"/>
            <a:ext cx="2256206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Bluebird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119806" y="5312912"/>
            <a:ext cx="2917724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Body Parser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1119806" y="6399417"/>
            <a:ext cx="2702256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Mongoose</a:t>
            </a:r>
            <a:endParaRPr/>
          </a:p>
        </p:txBody>
      </p:sp>
      <p:pic>
        <p:nvPicPr>
          <p:cNvPr descr="Screen Shot 2019-03-11 at 7.59.25 PM.png"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3159" y="2640290"/>
            <a:ext cx="7222554" cy="7483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406400" y="1381596"/>
            <a:ext cx="12192000" cy="185383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4500"/>
              <a:buFont typeface="Avenir"/>
              <a:buNone/>
            </a:pPr>
            <a:r>
              <a:rPr lang="en-US" sz="45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Express.js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1119806" y="3139900"/>
            <a:ext cx="6924396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Framework for web applications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1119806" y="4226406"/>
            <a:ext cx="5011954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Web APIs &amp; Endpoints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1119806" y="5312912"/>
            <a:ext cx="3401340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Micro-services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1119806" y="6399417"/>
            <a:ext cx="4525315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RESTful architecture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406400" y="1381596"/>
            <a:ext cx="12192000" cy="185383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4500"/>
              <a:buFont typeface="Avenir"/>
              <a:buNone/>
            </a:pPr>
            <a:r>
              <a:rPr lang="en-US" sz="45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RESTful APIs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1119806" y="3139900"/>
            <a:ext cx="1979423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Atomic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1119806" y="4226406"/>
            <a:ext cx="2306295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Stateless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1119806" y="5312912"/>
            <a:ext cx="3998951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CRUD operations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1119806" y="6399417"/>
            <a:ext cx="2801570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Predictable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406400" y="1381596"/>
            <a:ext cx="12192000" cy="185383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4500"/>
              <a:buFont typeface="Avenir"/>
              <a:buNone/>
            </a:pPr>
            <a:r>
              <a:rPr lang="en-US" sz="45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Domain Driven Design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1119806" y="4312522"/>
            <a:ext cx="5120336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Separation of concerns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1119806" y="5430013"/>
            <a:ext cx="3354706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Business logic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1119806" y="6547505"/>
            <a:ext cx="3413430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Easily scalable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1119806" y="3195030"/>
            <a:ext cx="3483814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570"/>
              <a:buFont typeface="Avenir"/>
              <a:buChar char="‣"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Reusable code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6381596" y="5836339"/>
            <a:ext cx="5200800" cy="22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0"/>
              <a:buFont typeface="Arial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         R         Y</a:t>
            </a:r>
            <a:endParaRPr sz="4800"/>
          </a:p>
        </p:txBody>
      </p:sp>
      <p:sp>
        <p:nvSpPr>
          <p:cNvPr id="154" name="Google Shape;154;p24"/>
          <p:cNvSpPr txBox="1"/>
          <p:nvPr/>
        </p:nvSpPr>
        <p:spPr>
          <a:xfrm>
            <a:off x="6913322" y="6627879"/>
            <a:ext cx="877291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400"/>
              <a:buFont typeface="Avenir"/>
              <a:buNone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on’t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8852544" y="6627879"/>
            <a:ext cx="1400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400"/>
              <a:buFont typeface="Avenir"/>
              <a:buNone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epeat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10764818" y="6627879"/>
            <a:ext cx="147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400"/>
              <a:buFont typeface="Avenir"/>
              <a:buNone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ourself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1238686" y="5504737"/>
            <a:ext cx="2894966" cy="24022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5054917" y="3929699"/>
            <a:ext cx="2894966" cy="24022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406400" y="1381596"/>
            <a:ext cx="12192000" cy="185383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4500"/>
              <a:buFont typeface="Avenir"/>
              <a:buNone/>
            </a:pPr>
            <a:r>
              <a:rPr lang="en-US" sz="45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Domain Driven Design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2798267" y="2563499"/>
            <a:ext cx="7408266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400"/>
              <a:buFont typeface="Avenir"/>
              <a:buNone/>
            </a:pPr>
            <a:r>
              <a:rPr b="0" i="0" lang="en-US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1-1 comparison to real-world objects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5743729" y="4679899"/>
            <a:ext cx="1739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3600"/>
          </a:p>
        </p:txBody>
      </p:sp>
      <p:sp>
        <p:nvSpPr>
          <p:cNvPr id="167" name="Google Shape;167;p25"/>
          <p:cNvSpPr txBox="1"/>
          <p:nvPr/>
        </p:nvSpPr>
        <p:spPr>
          <a:xfrm>
            <a:off x="1746671" y="6254950"/>
            <a:ext cx="2196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SNACK</a:t>
            </a:r>
            <a:endParaRPr sz="3600"/>
          </a:p>
        </p:txBody>
      </p:sp>
      <p:sp>
        <p:nvSpPr>
          <p:cNvPr id="168" name="Google Shape;168;p25"/>
          <p:cNvSpPr/>
          <p:nvPr/>
        </p:nvSpPr>
        <p:spPr>
          <a:xfrm>
            <a:off x="8871148" y="6254987"/>
            <a:ext cx="2894966" cy="24022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9661304" y="7005248"/>
            <a:ext cx="17271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406400" y="1381596"/>
            <a:ext cx="12192000" cy="8985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4500"/>
              <a:buFont typeface="Avenir"/>
              <a:buNone/>
            </a:pPr>
            <a:r>
              <a:rPr lang="en-US" sz="45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What does DDD mean for MongoDB?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10690560" y="4283887"/>
            <a:ext cx="1344321" cy="462282"/>
          </a:xfrm>
          <a:prstGeom prst="rect">
            <a:avLst/>
          </a:prstGeom>
          <a:solidFill>
            <a:srgbClr val="FEFD8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Arial"/>
              <a:buNone/>
            </a:pPr>
            <a:r>
              <a:rPr b="0" i="0" lang="en-US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ENDPOINTS</a:t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3372008" y="2208681"/>
            <a:ext cx="6260784" cy="876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C79"/>
              </a:buClr>
              <a:buSzPts val="4500"/>
              <a:buFont typeface="Avenir"/>
              <a:buNone/>
            </a:pPr>
            <a:r>
              <a:rPr b="0" i="0" lang="en-US" sz="4500" u="none" cap="none" strike="noStrike">
                <a:solidFill>
                  <a:srgbClr val="FFFC79"/>
                </a:solidFill>
                <a:latin typeface="Avenir"/>
                <a:ea typeface="Avenir"/>
                <a:cs typeface="Avenir"/>
                <a:sym typeface="Avenir"/>
              </a:rPr>
              <a:t>Separate and abstract.  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10522717" y="5572759"/>
            <a:ext cx="1680007" cy="462282"/>
          </a:xfrm>
          <a:prstGeom prst="rect">
            <a:avLst/>
          </a:prstGeom>
          <a:solidFill>
            <a:srgbClr val="FEFD8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Arial"/>
              <a:buNone/>
            </a:pPr>
            <a:r>
              <a:rPr b="0" i="0" lang="en-US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CONTROLLERS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10848268" y="6861631"/>
            <a:ext cx="1028904" cy="462283"/>
          </a:xfrm>
          <a:prstGeom prst="rect">
            <a:avLst/>
          </a:prstGeom>
          <a:solidFill>
            <a:srgbClr val="FEFD8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Arial"/>
              <a:buNone/>
            </a:pPr>
            <a:r>
              <a:rPr b="0" i="0" lang="en-US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10367497" y="8150503"/>
            <a:ext cx="1990447" cy="462282"/>
          </a:xfrm>
          <a:prstGeom prst="rect">
            <a:avLst/>
          </a:prstGeom>
          <a:solidFill>
            <a:srgbClr val="FEFD8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Arial"/>
              <a:buNone/>
            </a:pPr>
            <a:r>
              <a:rPr b="0" i="0" lang="en-US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MODEL METHODS</a:t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2619584" y="5757003"/>
            <a:ext cx="1689939" cy="4572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500"/>
              <a:buFont typeface="Arial"/>
              <a:buNone/>
            </a:pPr>
            <a:r>
              <a:rPr b="0" i="0" lang="en-US" sz="18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EXPRESS</a:t>
            </a:r>
            <a:endParaRPr sz="1800"/>
          </a:p>
        </p:txBody>
      </p:sp>
      <p:cxnSp>
        <p:nvCxnSpPr>
          <p:cNvPr id="182" name="Google Shape;182;p26"/>
          <p:cNvCxnSpPr>
            <a:stCxn id="181" idx="0"/>
            <a:endCxn id="176" idx="0"/>
          </p:cNvCxnSpPr>
          <p:nvPr/>
        </p:nvCxnSpPr>
        <p:spPr>
          <a:xfrm flipH="1" rot="10800000">
            <a:off x="3464553" y="4284003"/>
            <a:ext cx="7898100" cy="1473000"/>
          </a:xfrm>
          <a:prstGeom prst="straightConnector1">
            <a:avLst/>
          </a:prstGeom>
          <a:noFill/>
          <a:ln cap="flat" cmpd="sng" w="25400">
            <a:solidFill>
              <a:srgbClr val="FDE888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3" name="Google Shape;183;p26"/>
          <p:cNvCxnSpPr>
            <a:stCxn id="181" idx="0"/>
            <a:endCxn id="178" idx="0"/>
          </p:cNvCxnSpPr>
          <p:nvPr/>
        </p:nvCxnSpPr>
        <p:spPr>
          <a:xfrm flipH="1" rot="10800000">
            <a:off x="3464553" y="5572803"/>
            <a:ext cx="7898100" cy="184200"/>
          </a:xfrm>
          <a:prstGeom prst="straightConnector1">
            <a:avLst/>
          </a:prstGeom>
          <a:noFill/>
          <a:ln cap="flat" cmpd="sng" w="25400">
            <a:solidFill>
              <a:srgbClr val="FDE888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4" name="Google Shape;184;p26"/>
          <p:cNvCxnSpPr>
            <a:stCxn id="181" idx="0"/>
            <a:endCxn id="179" idx="0"/>
          </p:cNvCxnSpPr>
          <p:nvPr/>
        </p:nvCxnSpPr>
        <p:spPr>
          <a:xfrm>
            <a:off x="3464553" y="5757003"/>
            <a:ext cx="7898100" cy="1104600"/>
          </a:xfrm>
          <a:prstGeom prst="straightConnector1">
            <a:avLst/>
          </a:prstGeom>
          <a:noFill/>
          <a:ln cap="flat" cmpd="sng" w="25400">
            <a:solidFill>
              <a:srgbClr val="FDE888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5" name="Google Shape;185;p26"/>
          <p:cNvCxnSpPr>
            <a:stCxn id="181" idx="0"/>
            <a:endCxn id="180" idx="0"/>
          </p:cNvCxnSpPr>
          <p:nvPr/>
        </p:nvCxnSpPr>
        <p:spPr>
          <a:xfrm>
            <a:off x="3464553" y="5757003"/>
            <a:ext cx="7898100" cy="2393400"/>
          </a:xfrm>
          <a:prstGeom prst="straightConnector1">
            <a:avLst/>
          </a:prstGeom>
          <a:noFill/>
          <a:ln cap="flat" cmpd="sng" w="25400">
            <a:solidFill>
              <a:srgbClr val="FDE888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