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3716000" cx="2438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itle">
  <p:cSld name="TITLE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flipH="1" rot="10800000">
            <a:off x="3619500" y="8635632"/>
            <a:ext cx="17145000" cy="369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0"/>
              <a:buFont typeface="Arial"/>
              <a:buNone/>
              <a:defRPr sz="238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0222927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bg>
      <p:bgPr>
        <a:solidFill>
          <a:srgbClr val="22222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348613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 showMasterSp="0">
  <p:cSld name="Photo - 3 Up">
    <p:bg>
      <p:bgPr>
        <a:solidFill>
          <a:srgbClr val="22222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>
            <p:ph idx="2" type="pic"/>
          </p:nvPr>
        </p:nvSpPr>
        <p:spPr>
          <a:xfrm>
            <a:off x="12193061" y="0"/>
            <a:ext cx="9144001" cy="6840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1" name="Google Shape;61;p12"/>
          <p:cNvSpPr/>
          <p:nvPr>
            <p:ph idx="3" type="pic"/>
          </p:nvPr>
        </p:nvSpPr>
        <p:spPr>
          <a:xfrm>
            <a:off x="12191999" y="6893718"/>
            <a:ext cx="9144001" cy="684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4" type="pic"/>
          </p:nvPr>
        </p:nvSpPr>
        <p:spPr>
          <a:xfrm>
            <a:off x="3048000" y="0"/>
            <a:ext cx="9096375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22222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3708796" y="3321843"/>
            <a:ext cx="16966408" cy="7353301"/>
          </a:xfrm>
          <a:custGeom>
            <a:rect b="b" l="l" r="r" t="t"/>
            <a:pathLst>
              <a:path extrusionOk="0" h="21600" w="2160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200"/>
              <a:buFont typeface="Arial"/>
              <a:buNone/>
              <a:defRPr sz="132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2286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Alt" showMasterSp="0">
  <p:cSld name="Quote Alt"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200"/>
              <a:buFont typeface="Arial"/>
              <a:buNone/>
              <a:defRPr sz="132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72" name="Google Shape;72;p14"/>
          <p:cNvSpPr/>
          <p:nvPr>
            <p:ph idx="2" type="pic"/>
          </p:nvPr>
        </p:nvSpPr>
        <p:spPr>
          <a:xfrm>
            <a:off x="3048000" y="0"/>
            <a:ext cx="771525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3" type="body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400"/>
              <a:buFont typeface="Arial"/>
              <a:buNone/>
              <a:defRPr sz="84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bg>
      <p:bgPr>
        <a:solidFill>
          <a:srgbClr val="22222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rgbClr val="22222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lt" showMasterSp="0">
  <p:cSld name="Blank Al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348613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showMasterSp="0">
  <p:cSld name="Photo - Horizontal">
    <p:bg>
      <p:bgPr>
        <a:solidFill>
          <a:srgbClr val="22222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2" name="Google Shape;22;p4"/>
          <p:cNvCxnSpPr/>
          <p:nvPr>
            <p:ph idx="1" type="body"/>
          </p:nvPr>
        </p:nvCxnSpPr>
        <p:spPr>
          <a:xfrm flipH="1" rot="10800000">
            <a:off x="3619500" y="8635632"/>
            <a:ext cx="17145000" cy="369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0"/>
              <a:buFont typeface="Arial"/>
              <a:buNone/>
              <a:defRPr sz="238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20222927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Alt" showMasterSp="0">
  <p:cSld name="Title &amp; Subtitle Al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 flipH="1" rot="10800000">
            <a:off x="3619500" y="8635632"/>
            <a:ext cx="17145000" cy="369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0"/>
              <a:buFont typeface="Arial"/>
              <a:buNone/>
              <a:defRPr sz="238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 showMasterSp="0">
  <p:cSld name="Title - Center">
    <p:bg>
      <p:bgPr>
        <a:solidFill>
          <a:srgbClr val="22222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0"/>
              <a:buFont typeface="Arial"/>
              <a:buNone/>
              <a:defRPr sz="238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20222927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 showMasterSp="0">
  <p:cSld name="Photo - Vertical">
    <p:bg>
      <p:bgPr>
        <a:solidFill>
          <a:srgbClr val="22222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 flipH="1" rot="10800000">
            <a:off x="11334750" y="8635798"/>
            <a:ext cx="9429750" cy="203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7"/>
          <p:cNvSpPr/>
          <p:nvPr>
            <p:ph idx="2" type="pic"/>
          </p:nvPr>
        </p:nvSpPr>
        <p:spPr>
          <a:xfrm>
            <a:off x="3048000" y="0"/>
            <a:ext cx="771525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0"/>
              <a:buFont typeface="Arial"/>
              <a:buNone/>
              <a:defRPr sz="238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400"/>
              <a:buFont typeface="Arial"/>
              <a:buNone/>
              <a:defRPr sz="74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20222927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Alt">
  <p:cSld name="Title &amp; Bullets Al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348613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bg>
      <p:bgPr>
        <a:solidFill>
          <a:srgbClr val="22222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 cap="none">
                <a:latin typeface="Arial"/>
                <a:ea typeface="Arial"/>
                <a:cs typeface="Arial"/>
                <a:sym typeface="Arial"/>
              </a:defRPr>
            </a:lvl1pPr>
            <a:lvl2pPr indent="-348613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3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3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3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1" name="Google Shape;51;p10"/>
          <p:cNvSpPr/>
          <p:nvPr>
            <p:ph idx="2" type="pic"/>
          </p:nvPr>
        </p:nvSpPr>
        <p:spPr>
          <a:xfrm>
            <a:off x="13049250" y="2160984"/>
            <a:ext cx="7715251" cy="10965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481962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990"/>
              <a:buChar char="▸"/>
              <a:defRPr sz="3800"/>
            </a:lvl1pPr>
            <a:lvl2pPr indent="-481962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990"/>
              <a:buChar char="▸"/>
              <a:defRPr sz="3800"/>
            </a:lvl2pPr>
            <a:lvl3pPr indent="-481962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990"/>
              <a:buChar char="▸"/>
              <a:defRPr sz="3800"/>
            </a:lvl3pPr>
            <a:lvl4pPr indent="-481962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990"/>
              <a:buChar char="▸"/>
              <a:defRPr sz="3800"/>
            </a:lvl4pPr>
            <a:lvl5pPr indent="-481962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3990"/>
              <a:buChar char="▸"/>
              <a:defRPr sz="3800"/>
            </a:lvl5pPr>
            <a:lvl6pPr indent="-348613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3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4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4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3619500" y="1396632"/>
            <a:ext cx="17145000" cy="369"/>
          </a:xfrm>
          <a:prstGeom prst="straightConnector1">
            <a:avLst/>
          </a:prstGeom>
          <a:noFill/>
          <a:ln cap="flat" cmpd="sng" w="254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lvl="0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  <a:defRPr b="0" i="0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535302" lvl="0" marL="4572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535302" lvl="1" marL="914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535302" lvl="2" marL="1371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535302" lvl="3" marL="18288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535302" lvl="4" marL="22860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535302" lvl="5" marL="27432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535302" lvl="6" marL="3200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535302" lvl="7" marL="3657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535302" lvl="8" marL="41148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4830"/>
              <a:buFont typeface="Avenir"/>
              <a:buChar char="‣"/>
              <a:defRPr b="0" i="0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20211931" y="607218"/>
            <a:ext cx="545704" cy="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4294967295" type="ctrTitle"/>
          </p:nvPr>
        </p:nvSpPr>
        <p:spPr>
          <a:xfrm>
            <a:off x="3619500" y="5366742"/>
            <a:ext cx="17145000" cy="380404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16800"/>
              <a:buFont typeface="Avenir"/>
              <a:buNone/>
            </a:pPr>
            <a:r>
              <a:rPr b="0" i="0" lang="en-US" sz="16800" u="none" cap="none" strike="noStrik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MongoDB</a:t>
            </a:r>
            <a:endParaRPr/>
          </a:p>
        </p:txBody>
      </p:sp>
      <p:pic>
        <p:nvPicPr>
          <p:cNvPr descr="Eduonix_logo_1.png"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6114" y="531490"/>
            <a:ext cx="3780194" cy="91480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706419" y="9065925"/>
            <a:ext cx="11392200" cy="18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400"/>
              <a:buFont typeface="Arial"/>
              <a:buNone/>
            </a:pPr>
            <a:r>
              <a:rPr b="0" i="0" lang="en-US" sz="8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MONGODB SCHEMAS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838787"/>
              </a:buClr>
              <a:buSzPts val="3800"/>
              <a:buFont typeface="Avenir"/>
              <a:buNone/>
            </a:pPr>
            <a:r>
              <a:rPr b="0" i="0" lang="en-US" sz="3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by Nick Virag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83" name="Google Shape;183;p27"/>
          <p:cNvSpPr txBox="1"/>
          <p:nvPr>
            <p:ph type="title"/>
          </p:nvPr>
        </p:nvSpPr>
        <p:spPr>
          <a:xfrm>
            <a:off x="3619500" y="1942869"/>
            <a:ext cx="17145000" cy="2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6200"/>
              <a:buFont typeface="Avenir"/>
              <a:buNone/>
            </a:pPr>
            <a:r>
              <a:rPr lang="en-US" sz="62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Timestamps</a:t>
            </a:r>
            <a:endParaRPr/>
          </a:p>
        </p:txBody>
      </p:sp>
      <p:pic>
        <p:nvPicPr>
          <p:cNvPr descr="Screen Shot 2019-03-24 at 7.32.25 PM.png"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0641" y="6500711"/>
            <a:ext cx="13062718" cy="216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619500" y="1942869"/>
            <a:ext cx="17145000" cy="2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6200"/>
              <a:buFont typeface="Avenir"/>
              <a:buNone/>
            </a:pPr>
            <a:r>
              <a:rPr lang="en-US" sz="62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Schemas in MongoDB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4622727" y="4194857"/>
            <a:ext cx="3656927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Mongoose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4622727" y="5655960"/>
            <a:ext cx="6062078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Added functionality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4622727" y="8578167"/>
            <a:ext cx="6366446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Predictable Structure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4622727" y="7117064"/>
            <a:ext cx="8121383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Help when creating models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619500" y="1942869"/>
            <a:ext cx="17145000" cy="2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6200"/>
              <a:buFont typeface="Avenir"/>
              <a:buNone/>
            </a:pPr>
            <a:r>
              <a:rPr lang="en-US" sz="62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Defining Types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4622727" y="4194857"/>
            <a:ext cx="8001622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Casting types to properties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4622727" y="5655960"/>
            <a:ext cx="6043968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Schema Inheritance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622727" y="7117064"/>
            <a:ext cx="7604950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Similar to object-oriented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14372002" y="4054688"/>
            <a:ext cx="4823599" cy="2335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14384880" y="7515888"/>
            <a:ext cx="2801059" cy="185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19293670" y="4426955"/>
            <a:ext cx="2272965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366058" lvl="0" marL="3660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940"/>
              <a:buFont typeface="Avenir"/>
              <a:buChar char="‣"/>
            </a:pPr>
            <a:r>
              <a:rPr b="0" i="0" lang="en-US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Name</a:t>
            </a:r>
            <a:endParaRPr/>
          </a:p>
          <a:p>
            <a:pPr indent="-366058" lvl="0" marL="3660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940"/>
              <a:buFont typeface="Avenir"/>
              <a:buChar char="‣"/>
            </a:pPr>
            <a:r>
              <a:rPr b="0" i="0" lang="en-US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Username</a:t>
            </a:r>
            <a:endParaRPr/>
          </a:p>
          <a:p>
            <a:pPr indent="-366058" lvl="0" marL="3660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940"/>
              <a:buFont typeface="Avenir"/>
              <a:buChar char="‣"/>
            </a:pPr>
            <a:r>
              <a:rPr b="0" i="0" lang="en-US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Email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17366480" y="7647690"/>
            <a:ext cx="3140273" cy="159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366058" lvl="0" marL="3660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940"/>
              <a:buFont typeface="Avenir"/>
              <a:buChar char="‣"/>
            </a:pPr>
            <a:r>
              <a:rPr b="0" i="0" lang="en-US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Can edit pages</a:t>
            </a:r>
            <a:endParaRPr/>
          </a:p>
          <a:p>
            <a:pPr indent="-366058" lvl="0" marL="3660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940"/>
              <a:buFont typeface="Avenir"/>
              <a:buChar char="‣"/>
            </a:pPr>
            <a:r>
              <a:rPr b="0" i="0" lang="en-US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Can create user</a:t>
            </a:r>
            <a:endParaRPr/>
          </a:p>
          <a:p>
            <a:pPr indent="-366058" lvl="0" marL="36605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940"/>
              <a:buFont typeface="Avenir"/>
              <a:buChar char="‣"/>
            </a:pPr>
            <a:r>
              <a:rPr b="0" i="0" lang="en-US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Can delete user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 rot="5400000">
            <a:off x="15126842" y="6614266"/>
            <a:ext cx="749301" cy="677253"/>
          </a:xfrm>
          <a:prstGeom prst="rightArrow">
            <a:avLst>
              <a:gd fmla="val 32000" name="adj1"/>
              <a:gd fmla="val 68085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 rot="5400000">
            <a:off x="16667425" y="6614266"/>
            <a:ext cx="749301" cy="677253"/>
          </a:xfrm>
          <a:prstGeom prst="rightArrow">
            <a:avLst>
              <a:gd fmla="val 32000" name="adj1"/>
              <a:gd fmla="val 68085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619500" y="1942869"/>
            <a:ext cx="17145000" cy="2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6200"/>
              <a:buFont typeface="Avenir"/>
              <a:buNone/>
            </a:pPr>
            <a:r>
              <a:rPr lang="en-US" sz="62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Validators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4800937" y="4400683"/>
            <a:ext cx="2565642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Enums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4800937" y="5923326"/>
            <a:ext cx="4238206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Min and Max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802455" y="8968611"/>
            <a:ext cx="7203021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Prevents unwanted data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4802455" y="7445968"/>
            <a:ext cx="5431727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Custom functions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14424480" y="4704126"/>
            <a:ext cx="3924174" cy="3381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700"/>
              <a:buFont typeface="Avenir"/>
              <a:buNone/>
            </a:pPr>
            <a:r>
              <a:rPr b="1" i="0" lang="en-US" sz="37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700"/>
              <a:buFont typeface="Avenir"/>
              <a:buNone/>
            </a:pPr>
            <a:r>
              <a:rPr b="1" i="0" lang="en-US" sz="37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   “Main Street”,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700"/>
              <a:buFont typeface="Avenir"/>
              <a:buNone/>
            </a:pPr>
            <a:r>
              <a:rPr b="1" i="0" lang="en-US" sz="37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   “1st Street”,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700"/>
              <a:buFont typeface="Avenir"/>
              <a:buNone/>
            </a:pPr>
            <a:r>
              <a:rPr b="1" i="0" lang="en-US" sz="37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   “2nd Street”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700"/>
              <a:buFont typeface="Avenir"/>
              <a:buNone/>
            </a:pPr>
            <a:r>
              <a:rPr b="1" i="0" lang="en-US" sz="37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]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14354113" y="9398014"/>
            <a:ext cx="3383320" cy="790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700"/>
              <a:buFont typeface="Avenir"/>
              <a:buNone/>
            </a:pPr>
            <a:r>
              <a:rPr b="1" i="0" lang="en-US" sz="37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    “3rd Street”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14328145" y="8005309"/>
            <a:ext cx="3575987" cy="3575987"/>
          </a:xfrm>
          <a:prstGeom prst="ellipse">
            <a:avLst/>
          </a:prstGeom>
          <a:noFill/>
          <a:ln cap="flat" cmpd="sng" w="63500">
            <a:solidFill>
              <a:srgbClr val="A7172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1"/>
          <p:cNvCxnSpPr/>
          <p:nvPr/>
        </p:nvCxnSpPr>
        <p:spPr>
          <a:xfrm flipH="1" rot="10800000">
            <a:off x="14771428" y="8463062"/>
            <a:ext cx="2548691" cy="2548691"/>
          </a:xfrm>
          <a:prstGeom prst="straightConnector1">
            <a:avLst/>
          </a:prstGeom>
          <a:noFill/>
          <a:ln cap="flat" cmpd="sng" w="76200">
            <a:solidFill>
              <a:srgbClr val="A71728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3619500" y="1942869"/>
            <a:ext cx="17145000" cy="2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6200"/>
              <a:buFont typeface="Avenir"/>
              <a:buNone/>
            </a:pPr>
            <a:r>
              <a:rPr lang="en-US" sz="62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Drawbacks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4622727" y="4426200"/>
            <a:ext cx="2796400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Rigidity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4622727" y="5954099"/>
            <a:ext cx="10324986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Does not support rapid prototyping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4622727" y="7481998"/>
            <a:ext cx="12165215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Not taking advantage of dynamic schemas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3619500" y="1942869"/>
            <a:ext cx="17145000" cy="2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6200"/>
              <a:buFont typeface="Avenir"/>
              <a:buNone/>
            </a:pPr>
            <a:r>
              <a:rPr lang="en-US" sz="62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Default Values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4622727" y="4426200"/>
            <a:ext cx="6565659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Prevents missing data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4622727" y="5954099"/>
            <a:ext cx="8232381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Automatically stores a value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4622727" y="7481998"/>
            <a:ext cx="6937794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Predictable documents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3619500" y="1942869"/>
            <a:ext cx="17145000" cy="2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6200"/>
              <a:buFont typeface="Avenir"/>
              <a:buNone/>
            </a:pPr>
            <a:r>
              <a:rPr lang="en-US" sz="62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Schema Types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4622727" y="6075199"/>
            <a:ext cx="2983928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Number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622727" y="7646672"/>
            <a:ext cx="2039277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Date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4622727" y="9218145"/>
            <a:ext cx="2368182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Buffer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4622727" y="4503726"/>
            <a:ext cx="2350071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String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13587364" y="4503726"/>
            <a:ext cx="3772015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Mixed type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3587364" y="7646672"/>
            <a:ext cx="2198764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Array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13587364" y="9218145"/>
            <a:ext cx="2962898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Decimal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13587364" y="10789618"/>
            <a:ext cx="1971510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Map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13587364" y="6075199"/>
            <a:ext cx="3194825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ObjectID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4622435" y="10789618"/>
            <a:ext cx="2984513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01382" lvl="0" marL="60138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830"/>
              <a:buFont typeface="Avenir"/>
              <a:buChar char="‣"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Boolean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3619500" y="1942869"/>
            <a:ext cx="17145000" cy="2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6200"/>
              <a:buFont typeface="Avenir"/>
              <a:buNone/>
            </a:pPr>
            <a:r>
              <a:rPr lang="en-US" sz="62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Property Configurations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11071707" y="4549093"/>
            <a:ext cx="2240586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00"/>
              <a:buFont typeface="Avenir"/>
              <a:buNone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Indexes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10778439" y="3707348"/>
            <a:ext cx="2827122" cy="9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00"/>
              <a:buFont typeface="Avenir"/>
              <a:buNone/>
            </a:pPr>
            <a:r>
              <a:rPr b="0" i="0" lang="en-US" sz="4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rPr>
              <a:t>Validators</a:t>
            </a:r>
            <a:endParaRPr/>
          </a:p>
        </p:txBody>
      </p:sp>
      <p:pic>
        <p:nvPicPr>
          <p:cNvPr descr="Screen Shot 2019-03-24 at 5.15.03 PM.png"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53" y="7071797"/>
            <a:ext cx="18150093" cy="465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>
                <a:latin typeface="Arial"/>
                <a:ea typeface="Arial"/>
                <a:cs typeface="Arial"/>
                <a:sym typeface="Arial"/>
              </a:rPr>
              <a:t>ADDING MONGODB TO YOUR APPLICATION</a:t>
            </a:r>
            <a:endParaRPr/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3619500" y="1942869"/>
            <a:ext cx="17145000" cy="26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6200"/>
              <a:buFont typeface="Avenir"/>
              <a:buNone/>
            </a:pPr>
            <a:r>
              <a:rPr lang="en-US" sz="6200" cap="none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rPr>
              <a:t>References</a:t>
            </a:r>
            <a:endParaRPr/>
          </a:p>
        </p:txBody>
      </p:sp>
      <p:pic>
        <p:nvPicPr>
          <p:cNvPr descr="Screen Shot 2019-03-24 at 7.27.13 PM.png"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827" r="0" t="0"/>
          <a:stretch/>
        </p:blipFill>
        <p:spPr>
          <a:xfrm>
            <a:off x="4558506" y="4723606"/>
            <a:ext cx="15267154" cy="4268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