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4"/>
      <p:bold r:id="rId5"/>
      <p:italic r:id="rId6"/>
      <p:boldItalic r:id="rId7"/>
    </p:embeddedFont>
    <p:embeddedFont>
      <p:font typeface="Poppins ExtraLight" panose="00000300000000000000" pitchFamily="2" charset="0"/>
      <p:regular r:id="rId8"/>
      <p:bold r:id="rId9"/>
      <p:italic r:id="rId10"/>
      <p:boldItalic r:id="rId11"/>
    </p:embeddedFont>
    <p:embeddedFont>
      <p:font typeface="Poppins Light" panose="000004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BFDE6F-9753-4CB0-A36D-37EF6A0650BE}">
  <a:tblStyle styleId="{68BFDE6F-9753-4CB0-A36D-37EF6A0650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21" Type="http://schemas.openxmlformats.org/officeDocument/2006/relationships/customXml" Target="../customXml/item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f0e5fa5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f0e5fa5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Poppins Light"/>
                <a:ea typeface="Poppins Light"/>
                <a:cs typeface="Poppins Light"/>
                <a:sym typeface="Poppins Light"/>
              </a:rPr>
              <a:t>Target learner audience analyis</a:t>
            </a:r>
            <a:endParaRPr sz="25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759900"/>
            <a:ext cx="8520600" cy="4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409100" y="995325"/>
          <a:ext cx="3069650" cy="441930"/>
        </p:xfrm>
        <a:graphic>
          <a:graphicData uri="http://schemas.openxmlformats.org/drawingml/2006/table">
            <a:tbl>
              <a:tblPr>
                <a:noFill/>
                <a:tableStyleId>{68BFDE6F-9753-4CB0-A36D-37EF6A0650BE}</a:tableStyleId>
              </a:tblPr>
              <a:tblGrid>
                <a:gridCol w="306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latin typeface="Poppins ExtraLight"/>
                          <a:ea typeface="Poppins ExtraLight"/>
                          <a:cs typeface="Poppins ExtraLight"/>
                          <a:sym typeface="Poppins ExtraLight"/>
                        </a:rPr>
                        <a:t>Project Summary</a:t>
                      </a:r>
                      <a:endParaRPr sz="1700" dirty="0">
                        <a:latin typeface="Poppins ExtraLight"/>
                        <a:ea typeface="Poppins ExtraLight"/>
                        <a:cs typeface="Poppins ExtraLight"/>
                        <a:sym typeface="Poppins Extra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57;p13"/>
          <p:cNvGraphicFramePr/>
          <p:nvPr/>
        </p:nvGraphicFramePr>
        <p:xfrm>
          <a:off x="409100" y="1326005"/>
          <a:ext cx="8087175" cy="4334940"/>
        </p:xfrm>
        <a:graphic>
          <a:graphicData uri="http://schemas.openxmlformats.org/drawingml/2006/table">
            <a:tbl>
              <a:tblPr>
                <a:noFill/>
                <a:tableStyleId>{68BFDE6F-9753-4CB0-A36D-37EF6A0650BE}</a:tableStyleId>
              </a:tblPr>
              <a:tblGrid>
                <a:gridCol w="333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Create two asynchronous eLearning courses for: 1) </a:t>
                      </a:r>
                      <a:r>
                        <a:rPr lang="en" sz="1300" i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How to give feedback </a:t>
                      </a:r>
                      <a:r>
                        <a:rPr lang="en" sz="13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and 2) </a:t>
                      </a:r>
                      <a:r>
                        <a:rPr lang="en" sz="1300" i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How to receive feedback </a:t>
                      </a:r>
                      <a:endParaRPr sz="1300" i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Each course will address managers’ request for more training on giving/receiving FB. Each course will include one leader video and one downloadable job aid. </a:t>
                      </a:r>
                      <a:endParaRPr sz="13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Target audience:</a:t>
                      </a:r>
                      <a:r>
                        <a:rPr lang="en" sz="13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Line managers levels III-VI. Global audience</a:t>
                      </a:r>
                      <a:endParaRPr sz="13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Duration | tools:</a:t>
                      </a:r>
                      <a:r>
                        <a:rPr lang="en" sz="13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20 min each; Rise</a:t>
                      </a:r>
                      <a:endParaRPr sz="13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Managers will learn how to comfortably and effectively give and receive feedback.</a:t>
                      </a:r>
                      <a:endParaRPr sz="13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Learner experience: </a:t>
                      </a:r>
                      <a:r>
                        <a:rPr lang="en" sz="13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Learners will take two, 20-minute </a:t>
                      </a:r>
                      <a:r>
                        <a:rPr lang="en" sz="1300" i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Articulate Rise</a:t>
                      </a:r>
                      <a:r>
                        <a:rPr lang="en" sz="13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courses with leader video and  content interactions. At the end of each course, they will complete a ‘feedback scenario’ to assess their new knowledge.</a:t>
                      </a:r>
                      <a:endParaRPr sz="13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Content map: Feedback courses</a:t>
                      </a:r>
                      <a:endParaRPr sz="13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Measurement | KPI: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Train 75% of all managers III-VI by EOY FY2023</a:t>
                      </a:r>
                      <a:endParaRPr sz="13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Stakeholders: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Jose Becerra, Vivian Lu</a:t>
                      </a:r>
                      <a:endParaRPr sz="13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Google Shape;58;p13"/>
          <p:cNvGraphicFramePr/>
          <p:nvPr/>
        </p:nvGraphicFramePr>
        <p:xfrm>
          <a:off x="4418300" y="995325"/>
          <a:ext cx="3677950" cy="441930"/>
        </p:xfrm>
        <a:graphic>
          <a:graphicData uri="http://schemas.openxmlformats.org/drawingml/2006/table">
            <a:tbl>
              <a:tblPr>
                <a:noFill/>
                <a:tableStyleId>{68BFDE6F-9753-4CB0-A36D-37EF6A0650BE}</a:tableStyleId>
              </a:tblPr>
              <a:tblGrid>
                <a:gridCol w="36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Poppins ExtraLight"/>
                          <a:ea typeface="Poppins ExtraLight"/>
                          <a:cs typeface="Poppins ExtraLight"/>
                          <a:sym typeface="Poppins ExtraLight"/>
                        </a:rPr>
                        <a:t>Desired Performance Outcomes</a:t>
                      </a:r>
                      <a:endParaRPr sz="1700">
                        <a:latin typeface="Poppins ExtraLight"/>
                        <a:ea typeface="Poppins ExtraLight"/>
                        <a:cs typeface="Poppins ExtraLight"/>
                        <a:sym typeface="Poppins Extra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25" y="2207875"/>
            <a:ext cx="452850" cy="452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5733482" y="3523591"/>
            <a:ext cx="1238127" cy="759843"/>
            <a:chOff x="3071457" y="2013875"/>
            <a:chExt cx="1944600" cy="1569600"/>
          </a:xfrm>
        </p:grpSpPr>
        <p:sp>
          <p:nvSpPr>
            <p:cNvPr id="61" name="Google Shape;61;p1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3421494" y="2232597"/>
              <a:ext cx="1398300" cy="9354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Content (13 min)</a:t>
              </a:r>
              <a:endParaRPr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4208321" y="3523586"/>
            <a:ext cx="1350136" cy="759843"/>
            <a:chOff x="1126863" y="2013875"/>
            <a:chExt cx="1944600" cy="1569600"/>
          </a:xfrm>
        </p:grpSpPr>
        <p:sp>
          <p:nvSpPr>
            <p:cNvPr id="64" name="Google Shape;64;p1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1351591" y="2256390"/>
              <a:ext cx="1555500" cy="9354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Leader video (2 min)</a:t>
              </a:r>
              <a:endParaRPr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5558456" y="3773333"/>
            <a:ext cx="261571" cy="260379"/>
            <a:chOff x="4858109" y="2631368"/>
            <a:chExt cx="316442" cy="315000"/>
          </a:xfrm>
        </p:grpSpPr>
        <p:sp>
          <p:nvSpPr>
            <p:cNvPr id="67" name="Google Shape;67;p1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7146618" y="3523599"/>
            <a:ext cx="1350240" cy="759843"/>
            <a:chOff x="5015938" y="2013875"/>
            <a:chExt cx="3001200" cy="1569600"/>
          </a:xfrm>
        </p:grpSpPr>
        <p:sp>
          <p:nvSpPr>
            <p:cNvPr id="70" name="Google Shape;70;p1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5353988" y="2245560"/>
              <a:ext cx="2278200" cy="10173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Scenario </a:t>
              </a:r>
              <a:endPara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(5 min)</a:t>
              </a:r>
              <a:endParaRPr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6971593" y="3773321"/>
            <a:ext cx="261571" cy="260379"/>
            <a:chOff x="4858109" y="2631368"/>
            <a:chExt cx="316442" cy="315000"/>
          </a:xfrm>
        </p:grpSpPr>
        <p:sp>
          <p:nvSpPr>
            <p:cNvPr id="73" name="Google Shape;73;p1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6929769" y="4450987"/>
            <a:ext cx="1350136" cy="452830"/>
            <a:chOff x="1126863" y="2013875"/>
            <a:chExt cx="1944600" cy="1569600"/>
          </a:xfrm>
        </p:grpSpPr>
        <p:sp>
          <p:nvSpPr>
            <p:cNvPr id="76" name="Google Shape;76;p1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1321420" y="2332809"/>
              <a:ext cx="1555500" cy="9024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Job aid</a:t>
              </a:r>
              <a:endParaRPr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78" name="Google Shape;78;p13"/>
          <p:cNvCxnSpPr/>
          <p:nvPr/>
        </p:nvCxnSpPr>
        <p:spPr>
          <a:xfrm>
            <a:off x="6929767" y="4283425"/>
            <a:ext cx="675000" cy="30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22B58C1B4F6479F5D6A8E069F2686" ma:contentTypeVersion="27" ma:contentTypeDescription="Create a new document." ma:contentTypeScope="" ma:versionID="752ad98e4cd1bed251adfdbc8a385201">
  <xsd:schema xmlns:xsd="http://www.w3.org/2001/XMLSchema" xmlns:xs="http://www.w3.org/2001/XMLSchema" xmlns:p="http://schemas.microsoft.com/office/2006/metadata/properties" xmlns:ns2="f4287df7-c0e0-444d-ba8d-6c830a3079b3" xmlns:ns3="c866c9ed-2f7a-4860-bf57-8153ff3a210a" targetNamespace="http://schemas.microsoft.com/office/2006/metadata/properties" ma:root="true" ma:fieldsID="1969d46785b96dd5caae9061e9184edb" ns2:_="" ns3:_="">
    <xsd:import namespace="f4287df7-c0e0-444d-ba8d-6c830a3079b3"/>
    <xsd:import namespace="c866c9ed-2f7a-4860-bf57-8153ff3a210a"/>
    <xsd:element name="properties">
      <xsd:complexType>
        <xsd:sequence>
          <xsd:element name="documentManagement">
            <xsd:complexType>
              <xsd:all>
                <xsd:element ref="ns2:AssetNumber" minOccurs="0"/>
                <xsd:element ref="ns2:AssetStage" minOccurs="0"/>
                <xsd:element ref="ns2:AssetTyp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Category" minOccurs="0"/>
                <xsd:element ref="ns2:Early_x0020_Access" minOccurs="0"/>
                <xsd:element ref="ns2:MediaLengthInSeconds" minOccurs="0"/>
                <xsd:element ref="ns2:PlagiarismOriginality" minOccurs="0"/>
                <xsd:element ref="ns2:NoteforSelf" minOccurs="0"/>
                <xsd:element ref="ns2:lcf76f155ced4ddcb4097134ff3c332f" minOccurs="0"/>
                <xsd:element ref="ns3:TaxCatchAll" minOccurs="0"/>
                <xsd:element ref="ns2:PageCount" minOccurs="0"/>
                <xsd:element ref="ns2:DaysAllocated" minOccurs="0"/>
                <xsd:element ref="ns2:MediaServiceSearchProperties" minOccurs="0"/>
                <xsd:element ref="ns2:Editorial_x0020_Scor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87df7-c0e0-444d-ba8d-6c830a3079b3" elementFormDefault="qualified">
    <xsd:import namespace="http://schemas.microsoft.com/office/2006/documentManagement/types"/>
    <xsd:import namespace="http://schemas.microsoft.com/office/infopath/2007/PartnerControls"/>
    <xsd:element name="AssetNumber" ma:index="8" nillable="true" ma:displayName="Asset Number" ma:description="This is the asset number of the project and no asset type should have same numbers" ma:format="Dropdown" ma:internalName="AssetNumber">
      <xsd:simpleType>
        <xsd:union memberTypes="dms:Text">
          <xsd:simpleType>
            <xsd:restriction base="dms:Choice">
              <xsd:enumeration value="1"/>
              <xsd:enumeration value="2"/>
              <xsd:enumeration value="3"/>
              <xsd:enumeration value="4"/>
              <xsd:enumeration value="5"/>
              <xsd:enumeration value="6"/>
              <xsd:enumeration value="7"/>
              <xsd:enumeration value="8"/>
              <xsd:enumeration value="9"/>
              <xsd:enumeration value="10"/>
              <xsd:enumeration value="11"/>
              <xsd:enumeration value="12"/>
              <xsd:enumeration value="13"/>
              <xsd:enumeration value="14"/>
              <xsd:enumeration value="15"/>
              <xsd:enumeration value="16"/>
              <xsd:enumeration value="17"/>
              <xsd:enumeration value="18"/>
              <xsd:enumeration value="19"/>
              <xsd:enumeration value="20"/>
              <xsd:enumeration value="21"/>
              <xsd:enumeration value="22"/>
              <xsd:enumeration value="23"/>
              <xsd:enumeration value="24"/>
              <xsd:enumeration value="25"/>
              <xsd:enumeration value="26"/>
              <xsd:enumeration value="27"/>
              <xsd:enumeration value="28"/>
              <xsd:enumeration value="29"/>
              <xsd:enumeration value="30"/>
              <xsd:enumeration value="31"/>
              <xsd:enumeration value="32"/>
              <xsd:enumeration value="33"/>
              <xsd:enumeration value="34"/>
              <xsd:enumeration value="35"/>
              <xsd:enumeration value="36"/>
              <xsd:enumeration value="37"/>
              <xsd:enumeration value="38"/>
              <xsd:enumeration value="39"/>
              <xsd:enumeration value="40"/>
            </xsd:restriction>
          </xsd:simpleType>
        </xsd:union>
      </xsd:simpleType>
    </xsd:element>
    <xsd:element name="AssetStage" ma:index="9" nillable="true" ma:displayName="Asset Stage" ma:description="This is the current stage of the asset." ma:format="Dropdown" ma:internalName="AssetStage">
      <xsd:simpleType>
        <xsd:union memberTypes="dms:Text">
          <xsd:simpleType>
            <xsd:restriction base="dms:Choice">
              <xsd:enumeration value="Draft Submission"/>
              <xsd:enumeration value="1st Preliminary Draft Revision"/>
              <xsd:enumeration value="1st Revision Submission"/>
              <xsd:enumeration value="2nd Preliminary Draft Revision"/>
              <xsd:enumeration value="2nd Revision Submission"/>
              <xsd:enumeration value="3rd Preliminary Draft Revision"/>
              <xsd:enumeration value="3rd Revision Submission"/>
              <xsd:enumeration value="Preliminary Draft Acceptance"/>
              <xsd:enumeration value="Draft Ready for Review"/>
              <xsd:enumeration value="Technical Review Sent"/>
              <xsd:enumeration value="Technical Review Received"/>
              <xsd:enumeration value="Rewrites Ready"/>
              <xsd:enumeration value="Rewrites Sent"/>
              <xsd:enumeration value="Final Draft Submission"/>
              <xsd:enumeration value="Final Draft Revision"/>
              <xsd:enumeration value="Final Draft Revision Received"/>
              <xsd:enumeration value="Final Draft Acceptance"/>
              <xsd:enumeration value="Technical Editing"/>
              <xsd:enumeration value="Copy Edit Submission"/>
              <xsd:enumeration value="Copy Editing Done"/>
              <xsd:enumeration value="Placed for Indexing"/>
              <xsd:enumeration value="Indexing Done"/>
              <xsd:enumeration value="Layout Done"/>
              <xsd:enumeration value="Proof Read Submission"/>
              <xsd:enumeration value="Proof Reading Done"/>
              <xsd:enumeration value="PR - CDE Checks"/>
              <xsd:enumeration value="Pre Final"/>
              <xsd:enumeration value="Prefinal Submission"/>
              <xsd:enumeration value="Prefinal Review"/>
              <xsd:enumeration value="Author - CDE Checks"/>
              <xsd:enumeration value="Finals Completed"/>
              <xsd:enumeration value="Editor Finalization"/>
              <xsd:enumeration value="Indexer Finalization"/>
              <xsd:enumeration value="Production Designer Finalization"/>
              <xsd:enumeration value="Portfolio Director Checks"/>
              <xsd:enumeration value="Upload"/>
              <xsd:enumeration value="Graphic and Code Bundle"/>
              <xsd:enumeration value="Post Upload"/>
              <xsd:enumeration value="Published"/>
              <xsd:enumeration value="LSE Submission"/>
              <xsd:enumeration value="LSE Done"/>
              <xsd:enumeration value="Image Received"/>
              <xsd:enumeration value="Image Accepted"/>
              <xsd:enumeration value="Image Rejected"/>
              <xsd:enumeration value="Image Needs Redraw"/>
              <xsd:enumeration value="Image Redrawn"/>
              <xsd:enumeration value="Image Finalized"/>
            </xsd:restriction>
          </xsd:simpleType>
        </xsd:union>
      </xsd:simpleType>
    </xsd:element>
    <xsd:element name="AssetType" ma:index="10" nillable="true" ma:displayName="Asset Type" ma:description="This is the type of Asset related to the product development" ma:format="Dropdown" ma:internalName="AssetType">
      <xsd:simpleType>
        <xsd:restriction base="dms:Choice">
          <xsd:enumeration value="Chapter"/>
          <xsd:enumeration value="Video"/>
          <xsd:enumeration value="Index"/>
          <xsd:enumeration value="Front Matter"/>
          <xsd:enumeration value="Back Matter"/>
          <xsd:enumeration value="Code"/>
          <xsd:enumeration value="Book"/>
          <xsd:enumeration value="Graphic"/>
          <xsd:enumeration value="Other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Category" ma:index="23" nillable="true" ma:displayName="Category" ma:format="Dropdown" ma:internalName="Category">
      <xsd:simpleType>
        <xsd:union memberTypes="dms:Text">
          <xsd:simpleType>
            <xsd:restriction base="dms:Choice">
              <xsd:enumeration value="A&amp;C"/>
              <xsd:enumeration value="C&amp;T"/>
              <xsd:enumeration value="Programming"/>
              <xsd:enumeration value="Data"/>
            </xsd:restriction>
          </xsd:simpleType>
        </xsd:union>
      </xsd:simpleType>
    </xsd:element>
    <xsd:element name="Early_x0020_Access" ma:index="24" nillable="true" ma:displayName="Early Access" ma:default="0" ma:description="This is an option which you select when you want the chapter to be a part of the Early Access" ma:internalName="Early_x0020_Access">
      <xsd:simpleType>
        <xsd:restriction base="dms:Boolean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PlagiarismOriginality" ma:index="26" nillable="true" ma:displayName="Plagiarism Originality" ma:description="This is a column to fill the plagiarism originality scores" ma:format="Dropdown" ma:internalName="PlagiarismOriginality" ma:percentage="FALSE">
      <xsd:simpleType>
        <xsd:restriction base="dms:Number"/>
      </xsd:simpleType>
    </xsd:element>
    <xsd:element name="NoteforSelf" ma:index="27" nillable="true" ma:displayName="Note for Self" ma:description="&quot;attack&quot; in &quot;Compressor&quot; bullet point&#10;&#10;I am keeping this highlighted so that I can explain what Attack (technical sound term) means in the Glossary." ma:format="Dropdown" ma:internalName="NoteforSelf">
      <xsd:simpleType>
        <xsd:restriction base="dms:Note">
          <xsd:maxLength value="255"/>
        </xsd:restriction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PageCount" ma:index="31" nillable="true" ma:displayName="Page Count" ma:format="Dropdown" ma:internalName="PageCount" ma:percentage="FALSE">
      <xsd:simpleType>
        <xsd:restriction base="dms:Number"/>
      </xsd:simpleType>
    </xsd:element>
    <xsd:element name="DaysAllocated" ma:index="32" nillable="true" ma:displayName="Days Allocated" ma:decimals="0" ma:default="1" ma:format="Dropdown" ma:internalName="DaysAllocated" ma:percentage="FALSE">
      <xsd:simpleType>
        <xsd:restriction base="dms:Number"/>
      </xsd:simpleType>
    </xsd:element>
    <xsd:element name="MediaServiceSearchProperties" ma:index="3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Editorial_x0020_Score" ma:index="34" nillable="true" ma:displayName="TR Score" ma:decimals="1" ma:format="Dropdown" ma:internalName="Editorial_x0020_Score" ma:percentage="FALSE">
      <xsd:simpleType>
        <xsd:restriction base="dms:Number">
          <xsd:maxInclusive value="10"/>
          <xsd:minInclusive value="1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6c9ed-2f7a-4860-bf57-8153ff3a210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0" nillable="true" ma:displayName="Taxonomy Catch All Column" ma:hidden="true" ma:list="{b0b99e7b-2d5c-4d76-8978-e279b984ef45}" ma:internalName="TaxCatchAll" ma:showField="CatchAllData" ma:web="c866c9ed-2f7a-4860-bf57-8153ff3a21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ssetType xmlns="f4287df7-c0e0-444d-ba8d-6c830a3079b3" xsi:nil="true"/>
    <AssetNumber xmlns="f4287df7-c0e0-444d-ba8d-6c830a3079b3" xsi:nil="true"/>
    <lcf76f155ced4ddcb4097134ff3c332f xmlns="f4287df7-c0e0-444d-ba8d-6c830a3079b3">
      <Terms xmlns="http://schemas.microsoft.com/office/infopath/2007/PartnerControls"/>
    </lcf76f155ced4ddcb4097134ff3c332f>
    <TaxCatchAll xmlns="c866c9ed-2f7a-4860-bf57-8153ff3a210a" xsi:nil="true"/>
    <DaysAllocated xmlns="f4287df7-c0e0-444d-ba8d-6c830a3079b3">1</DaysAllocated>
    <Early_x0020_Access xmlns="f4287df7-c0e0-444d-ba8d-6c830a3079b3">false</Early_x0020_Access>
    <Editorial_x0020_Score xmlns="f4287df7-c0e0-444d-ba8d-6c830a3079b3" xsi:nil="true"/>
    <AssetStage xmlns="f4287df7-c0e0-444d-ba8d-6c830a3079b3" xsi:nil="true"/>
    <NoteforSelf xmlns="f4287df7-c0e0-444d-ba8d-6c830a3079b3" xsi:nil="true"/>
    <PageCount xmlns="f4287df7-c0e0-444d-ba8d-6c830a3079b3" xsi:nil="true"/>
    <Category xmlns="f4287df7-c0e0-444d-ba8d-6c830a3079b3" xsi:nil="true"/>
    <PlagiarismOriginality xmlns="f4287df7-c0e0-444d-ba8d-6c830a3079b3" xsi:nil="true"/>
  </documentManagement>
</p:properties>
</file>

<file path=customXml/itemProps1.xml><?xml version="1.0" encoding="utf-8"?>
<ds:datastoreItem xmlns:ds="http://schemas.openxmlformats.org/officeDocument/2006/customXml" ds:itemID="{D8C4BA2D-B108-48B6-BAC1-DE2E0F344335}"/>
</file>

<file path=customXml/itemProps2.xml><?xml version="1.0" encoding="utf-8"?>
<ds:datastoreItem xmlns:ds="http://schemas.openxmlformats.org/officeDocument/2006/customXml" ds:itemID="{51254253-FC18-4BEB-97AC-DDCFA02955C4}"/>
</file>

<file path=customXml/itemProps3.xml><?xml version="1.0" encoding="utf-8"?>
<ds:datastoreItem xmlns:ds="http://schemas.openxmlformats.org/officeDocument/2006/customXml" ds:itemID="{CEE90A1E-42A9-42DD-B77C-F3DD14E9DD0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On-screen Show (16:9)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Poppins Light</vt:lpstr>
      <vt:lpstr>Arial</vt:lpstr>
      <vt:lpstr>Poppins ExtraLight</vt:lpstr>
      <vt:lpstr>Poppins</vt:lpstr>
      <vt:lpstr>Simple Light</vt:lpstr>
      <vt:lpstr>Target learner audience analyis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learner audience analyis</dc:title>
  <cp:lastModifiedBy>Ray Spencer</cp:lastModifiedBy>
  <cp:revision>1</cp:revision>
  <dcterms:modified xsi:type="dcterms:W3CDTF">2023-03-09T18:10:51Z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0x010100F0722B58C1B4F6479F5D6A8E069F2686</vt:lpwstr>
  </property>
</Properties>
</file>