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ExtraLight" panose="00000300000000000000" pitchFamily="2" charset="0"/>
      <p:regular r:id="rId20"/>
      <p:bold r:id="rId21"/>
      <p:italic r:id="rId22"/>
      <p:boldItalic r:id="rId23"/>
    </p:embeddedFont>
    <p:embeddedFont>
      <p:font typeface="Poppins Light" panose="00000400000000000000"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B32052-B858-4432-B379-BF3688085D4E}">
  <a:tblStyle styleId="{9DB32052-B858-4432-B379-BF3688085D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ableStyles" Target="tableStyles.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4e7d2be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4e7d2be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512e47d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512e47d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04e7d2bed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04e7d2bed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8215d738c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8215d738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215d738c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215d738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215d738c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8215d738c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215d738c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215d738c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8215d738c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8215d738c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701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A72A1E"/>
                </a:solidFill>
                <a:latin typeface="Poppins ExtraLight"/>
                <a:ea typeface="Poppins ExtraLight"/>
                <a:cs typeface="Poppins ExtraLight"/>
                <a:sym typeface="Poppins ExtraLight"/>
              </a:rPr>
              <a:t>Project Kick-off</a:t>
            </a:r>
            <a:endParaRPr>
              <a:solidFill>
                <a:srgbClr val="A72A1E"/>
              </a:solidFill>
              <a:latin typeface="Poppins ExtraLight"/>
              <a:ea typeface="Poppins ExtraLight"/>
              <a:cs typeface="Poppins ExtraLight"/>
              <a:sym typeface="Poppins ExtraLight"/>
            </a:endParaRPr>
          </a:p>
        </p:txBody>
      </p:sp>
      <p:sp>
        <p:nvSpPr>
          <p:cNvPr id="55" name="Google Shape;55;p13"/>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endParaRPr sz="2618"/>
          </a:p>
          <a:p>
            <a:pPr marL="0" lvl="0" indent="0" algn="ctr" rtl="0">
              <a:spcBef>
                <a:spcPts val="0"/>
              </a:spcBef>
              <a:spcAft>
                <a:spcPts val="0"/>
              </a:spcAft>
              <a:buNone/>
            </a:pPr>
            <a:endParaRPr sz="2618"/>
          </a:p>
          <a:p>
            <a:pPr marL="0" lvl="0" indent="0" algn="ctr" rtl="0">
              <a:spcBef>
                <a:spcPts val="0"/>
              </a:spcBef>
              <a:spcAft>
                <a:spcPts val="0"/>
              </a:spcAft>
              <a:buNone/>
            </a:pPr>
            <a:endParaRPr sz="2618"/>
          </a:p>
          <a:p>
            <a:pPr marL="0" lvl="0" indent="0" algn="ctr" rtl="0">
              <a:spcBef>
                <a:spcPts val="0"/>
              </a:spcBef>
              <a:spcAft>
                <a:spcPts val="0"/>
              </a:spcAft>
              <a:buNone/>
            </a:pPr>
            <a:endParaRPr/>
          </a:p>
          <a:p>
            <a:pPr marL="0" lvl="0" indent="0" algn="ctr" rtl="0">
              <a:spcBef>
                <a:spcPts val="0"/>
              </a:spcBef>
              <a:spcAft>
                <a:spcPts val="0"/>
              </a:spcAft>
              <a:buNone/>
            </a:pPr>
            <a:endParaRPr sz="5572">
              <a:latin typeface="Poppins"/>
              <a:ea typeface="Poppins"/>
              <a:cs typeface="Poppins"/>
              <a:sym typeface="Poppins"/>
            </a:endParaRPr>
          </a:p>
          <a:p>
            <a:pPr marL="0" lvl="0" indent="0" algn="ctr" rtl="0">
              <a:spcBef>
                <a:spcPts val="0"/>
              </a:spcBef>
              <a:spcAft>
                <a:spcPts val="0"/>
              </a:spcAft>
              <a:buNone/>
            </a:pPr>
            <a:endParaRPr sz="5572">
              <a:latin typeface="Poppins"/>
              <a:ea typeface="Poppins"/>
              <a:cs typeface="Poppins"/>
              <a:sym typeface="Poppins"/>
            </a:endParaRPr>
          </a:p>
          <a:p>
            <a:pPr marL="0" lvl="0" indent="0" algn="ctr" rtl="0">
              <a:spcBef>
                <a:spcPts val="0"/>
              </a:spcBef>
              <a:spcAft>
                <a:spcPts val="0"/>
              </a:spcAft>
              <a:buNone/>
            </a:pPr>
            <a:endParaRPr sz="5572">
              <a:latin typeface="Poppins"/>
              <a:ea typeface="Poppins"/>
              <a:cs typeface="Poppins"/>
              <a:sym typeface="Poppins"/>
            </a:endParaRPr>
          </a:p>
          <a:p>
            <a:pPr marL="0" lvl="0" indent="0" algn="ctr" rtl="0">
              <a:spcBef>
                <a:spcPts val="0"/>
              </a:spcBef>
              <a:spcAft>
                <a:spcPts val="0"/>
              </a:spcAft>
              <a:buNone/>
            </a:pPr>
            <a:r>
              <a:rPr lang="en" sz="5572">
                <a:latin typeface="Poppins"/>
                <a:ea typeface="Poppins"/>
                <a:cs typeface="Poppins"/>
                <a:sym typeface="Poppins"/>
              </a:rPr>
              <a:t>[AGILE tip: Drop this file’s link into your meeting’s chat and link it in your PM tool]</a:t>
            </a:r>
            <a:endParaRPr sz="5572">
              <a:latin typeface="Poppins"/>
              <a:ea typeface="Poppins"/>
              <a:cs typeface="Poppins"/>
              <a:sym typeface="Poppins"/>
            </a:endParaRPr>
          </a:p>
        </p:txBody>
      </p:sp>
      <p:graphicFrame>
        <p:nvGraphicFramePr>
          <p:cNvPr id="56" name="Google Shape;56;p13"/>
          <p:cNvGraphicFramePr/>
          <p:nvPr/>
        </p:nvGraphicFramePr>
        <p:xfrm>
          <a:off x="952500" y="2571750"/>
          <a:ext cx="7239000" cy="548610"/>
        </p:xfrm>
        <a:graphic>
          <a:graphicData uri="http://schemas.openxmlformats.org/drawingml/2006/table">
            <a:tbl>
              <a:tblPr>
                <a:noFill/>
                <a:tableStyleId>{9DB32052-B858-4432-B379-BF3688085D4E}</a:tableStyleId>
              </a:tblPr>
              <a:tblGrid>
                <a:gridCol w="7239000">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Clr>
                          <a:schemeClr val="dk1"/>
                        </a:buClr>
                        <a:buSzPts val="1100"/>
                        <a:buFont typeface="Arial"/>
                        <a:buNone/>
                      </a:pPr>
                      <a:r>
                        <a:rPr lang="en" sz="2400">
                          <a:solidFill>
                            <a:schemeClr val="dk2"/>
                          </a:solidFill>
                          <a:latin typeface="Poppins"/>
                          <a:ea typeface="Poppins"/>
                          <a:cs typeface="Poppins"/>
                          <a:sym typeface="Poppins"/>
                        </a:rPr>
                        <a:t>Project name | date</a:t>
                      </a:r>
                      <a:endParaRPr sz="2400">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Light"/>
                <a:ea typeface="Poppins Light"/>
                <a:cs typeface="Poppins Light"/>
                <a:sym typeface="Poppins Light"/>
              </a:rPr>
              <a:t>Agenda</a:t>
            </a:r>
            <a:endParaRPr>
              <a:solidFill>
                <a:srgbClr val="A72A1E"/>
              </a:solidFill>
              <a:latin typeface="Poppins Light"/>
              <a:ea typeface="Poppins Light"/>
              <a:cs typeface="Poppins Light"/>
              <a:sym typeface="Poppins Ligh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Poppins"/>
              <a:buChar char="●"/>
            </a:pPr>
            <a:r>
              <a:rPr lang="en" sz="1700">
                <a:latin typeface="Poppins"/>
                <a:ea typeface="Poppins"/>
                <a:cs typeface="Poppins"/>
                <a:sym typeface="Poppins"/>
              </a:rPr>
              <a:t>Introductions [list attendees + their roles on this agenda slide]</a:t>
            </a:r>
            <a:endParaRPr sz="1700">
              <a:latin typeface="Poppins"/>
              <a:ea typeface="Poppins"/>
              <a:cs typeface="Poppins"/>
              <a:sym typeface="Poppins"/>
            </a:endParaRPr>
          </a:p>
          <a:p>
            <a:pPr marL="457200" lvl="0" indent="-336550" algn="l" rtl="0">
              <a:spcBef>
                <a:spcPts val="0"/>
              </a:spcBef>
              <a:spcAft>
                <a:spcPts val="0"/>
              </a:spcAft>
              <a:buSzPts val="1700"/>
              <a:buFont typeface="Poppins"/>
              <a:buChar char="●"/>
            </a:pPr>
            <a:r>
              <a:rPr lang="en" sz="1700">
                <a:latin typeface="Poppins"/>
                <a:ea typeface="Poppins"/>
                <a:cs typeface="Poppins"/>
                <a:sym typeface="Poppins"/>
              </a:rPr>
              <a:t>Project summary [see visual project brief + next slide]</a:t>
            </a:r>
            <a:endParaRPr sz="1700">
              <a:latin typeface="Poppins"/>
              <a:ea typeface="Poppins"/>
              <a:cs typeface="Poppins"/>
              <a:sym typeface="Poppins"/>
            </a:endParaRPr>
          </a:p>
          <a:p>
            <a:pPr marL="457200" lvl="0" indent="-336550" algn="l" rtl="0">
              <a:spcBef>
                <a:spcPts val="0"/>
              </a:spcBef>
              <a:spcAft>
                <a:spcPts val="0"/>
              </a:spcAft>
              <a:buSzPts val="1700"/>
              <a:buFont typeface="Poppins"/>
              <a:buChar char="●"/>
            </a:pPr>
            <a:r>
              <a:rPr lang="en" sz="1700">
                <a:latin typeface="Poppins"/>
                <a:ea typeface="Poppins"/>
                <a:cs typeface="Poppins"/>
                <a:sym typeface="Poppins"/>
              </a:rPr>
              <a:t>Learning design </a:t>
            </a:r>
            <a:endParaRPr sz="1700">
              <a:latin typeface="Poppins"/>
              <a:ea typeface="Poppins"/>
              <a:cs typeface="Poppins"/>
              <a:sym typeface="Poppins"/>
            </a:endParaRPr>
          </a:p>
          <a:p>
            <a:pPr marL="457200" lvl="0" indent="-336550" algn="l" rtl="0">
              <a:spcBef>
                <a:spcPts val="0"/>
              </a:spcBef>
              <a:spcAft>
                <a:spcPts val="0"/>
              </a:spcAft>
              <a:buSzPts val="1700"/>
              <a:buFont typeface="Poppins"/>
              <a:buChar char="●"/>
            </a:pPr>
            <a:r>
              <a:rPr lang="en" sz="1700">
                <a:latin typeface="Poppins"/>
                <a:ea typeface="Poppins"/>
                <a:cs typeface="Poppins"/>
                <a:sym typeface="Poppins"/>
              </a:rPr>
              <a:t>Project timeline | Project management</a:t>
            </a:r>
            <a:endParaRPr sz="1700">
              <a:latin typeface="Poppins"/>
              <a:ea typeface="Poppins"/>
              <a:cs typeface="Poppins"/>
              <a:sym typeface="Poppins"/>
            </a:endParaRPr>
          </a:p>
          <a:p>
            <a:pPr marL="457200" lvl="0" indent="-336550" algn="l" rtl="0">
              <a:spcBef>
                <a:spcPts val="0"/>
              </a:spcBef>
              <a:spcAft>
                <a:spcPts val="0"/>
              </a:spcAft>
              <a:buSzPts val="1700"/>
              <a:buFont typeface="Poppins"/>
              <a:buChar char="●"/>
            </a:pPr>
            <a:r>
              <a:rPr lang="en" sz="1700">
                <a:latin typeface="Poppins"/>
                <a:ea typeface="Poppins"/>
                <a:cs typeface="Poppins"/>
                <a:sym typeface="Poppins"/>
              </a:rPr>
              <a:t>Q&amp;A</a:t>
            </a:r>
            <a:endParaRPr sz="1700">
              <a:latin typeface="Poppins"/>
              <a:ea typeface="Poppins"/>
              <a:cs typeface="Poppins"/>
              <a:sym typeface="Poppins"/>
            </a:endParaRPr>
          </a:p>
          <a:p>
            <a:pPr marL="457200" lvl="0" indent="-336550" algn="l" rtl="0">
              <a:spcBef>
                <a:spcPts val="0"/>
              </a:spcBef>
              <a:spcAft>
                <a:spcPts val="0"/>
              </a:spcAft>
              <a:buSzPts val="1700"/>
              <a:buFont typeface="Poppins"/>
              <a:buChar char="●"/>
            </a:pPr>
            <a:r>
              <a:rPr lang="en" sz="1700">
                <a:latin typeface="Poppins"/>
                <a:ea typeface="Poppins"/>
                <a:cs typeface="Poppins"/>
                <a:sym typeface="Poppins"/>
              </a:rPr>
              <a:t>Next steps + action items | dates</a:t>
            </a:r>
            <a:endParaRPr sz="1700">
              <a:latin typeface="Poppins"/>
              <a:ea typeface="Poppins"/>
              <a:cs typeface="Poppins"/>
              <a:sym typeface="Poppins"/>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0" y="0"/>
            <a:ext cx="8520600" cy="961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solidFill>
                  <a:srgbClr val="A72A1E"/>
                </a:solidFill>
                <a:latin typeface="Poppins Light"/>
                <a:ea typeface="Poppins Light"/>
                <a:cs typeface="Poppins Light"/>
                <a:sym typeface="Poppins Light"/>
              </a:rPr>
              <a:t>Project Brief |</a:t>
            </a:r>
            <a:r>
              <a:rPr lang="en" sz="2500">
                <a:latin typeface="Poppins Light"/>
                <a:ea typeface="Poppins Light"/>
                <a:cs typeface="Poppins Light"/>
                <a:sym typeface="Poppins Light"/>
              </a:rPr>
              <a:t> </a:t>
            </a:r>
            <a:r>
              <a:rPr lang="en" sz="2500">
                <a:solidFill>
                  <a:srgbClr val="858585"/>
                </a:solidFill>
                <a:latin typeface="Poppins Light"/>
                <a:ea typeface="Poppins Light"/>
                <a:cs typeface="Poppins Light"/>
                <a:sym typeface="Poppins Light"/>
              </a:rPr>
              <a:t>How to give and receive feedback</a:t>
            </a:r>
            <a:endParaRPr sz="2500">
              <a:solidFill>
                <a:srgbClr val="858585"/>
              </a:solidFill>
              <a:latin typeface="Poppins Light"/>
              <a:ea typeface="Poppins Light"/>
              <a:cs typeface="Poppins Light"/>
              <a:sym typeface="Poppins Light"/>
            </a:endParaRPr>
          </a:p>
        </p:txBody>
      </p:sp>
      <p:sp>
        <p:nvSpPr>
          <p:cNvPr id="68" name="Google Shape;68;p15"/>
          <p:cNvSpPr txBox="1">
            <a:spLocks noGrp="1"/>
          </p:cNvSpPr>
          <p:nvPr>
            <p:ph type="subTitle" idx="1"/>
          </p:nvPr>
        </p:nvSpPr>
        <p:spPr>
          <a:xfrm>
            <a:off x="311700" y="759900"/>
            <a:ext cx="8520600" cy="400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sz="1400">
              <a:latin typeface="Poppins"/>
              <a:ea typeface="Poppins"/>
              <a:cs typeface="Poppins"/>
              <a:sym typeface="Poppins"/>
            </a:endParaRPr>
          </a:p>
          <a:p>
            <a:pPr marL="0" lvl="0" indent="0" algn="l" rtl="0">
              <a:spcBef>
                <a:spcPts val="0"/>
              </a:spcBef>
              <a:spcAft>
                <a:spcPts val="0"/>
              </a:spcAft>
              <a:buNone/>
            </a:pPr>
            <a:endParaRPr sz="1400">
              <a:latin typeface="Poppins"/>
              <a:ea typeface="Poppins"/>
              <a:cs typeface="Poppins"/>
              <a:sym typeface="Poppins"/>
            </a:endParaRPr>
          </a:p>
          <a:p>
            <a:pPr marL="0" lvl="0" indent="0" algn="l" rtl="0">
              <a:spcBef>
                <a:spcPts val="0"/>
              </a:spcBef>
              <a:spcAft>
                <a:spcPts val="0"/>
              </a:spcAft>
              <a:buNone/>
            </a:pPr>
            <a:endParaRPr sz="1400">
              <a:latin typeface="Poppins"/>
              <a:ea typeface="Poppins"/>
              <a:cs typeface="Poppins"/>
              <a:sym typeface="Poppins"/>
            </a:endParaRPr>
          </a:p>
        </p:txBody>
      </p:sp>
      <p:graphicFrame>
        <p:nvGraphicFramePr>
          <p:cNvPr id="69" name="Google Shape;69;p15"/>
          <p:cNvGraphicFramePr/>
          <p:nvPr/>
        </p:nvGraphicFramePr>
        <p:xfrm>
          <a:off x="409100" y="995325"/>
          <a:ext cx="3000000" cy="3000000"/>
        </p:xfrm>
        <a:graphic>
          <a:graphicData uri="http://schemas.openxmlformats.org/drawingml/2006/table">
            <a:tbl>
              <a:tblPr>
                <a:noFill/>
                <a:tableStyleId>{9DB32052-B858-4432-B379-BF3688085D4E}</a:tableStyleId>
              </a:tblPr>
              <a:tblGrid>
                <a:gridCol w="3069650">
                  <a:extLst>
                    <a:ext uri="{9D8B030D-6E8A-4147-A177-3AD203B41FA5}">
                      <a16:colId xmlns:a16="http://schemas.microsoft.com/office/drawing/2014/main" val="20000"/>
                    </a:ext>
                  </a:extLst>
                </a:gridCol>
              </a:tblGrid>
              <a:tr h="243250">
                <a:tc>
                  <a:txBody>
                    <a:bodyPr/>
                    <a:lstStyle/>
                    <a:p>
                      <a:pPr marL="0" lvl="0" indent="0" algn="l" rtl="0">
                        <a:spcBef>
                          <a:spcPts val="0"/>
                        </a:spcBef>
                        <a:spcAft>
                          <a:spcPts val="0"/>
                        </a:spcAft>
                        <a:buNone/>
                      </a:pPr>
                      <a:r>
                        <a:rPr lang="en" sz="1700">
                          <a:latin typeface="Poppins ExtraLight"/>
                          <a:ea typeface="Poppins ExtraLight"/>
                          <a:cs typeface="Poppins ExtraLight"/>
                          <a:sym typeface="Poppins ExtraLight"/>
                        </a:rPr>
                        <a:t>Project Summary</a:t>
                      </a:r>
                      <a:endParaRPr sz="1700">
                        <a:latin typeface="Poppins ExtraLight"/>
                        <a:ea typeface="Poppins ExtraLight"/>
                        <a:cs typeface="Poppins ExtraLight"/>
                        <a:sym typeface="Poppins ExtraLight"/>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bl>
          </a:graphicData>
        </a:graphic>
      </p:graphicFrame>
      <p:graphicFrame>
        <p:nvGraphicFramePr>
          <p:cNvPr id="70" name="Google Shape;70;p15"/>
          <p:cNvGraphicFramePr/>
          <p:nvPr/>
        </p:nvGraphicFramePr>
        <p:xfrm>
          <a:off x="409100" y="1326005"/>
          <a:ext cx="3000000" cy="3000000"/>
        </p:xfrm>
        <a:graphic>
          <a:graphicData uri="http://schemas.openxmlformats.org/drawingml/2006/table">
            <a:tbl>
              <a:tblPr>
                <a:noFill/>
                <a:tableStyleId>{9DB32052-B858-4432-B379-BF3688085D4E}</a:tableStyleId>
              </a:tblPr>
              <a:tblGrid>
                <a:gridCol w="3338625">
                  <a:extLst>
                    <a:ext uri="{9D8B030D-6E8A-4147-A177-3AD203B41FA5}">
                      <a16:colId xmlns:a16="http://schemas.microsoft.com/office/drawing/2014/main" val="20000"/>
                    </a:ext>
                  </a:extLst>
                </a:gridCol>
                <a:gridCol w="670575">
                  <a:extLst>
                    <a:ext uri="{9D8B030D-6E8A-4147-A177-3AD203B41FA5}">
                      <a16:colId xmlns:a16="http://schemas.microsoft.com/office/drawing/2014/main" val="20001"/>
                    </a:ext>
                  </a:extLst>
                </a:gridCol>
                <a:gridCol w="4077975">
                  <a:extLst>
                    <a:ext uri="{9D8B030D-6E8A-4147-A177-3AD203B41FA5}">
                      <a16:colId xmlns:a16="http://schemas.microsoft.com/office/drawing/2014/main" val="20002"/>
                    </a:ext>
                  </a:extLst>
                </a:gridCol>
              </a:tblGrid>
              <a:tr h="2333025">
                <a:tc>
                  <a:txBody>
                    <a:bodyPr/>
                    <a:lstStyle/>
                    <a:p>
                      <a:pPr marL="0" lvl="0" indent="0" algn="l" rtl="0">
                        <a:spcBef>
                          <a:spcPts val="0"/>
                        </a:spcBef>
                        <a:spcAft>
                          <a:spcPts val="0"/>
                        </a:spcAft>
                        <a:buNone/>
                      </a:pPr>
                      <a:r>
                        <a:rPr lang="en" sz="1300">
                          <a:solidFill>
                            <a:schemeClr val="dk1"/>
                          </a:solidFill>
                          <a:highlight>
                            <a:srgbClr val="FFFFFF"/>
                          </a:highlight>
                          <a:latin typeface="Poppins"/>
                          <a:ea typeface="Poppins"/>
                          <a:cs typeface="Poppins"/>
                          <a:sym typeface="Poppins"/>
                        </a:rPr>
                        <a:t>Create two asynchronous eLearning courses for: 1) </a:t>
                      </a:r>
                      <a:r>
                        <a:rPr lang="en" sz="1300" i="1">
                          <a:solidFill>
                            <a:schemeClr val="dk1"/>
                          </a:solidFill>
                          <a:highlight>
                            <a:srgbClr val="FFFFFF"/>
                          </a:highlight>
                          <a:latin typeface="Poppins"/>
                          <a:ea typeface="Poppins"/>
                          <a:cs typeface="Poppins"/>
                          <a:sym typeface="Poppins"/>
                        </a:rPr>
                        <a:t>How to give feedback </a:t>
                      </a:r>
                      <a:r>
                        <a:rPr lang="en" sz="1300">
                          <a:solidFill>
                            <a:schemeClr val="dk1"/>
                          </a:solidFill>
                          <a:highlight>
                            <a:srgbClr val="FFFFFF"/>
                          </a:highlight>
                          <a:latin typeface="Poppins"/>
                          <a:ea typeface="Poppins"/>
                          <a:cs typeface="Poppins"/>
                          <a:sym typeface="Poppins"/>
                        </a:rPr>
                        <a:t>and 2) </a:t>
                      </a:r>
                      <a:r>
                        <a:rPr lang="en" sz="1300" i="1">
                          <a:solidFill>
                            <a:schemeClr val="dk1"/>
                          </a:solidFill>
                          <a:highlight>
                            <a:srgbClr val="FFFFFF"/>
                          </a:highlight>
                          <a:latin typeface="Poppins"/>
                          <a:ea typeface="Poppins"/>
                          <a:cs typeface="Poppins"/>
                          <a:sym typeface="Poppins"/>
                        </a:rPr>
                        <a:t>How to receive feedback </a:t>
                      </a:r>
                      <a:endParaRPr sz="1300" i="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en" sz="1300">
                          <a:solidFill>
                            <a:schemeClr val="dk1"/>
                          </a:solidFill>
                          <a:highlight>
                            <a:srgbClr val="FFFFFF"/>
                          </a:highlight>
                          <a:latin typeface="Poppins"/>
                          <a:ea typeface="Poppins"/>
                          <a:cs typeface="Poppins"/>
                          <a:sym typeface="Poppins"/>
                        </a:rPr>
                        <a:t>Each course will address managers’ request for more training on giving/receiving FB. Each course will include one leader video and one downloadable job aid. </a:t>
                      </a:r>
                      <a:endParaRPr sz="1300">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endParaRPr sz="1300">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en" sz="1300" b="1">
                          <a:solidFill>
                            <a:schemeClr val="dk1"/>
                          </a:solidFill>
                          <a:latin typeface="Poppins"/>
                          <a:ea typeface="Poppins"/>
                          <a:cs typeface="Poppins"/>
                          <a:sym typeface="Poppins"/>
                        </a:rPr>
                        <a:t>Target audience:</a:t>
                      </a:r>
                      <a:r>
                        <a:rPr lang="en" sz="1300">
                          <a:solidFill>
                            <a:schemeClr val="dk1"/>
                          </a:solidFill>
                          <a:latin typeface="Poppins"/>
                          <a:ea typeface="Poppins"/>
                          <a:cs typeface="Poppins"/>
                          <a:sym typeface="Poppins"/>
                        </a:rPr>
                        <a:t> Line managers levels III-VI. Global audience</a:t>
                      </a:r>
                      <a:endParaRPr sz="1300">
                        <a:solidFill>
                          <a:schemeClr val="dk1"/>
                        </a:solidFill>
                        <a:latin typeface="Poppins"/>
                        <a:ea typeface="Poppins"/>
                        <a:cs typeface="Poppins"/>
                        <a:sym typeface="Poppins"/>
                      </a:endParaRPr>
                    </a:p>
                    <a:p>
                      <a:pPr marL="0" lvl="0" indent="0" algn="l" rtl="0">
                        <a:spcBef>
                          <a:spcPts val="0"/>
                        </a:spcBef>
                        <a:spcAft>
                          <a:spcPts val="0"/>
                        </a:spcAft>
                        <a:buNone/>
                      </a:pPr>
                      <a:endParaRPr sz="1300">
                        <a:solidFill>
                          <a:schemeClr val="dk1"/>
                        </a:solidFill>
                        <a:latin typeface="Poppins"/>
                        <a:ea typeface="Poppins"/>
                        <a:cs typeface="Poppins"/>
                        <a:sym typeface="Poppins"/>
                      </a:endParaRPr>
                    </a:p>
                    <a:p>
                      <a:pPr marL="0" lvl="0" indent="0" algn="l" rtl="0">
                        <a:spcBef>
                          <a:spcPts val="0"/>
                        </a:spcBef>
                        <a:spcAft>
                          <a:spcPts val="0"/>
                        </a:spcAft>
                        <a:buNone/>
                      </a:pPr>
                      <a:r>
                        <a:rPr lang="en" sz="1300" b="1">
                          <a:solidFill>
                            <a:schemeClr val="dk1"/>
                          </a:solidFill>
                          <a:latin typeface="Poppins"/>
                          <a:ea typeface="Poppins"/>
                          <a:cs typeface="Poppins"/>
                          <a:sym typeface="Poppins"/>
                        </a:rPr>
                        <a:t>Duration | tools:</a:t>
                      </a:r>
                      <a:r>
                        <a:rPr lang="en" sz="1300">
                          <a:solidFill>
                            <a:schemeClr val="dk1"/>
                          </a:solidFill>
                          <a:latin typeface="Poppins"/>
                          <a:ea typeface="Poppins"/>
                          <a:cs typeface="Poppins"/>
                          <a:sym typeface="Poppins"/>
                        </a:rPr>
                        <a:t> 20 min each; Rise</a:t>
                      </a:r>
                      <a:endParaRPr sz="1300">
                        <a:solidFill>
                          <a:schemeClr val="dk1"/>
                        </a:solidFill>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Managers will learn how to comfortably and effectively give and receive feedback.</a:t>
                      </a:r>
                      <a:endParaRPr sz="1300">
                        <a:latin typeface="Poppins"/>
                        <a:ea typeface="Poppins"/>
                        <a:cs typeface="Poppins"/>
                        <a:sym typeface="Poppins"/>
                      </a:endParaRPr>
                    </a:p>
                    <a:p>
                      <a:pPr marL="0" lvl="0" indent="0" algn="l" rtl="0">
                        <a:spcBef>
                          <a:spcPts val="0"/>
                        </a:spcBef>
                        <a:spcAft>
                          <a:spcPts val="0"/>
                        </a:spcAft>
                        <a:buNone/>
                      </a:pPr>
                      <a:endParaRPr sz="1300">
                        <a:latin typeface="Poppins"/>
                        <a:ea typeface="Poppins"/>
                        <a:cs typeface="Poppins"/>
                        <a:sym typeface="Poppins"/>
                      </a:endParaRPr>
                    </a:p>
                    <a:p>
                      <a:pPr marL="0" lvl="0" indent="0" algn="l" rtl="0">
                        <a:spcBef>
                          <a:spcPts val="0"/>
                        </a:spcBef>
                        <a:spcAft>
                          <a:spcPts val="0"/>
                        </a:spcAft>
                        <a:buNone/>
                      </a:pPr>
                      <a:r>
                        <a:rPr lang="en" sz="1300" b="1">
                          <a:latin typeface="Poppins"/>
                          <a:ea typeface="Poppins"/>
                          <a:cs typeface="Poppins"/>
                          <a:sym typeface="Poppins"/>
                        </a:rPr>
                        <a:t>Learner experience: </a:t>
                      </a:r>
                      <a:r>
                        <a:rPr lang="en" sz="1300">
                          <a:latin typeface="Poppins"/>
                          <a:ea typeface="Poppins"/>
                          <a:cs typeface="Poppins"/>
                          <a:sym typeface="Poppins"/>
                        </a:rPr>
                        <a:t>Learners will take two, 20-minute </a:t>
                      </a:r>
                      <a:r>
                        <a:rPr lang="en" sz="1300" i="1">
                          <a:latin typeface="Poppins"/>
                          <a:ea typeface="Poppins"/>
                          <a:cs typeface="Poppins"/>
                          <a:sym typeface="Poppins"/>
                        </a:rPr>
                        <a:t>Articulate Rise</a:t>
                      </a:r>
                      <a:r>
                        <a:rPr lang="en" sz="1300">
                          <a:latin typeface="Poppins"/>
                          <a:ea typeface="Poppins"/>
                          <a:cs typeface="Poppins"/>
                          <a:sym typeface="Poppins"/>
                        </a:rPr>
                        <a:t> courses with leader video and  content interactions. At the end of each course, they will complete a ‘feedback scenario’ to assess their new knowledge.</a:t>
                      </a:r>
                      <a:endParaRPr sz="1300">
                        <a:latin typeface="Poppins"/>
                        <a:ea typeface="Poppins"/>
                        <a:cs typeface="Poppins"/>
                        <a:sym typeface="Poppins"/>
                      </a:endParaRPr>
                    </a:p>
                    <a:p>
                      <a:pPr marL="0" lvl="0" indent="0" algn="l" rtl="0">
                        <a:spcBef>
                          <a:spcPts val="0"/>
                        </a:spcBef>
                        <a:spcAft>
                          <a:spcPts val="0"/>
                        </a:spcAft>
                        <a:buNone/>
                      </a:pPr>
                      <a:endParaRPr sz="1300" b="1">
                        <a:latin typeface="Poppins"/>
                        <a:ea typeface="Poppins"/>
                        <a:cs typeface="Poppins"/>
                        <a:sym typeface="Poppins"/>
                      </a:endParaRPr>
                    </a:p>
                    <a:p>
                      <a:pPr marL="0" lvl="0" indent="0" algn="l" rtl="0">
                        <a:spcBef>
                          <a:spcPts val="0"/>
                        </a:spcBef>
                        <a:spcAft>
                          <a:spcPts val="0"/>
                        </a:spcAft>
                        <a:buNone/>
                      </a:pPr>
                      <a:r>
                        <a:rPr lang="en" sz="1300" b="1">
                          <a:latin typeface="Poppins"/>
                          <a:ea typeface="Poppins"/>
                          <a:cs typeface="Poppins"/>
                          <a:sym typeface="Poppins"/>
                        </a:rPr>
                        <a:t>Content map: Feedback courses</a:t>
                      </a:r>
                      <a:endParaRPr sz="1300" b="1">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34975">
                <a:tc>
                  <a:txBody>
                    <a:bodyPr/>
                    <a:lstStyle/>
                    <a:p>
                      <a:pPr marL="0" lvl="0" indent="0" algn="l" rtl="0">
                        <a:spcBef>
                          <a:spcPts val="0"/>
                        </a:spcBef>
                        <a:spcAft>
                          <a:spcPts val="0"/>
                        </a:spcAft>
                        <a:buNone/>
                      </a:pPr>
                      <a:r>
                        <a:rPr lang="en" sz="1300" b="1">
                          <a:solidFill>
                            <a:schemeClr val="dk1"/>
                          </a:solidFill>
                          <a:latin typeface="Poppins"/>
                          <a:ea typeface="Poppins"/>
                          <a:cs typeface="Poppins"/>
                          <a:sym typeface="Poppins"/>
                        </a:rPr>
                        <a:t>Measurement | KPI:</a:t>
                      </a:r>
                      <a:r>
                        <a:rPr lang="en" sz="1300">
                          <a:solidFill>
                            <a:schemeClr val="dk1"/>
                          </a:solidFill>
                          <a:latin typeface="Poppins"/>
                          <a:ea typeface="Poppins"/>
                          <a:cs typeface="Poppins"/>
                          <a:sym typeface="Poppins"/>
                        </a:rPr>
                        <a:t> Train 75% of all managers III-VI by EOY FY2023</a:t>
                      </a:r>
                      <a:endParaRPr sz="1300">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18350">
                <a:tc>
                  <a:txBody>
                    <a:bodyPr/>
                    <a:lstStyle/>
                    <a:p>
                      <a:pPr marL="0" lvl="0" indent="0" algn="l" rtl="0">
                        <a:spcBef>
                          <a:spcPts val="0"/>
                        </a:spcBef>
                        <a:spcAft>
                          <a:spcPts val="0"/>
                        </a:spcAft>
                        <a:buNone/>
                      </a:pPr>
                      <a:r>
                        <a:rPr lang="en" sz="1300" b="1">
                          <a:solidFill>
                            <a:schemeClr val="dk1"/>
                          </a:solidFill>
                          <a:latin typeface="Poppins"/>
                          <a:ea typeface="Poppins"/>
                          <a:cs typeface="Poppins"/>
                          <a:sym typeface="Poppins"/>
                        </a:rPr>
                        <a:t>Stakeholders: </a:t>
                      </a:r>
                      <a:r>
                        <a:rPr lang="en" sz="1300">
                          <a:solidFill>
                            <a:schemeClr val="dk1"/>
                          </a:solidFill>
                          <a:latin typeface="Poppins"/>
                          <a:ea typeface="Poppins"/>
                          <a:cs typeface="Poppins"/>
                          <a:sym typeface="Poppins"/>
                        </a:rPr>
                        <a:t>Jose Becerra, Vivian Lu</a:t>
                      </a:r>
                      <a:endParaRPr sz="1300">
                        <a:solidFill>
                          <a:schemeClr val="dk1"/>
                        </a:solidFill>
                        <a:latin typeface="Poppins"/>
                        <a:ea typeface="Poppins"/>
                        <a:cs typeface="Poppins"/>
                        <a:sym typeface="Poppins"/>
                      </a:endParaRPr>
                    </a:p>
                    <a:p>
                      <a:pPr marL="0" lvl="0" indent="0" algn="l" rtl="0">
                        <a:spcBef>
                          <a:spcPts val="0"/>
                        </a:spcBef>
                        <a:spcAft>
                          <a:spcPts val="0"/>
                        </a:spcAft>
                        <a:buNone/>
                      </a:pPr>
                      <a:endParaRPr sz="1300">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18350">
                <a:tc>
                  <a:txBody>
                    <a:bodyPr/>
                    <a:lstStyle/>
                    <a:p>
                      <a:pPr marL="0" lvl="0" indent="0" algn="l" rtl="0">
                        <a:spcBef>
                          <a:spcPts val="0"/>
                        </a:spcBef>
                        <a:spcAft>
                          <a:spcPts val="0"/>
                        </a:spcAft>
                        <a:buNone/>
                      </a:pPr>
                      <a:endParaRPr sz="1300">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sz="1300">
                        <a:latin typeface="Poppins"/>
                        <a:ea typeface="Poppins"/>
                        <a:cs typeface="Poppins"/>
                        <a:sym typeface="Poppi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71" name="Google Shape;71;p15"/>
          <p:cNvGraphicFramePr/>
          <p:nvPr/>
        </p:nvGraphicFramePr>
        <p:xfrm>
          <a:off x="4418300" y="995325"/>
          <a:ext cx="3000000" cy="3000000"/>
        </p:xfrm>
        <a:graphic>
          <a:graphicData uri="http://schemas.openxmlformats.org/drawingml/2006/table">
            <a:tbl>
              <a:tblPr>
                <a:noFill/>
                <a:tableStyleId>{9DB32052-B858-4432-B379-BF3688085D4E}</a:tableStyleId>
              </a:tblPr>
              <a:tblGrid>
                <a:gridCol w="3677950">
                  <a:extLst>
                    <a:ext uri="{9D8B030D-6E8A-4147-A177-3AD203B41FA5}">
                      <a16:colId xmlns:a16="http://schemas.microsoft.com/office/drawing/2014/main" val="20000"/>
                    </a:ext>
                  </a:extLst>
                </a:gridCol>
              </a:tblGrid>
              <a:tr h="411450">
                <a:tc>
                  <a:txBody>
                    <a:bodyPr/>
                    <a:lstStyle/>
                    <a:p>
                      <a:pPr marL="0" lvl="0" indent="0" algn="l" rtl="0">
                        <a:spcBef>
                          <a:spcPts val="0"/>
                        </a:spcBef>
                        <a:spcAft>
                          <a:spcPts val="0"/>
                        </a:spcAft>
                        <a:buNone/>
                      </a:pPr>
                      <a:r>
                        <a:rPr lang="en" sz="1700">
                          <a:latin typeface="Poppins ExtraLight"/>
                          <a:ea typeface="Poppins ExtraLight"/>
                          <a:cs typeface="Poppins ExtraLight"/>
                          <a:sym typeface="Poppins ExtraLight"/>
                        </a:rPr>
                        <a:t>Desired Performance Outcomes</a:t>
                      </a:r>
                      <a:endParaRPr sz="1700">
                        <a:latin typeface="Poppins ExtraLight"/>
                        <a:ea typeface="Poppins ExtraLight"/>
                        <a:cs typeface="Poppins ExtraLight"/>
                        <a:sym typeface="Poppins ExtraLight"/>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bl>
          </a:graphicData>
        </a:graphic>
      </p:graphicFrame>
      <p:pic>
        <p:nvPicPr>
          <p:cNvPr id="72" name="Google Shape;72;p15"/>
          <p:cNvPicPr preferRelativeResize="0"/>
          <p:nvPr/>
        </p:nvPicPr>
        <p:blipFill>
          <a:blip r:embed="rId3">
            <a:alphaModFix/>
          </a:blip>
          <a:stretch>
            <a:fillRect/>
          </a:stretch>
        </p:blipFill>
        <p:spPr>
          <a:xfrm>
            <a:off x="3862025" y="2207875"/>
            <a:ext cx="452850" cy="452850"/>
          </a:xfrm>
          <a:prstGeom prst="rect">
            <a:avLst/>
          </a:prstGeom>
          <a:noFill/>
          <a:ln>
            <a:noFill/>
          </a:ln>
        </p:spPr>
      </p:pic>
      <p:grpSp>
        <p:nvGrpSpPr>
          <p:cNvPr id="73" name="Google Shape;73;p15"/>
          <p:cNvGrpSpPr/>
          <p:nvPr/>
        </p:nvGrpSpPr>
        <p:grpSpPr>
          <a:xfrm>
            <a:off x="5733482" y="3523591"/>
            <a:ext cx="1238127" cy="759843"/>
            <a:chOff x="3071457" y="2013875"/>
            <a:chExt cx="1944600" cy="1569600"/>
          </a:xfrm>
        </p:grpSpPr>
        <p:sp>
          <p:nvSpPr>
            <p:cNvPr id="74" name="Google Shape;74;p15"/>
            <p:cNvSpPr/>
            <p:nvPr/>
          </p:nvSpPr>
          <p:spPr>
            <a:xfrm rot="10800000" flipH="1">
              <a:off x="3071457" y="2013875"/>
              <a:ext cx="1944600" cy="1569600"/>
            </a:xfrm>
            <a:prstGeom prst="round2DiagRect">
              <a:avLst>
                <a:gd name="adj1" fmla="val 0"/>
                <a:gd name="adj2" fmla="val 17764"/>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p:nvPr/>
          </p:nvSpPr>
          <p:spPr>
            <a:xfrm>
              <a:off x="3421494" y="2232597"/>
              <a:ext cx="1398300" cy="935400"/>
            </a:xfrm>
            <a:prstGeom prst="rect">
              <a:avLst/>
            </a:prstGeom>
            <a:solidFill>
              <a:srgbClr val="3D85C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FFFFFF"/>
                  </a:solidFill>
                  <a:latin typeface="Poppins"/>
                  <a:ea typeface="Poppins"/>
                  <a:cs typeface="Poppins"/>
                  <a:sym typeface="Poppins"/>
                </a:rPr>
                <a:t>Content (13 min)</a:t>
              </a:r>
              <a:endParaRPr sz="1000">
                <a:solidFill>
                  <a:srgbClr val="FFFFFF"/>
                </a:solidFill>
                <a:latin typeface="Poppins"/>
                <a:ea typeface="Poppins"/>
                <a:cs typeface="Poppins"/>
                <a:sym typeface="Poppins"/>
              </a:endParaRPr>
            </a:p>
          </p:txBody>
        </p:sp>
      </p:grpSp>
      <p:grpSp>
        <p:nvGrpSpPr>
          <p:cNvPr id="76" name="Google Shape;76;p15"/>
          <p:cNvGrpSpPr/>
          <p:nvPr/>
        </p:nvGrpSpPr>
        <p:grpSpPr>
          <a:xfrm>
            <a:off x="4208321" y="3523586"/>
            <a:ext cx="1350136" cy="759843"/>
            <a:chOff x="1126863" y="2013875"/>
            <a:chExt cx="1944600" cy="1569600"/>
          </a:xfrm>
        </p:grpSpPr>
        <p:sp>
          <p:nvSpPr>
            <p:cNvPr id="77" name="Google Shape;77;p15"/>
            <p:cNvSpPr/>
            <p:nvPr/>
          </p:nvSpPr>
          <p:spPr>
            <a:xfrm>
              <a:off x="1126863" y="2013875"/>
              <a:ext cx="1944600" cy="1569600"/>
            </a:xfrm>
            <a:prstGeom prst="round2DiagRect">
              <a:avLst>
                <a:gd name="adj1" fmla="val 0"/>
                <a:gd name="adj2" fmla="val 17764"/>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1351591" y="2256390"/>
              <a:ext cx="1555500" cy="935400"/>
            </a:xfrm>
            <a:prstGeom prst="rect">
              <a:avLst/>
            </a:prstGeom>
            <a:solidFill>
              <a:srgbClr val="3D85C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FFFFFF"/>
                  </a:solidFill>
                  <a:latin typeface="Poppins"/>
                  <a:ea typeface="Poppins"/>
                  <a:cs typeface="Poppins"/>
                  <a:sym typeface="Poppins"/>
                </a:rPr>
                <a:t>Leader video (2 min)</a:t>
              </a:r>
              <a:endParaRPr sz="1000">
                <a:solidFill>
                  <a:srgbClr val="FFFFFF"/>
                </a:solidFill>
                <a:latin typeface="Poppins"/>
                <a:ea typeface="Poppins"/>
                <a:cs typeface="Poppins"/>
                <a:sym typeface="Poppins"/>
              </a:endParaRPr>
            </a:p>
          </p:txBody>
        </p:sp>
      </p:grpSp>
      <p:grpSp>
        <p:nvGrpSpPr>
          <p:cNvPr id="79" name="Google Shape;79;p15"/>
          <p:cNvGrpSpPr/>
          <p:nvPr/>
        </p:nvGrpSpPr>
        <p:grpSpPr>
          <a:xfrm>
            <a:off x="5558456" y="3773333"/>
            <a:ext cx="261571" cy="260379"/>
            <a:chOff x="4858109" y="2631368"/>
            <a:chExt cx="316442" cy="315000"/>
          </a:xfrm>
        </p:grpSpPr>
        <p:sp>
          <p:nvSpPr>
            <p:cNvPr id="80" name="Google Shape;80;p1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858109" y="2739300"/>
              <a:ext cx="239100" cy="99000"/>
            </a:xfrm>
            <a:prstGeom prst="rightArrow">
              <a:avLst>
                <a:gd name="adj1" fmla="val 32020"/>
                <a:gd name="adj2" fmla="val 6697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82" name="Google Shape;82;p15"/>
          <p:cNvGrpSpPr/>
          <p:nvPr/>
        </p:nvGrpSpPr>
        <p:grpSpPr>
          <a:xfrm>
            <a:off x="7146618" y="3523599"/>
            <a:ext cx="1350240" cy="759843"/>
            <a:chOff x="5015938" y="2013875"/>
            <a:chExt cx="3001200" cy="1569600"/>
          </a:xfrm>
        </p:grpSpPr>
        <p:sp>
          <p:nvSpPr>
            <p:cNvPr id="83" name="Google Shape;83;p15"/>
            <p:cNvSpPr/>
            <p:nvPr/>
          </p:nvSpPr>
          <p:spPr>
            <a:xfrm>
              <a:off x="5015938" y="2013875"/>
              <a:ext cx="3001200" cy="1569600"/>
            </a:xfrm>
            <a:prstGeom prst="round2DiagRect">
              <a:avLst>
                <a:gd name="adj1" fmla="val 0"/>
                <a:gd name="adj2" fmla="val 17764"/>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4" name="Google Shape;84;p15"/>
            <p:cNvSpPr txBox="1"/>
            <p:nvPr/>
          </p:nvSpPr>
          <p:spPr>
            <a:xfrm>
              <a:off x="5353988" y="2245560"/>
              <a:ext cx="2278200" cy="1017300"/>
            </a:xfrm>
            <a:prstGeom prst="rect">
              <a:avLst/>
            </a:prstGeom>
            <a:solidFill>
              <a:srgbClr val="3D85C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FFFFFF"/>
                  </a:solidFill>
                  <a:latin typeface="Poppins"/>
                  <a:ea typeface="Poppins"/>
                  <a:cs typeface="Poppins"/>
                  <a:sym typeface="Poppins"/>
                </a:rPr>
                <a:t>Scenario </a:t>
              </a:r>
              <a:endParaRPr sz="1000" b="1">
                <a:solidFill>
                  <a:srgbClr val="FFFFFF"/>
                </a:solidFill>
                <a:latin typeface="Poppins"/>
                <a:ea typeface="Poppins"/>
                <a:cs typeface="Poppins"/>
                <a:sym typeface="Poppins"/>
              </a:endParaRPr>
            </a:p>
            <a:p>
              <a:pPr marL="0" lvl="0" indent="0" algn="l" rtl="0">
                <a:spcBef>
                  <a:spcPts val="0"/>
                </a:spcBef>
                <a:spcAft>
                  <a:spcPts val="0"/>
                </a:spcAft>
                <a:buNone/>
              </a:pPr>
              <a:r>
                <a:rPr lang="en" sz="1000" b="1">
                  <a:solidFill>
                    <a:srgbClr val="FFFFFF"/>
                  </a:solidFill>
                  <a:latin typeface="Poppins"/>
                  <a:ea typeface="Poppins"/>
                  <a:cs typeface="Poppins"/>
                  <a:sym typeface="Poppins"/>
                </a:rPr>
                <a:t>(5 min)</a:t>
              </a:r>
              <a:endParaRPr sz="1000">
                <a:solidFill>
                  <a:srgbClr val="FFFFFF"/>
                </a:solidFill>
                <a:latin typeface="Poppins"/>
                <a:ea typeface="Poppins"/>
                <a:cs typeface="Poppins"/>
                <a:sym typeface="Poppins"/>
              </a:endParaRPr>
            </a:p>
          </p:txBody>
        </p:sp>
      </p:grpSp>
      <p:grpSp>
        <p:nvGrpSpPr>
          <p:cNvPr id="85" name="Google Shape;85;p15"/>
          <p:cNvGrpSpPr/>
          <p:nvPr/>
        </p:nvGrpSpPr>
        <p:grpSpPr>
          <a:xfrm>
            <a:off x="6971593" y="3773321"/>
            <a:ext cx="261571" cy="260379"/>
            <a:chOff x="4858109" y="2631368"/>
            <a:chExt cx="316442" cy="315000"/>
          </a:xfrm>
        </p:grpSpPr>
        <p:sp>
          <p:nvSpPr>
            <p:cNvPr id="86" name="Google Shape;86;p1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4858109" y="2739300"/>
              <a:ext cx="239100" cy="99000"/>
            </a:xfrm>
            <a:prstGeom prst="rightArrow">
              <a:avLst>
                <a:gd name="adj1" fmla="val 32020"/>
                <a:gd name="adj2" fmla="val 6697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88" name="Google Shape;88;p15"/>
          <p:cNvGrpSpPr/>
          <p:nvPr/>
        </p:nvGrpSpPr>
        <p:grpSpPr>
          <a:xfrm>
            <a:off x="6929769" y="4450987"/>
            <a:ext cx="1350136" cy="452830"/>
            <a:chOff x="1126863" y="2013875"/>
            <a:chExt cx="1944600" cy="1569600"/>
          </a:xfrm>
        </p:grpSpPr>
        <p:sp>
          <p:nvSpPr>
            <p:cNvPr id="89" name="Google Shape;89;p15"/>
            <p:cNvSpPr/>
            <p:nvPr/>
          </p:nvSpPr>
          <p:spPr>
            <a:xfrm>
              <a:off x="1126863" y="2013875"/>
              <a:ext cx="1944600" cy="1569600"/>
            </a:xfrm>
            <a:prstGeom prst="round2DiagRect">
              <a:avLst>
                <a:gd name="adj1" fmla="val 0"/>
                <a:gd name="adj2" fmla="val 17764"/>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p:nvPr/>
          </p:nvSpPr>
          <p:spPr>
            <a:xfrm>
              <a:off x="1321420" y="2332809"/>
              <a:ext cx="1555500" cy="902400"/>
            </a:xfrm>
            <a:prstGeom prst="rect">
              <a:avLst/>
            </a:prstGeom>
            <a:solidFill>
              <a:srgbClr val="3D85C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FFFFFF"/>
                  </a:solidFill>
                  <a:latin typeface="Poppins"/>
                  <a:ea typeface="Poppins"/>
                  <a:cs typeface="Poppins"/>
                  <a:sym typeface="Poppins"/>
                </a:rPr>
                <a:t>Job aid</a:t>
              </a:r>
              <a:endParaRPr sz="1000">
                <a:solidFill>
                  <a:srgbClr val="FFFFFF"/>
                </a:solidFill>
                <a:latin typeface="Poppins"/>
                <a:ea typeface="Poppins"/>
                <a:cs typeface="Poppins"/>
                <a:sym typeface="Poppins"/>
              </a:endParaRPr>
            </a:p>
          </p:txBody>
        </p:sp>
      </p:grpSp>
      <p:cxnSp>
        <p:nvCxnSpPr>
          <p:cNvPr id="91" name="Google Shape;91;p15"/>
          <p:cNvCxnSpPr/>
          <p:nvPr/>
        </p:nvCxnSpPr>
        <p:spPr>
          <a:xfrm>
            <a:off x="6929767" y="4283425"/>
            <a:ext cx="675000" cy="3009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Light"/>
                <a:ea typeface="Poppins Light"/>
                <a:cs typeface="Poppins Light"/>
                <a:sym typeface="Poppins Light"/>
              </a:rPr>
              <a:t>Learning Design</a:t>
            </a:r>
            <a:r>
              <a:rPr lang="en">
                <a:latin typeface="Poppins Light"/>
                <a:ea typeface="Poppins Light"/>
                <a:cs typeface="Poppins Light"/>
                <a:sym typeface="Poppins Light"/>
              </a:rPr>
              <a:t> </a:t>
            </a:r>
            <a:endParaRPr>
              <a:latin typeface="Poppins Light"/>
              <a:ea typeface="Poppins Light"/>
              <a:cs typeface="Poppins Light"/>
              <a:sym typeface="Poppins Light"/>
            </a:endParaRPr>
          </a:p>
        </p:txBody>
      </p:sp>
      <p:sp>
        <p:nvSpPr>
          <p:cNvPr id="97" name="Google Shape;97;p16"/>
          <p:cNvSpPr txBox="1">
            <a:spLocks noGrp="1"/>
          </p:cNvSpPr>
          <p:nvPr>
            <p:ph type="body" idx="1"/>
          </p:nvPr>
        </p:nvSpPr>
        <p:spPr>
          <a:xfrm>
            <a:off x="311700" y="1017725"/>
            <a:ext cx="8520600" cy="4125900"/>
          </a:xfrm>
          <a:prstGeom prst="rect">
            <a:avLst/>
          </a:prstGeom>
        </p:spPr>
        <p:txBody>
          <a:bodyPr spcFirstLastPara="1" wrap="square" lIns="91425" tIns="91425" rIns="91425" bIns="91425" anchor="t" anchorCtr="0">
            <a:normAutofit fontScale="70000" lnSpcReduction="20000"/>
          </a:bodyPr>
          <a:lstStyle/>
          <a:p>
            <a:pPr marL="0" lvl="0" indent="0" algn="l" rtl="0">
              <a:lnSpc>
                <a:spcPct val="150000"/>
              </a:lnSpc>
              <a:spcBef>
                <a:spcPts val="0"/>
              </a:spcBef>
              <a:spcAft>
                <a:spcPts val="0"/>
              </a:spcAft>
              <a:buNone/>
            </a:pPr>
            <a:r>
              <a:rPr lang="en" i="1">
                <a:solidFill>
                  <a:schemeClr val="dk1"/>
                </a:solidFill>
                <a:highlight>
                  <a:srgbClr val="FFFFFF"/>
                </a:highlight>
                <a:latin typeface="Poppins"/>
                <a:ea typeface="Poppins"/>
                <a:cs typeface="Poppins"/>
                <a:sym typeface="Poppins"/>
              </a:rPr>
              <a:t>[Note: You may know the answers to some of these questions - choose which you need]</a:t>
            </a:r>
            <a:endParaRPr i="1">
              <a:solidFill>
                <a:schemeClr val="dk1"/>
              </a:solidFill>
              <a:highlight>
                <a:srgbClr val="FFFFFF"/>
              </a:highlight>
              <a:latin typeface="Poppins"/>
              <a:ea typeface="Poppins"/>
              <a:cs typeface="Poppins"/>
              <a:sym typeface="Poppins"/>
            </a:endParaRPr>
          </a:p>
          <a:p>
            <a:pPr marL="457200" lvl="0" indent="-301794" algn="l" rtl="0">
              <a:lnSpc>
                <a:spcPct val="150000"/>
              </a:lnSpc>
              <a:spcBef>
                <a:spcPts val="1200"/>
              </a:spcBef>
              <a:spcAft>
                <a:spcPts val="0"/>
              </a:spcAft>
              <a:buClr>
                <a:schemeClr val="dk1"/>
              </a:buClr>
              <a:buSzPct val="100000"/>
              <a:buFont typeface="Poppins"/>
              <a:buChar char="●"/>
            </a:pPr>
            <a:r>
              <a:rPr lang="en" sz="1646">
                <a:solidFill>
                  <a:schemeClr val="dk1"/>
                </a:solidFill>
                <a:highlight>
                  <a:srgbClr val="FFFFFF"/>
                </a:highlight>
                <a:latin typeface="Poppins"/>
                <a:ea typeface="Poppins"/>
                <a:cs typeface="Poppins"/>
                <a:sym typeface="Poppins"/>
              </a:rPr>
              <a:t>Are there specific branding/ look and feel guidelines that we need to adhere to? </a:t>
            </a:r>
            <a:endParaRPr sz="1646">
              <a:solidFill>
                <a:schemeClr val="dk1"/>
              </a:solidFill>
              <a:highlight>
                <a:srgbClr val="FFFFFF"/>
              </a:highlight>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latin typeface="Poppins"/>
                <a:ea typeface="Poppins"/>
                <a:cs typeface="Poppins"/>
                <a:sym typeface="Poppins"/>
              </a:rPr>
              <a:t>What type of accessibility should be included in this learning experience? Cite examples</a:t>
            </a:r>
            <a:endParaRPr sz="1646">
              <a:solidFill>
                <a:schemeClr val="dk1"/>
              </a:solidFill>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highlight>
                  <a:srgbClr val="FFFFFF"/>
                </a:highlight>
                <a:latin typeface="Poppins"/>
                <a:ea typeface="Poppins"/>
                <a:cs typeface="Poppins"/>
                <a:sym typeface="Poppins"/>
              </a:rPr>
              <a:t>Will there be any additional reviewers, such as SMEs, for this project? </a:t>
            </a:r>
            <a:endParaRPr sz="1646">
              <a:solidFill>
                <a:schemeClr val="dk1"/>
              </a:solidFill>
              <a:highlight>
                <a:srgbClr val="FFFFFF"/>
              </a:highlight>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latin typeface="Poppins"/>
                <a:ea typeface="Poppins"/>
                <a:cs typeface="Poppins"/>
                <a:sym typeface="Poppins"/>
              </a:rPr>
              <a:t>What kind of assessments would you like to incorporate in the course?</a:t>
            </a:r>
            <a:endParaRPr sz="1646">
              <a:solidFill>
                <a:schemeClr val="dk1"/>
              </a:solidFill>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Calibri"/>
              <a:buChar char="●"/>
            </a:pPr>
            <a:r>
              <a:rPr lang="en" sz="1646">
                <a:solidFill>
                  <a:schemeClr val="dk1"/>
                </a:solidFill>
                <a:highlight>
                  <a:srgbClr val="FFFFFF"/>
                </a:highlight>
                <a:latin typeface="Poppins"/>
                <a:ea typeface="Poppins"/>
                <a:cs typeface="Poppins"/>
                <a:sym typeface="Poppins"/>
              </a:rPr>
              <a:t>Are there any other cross-functional team members/stakeholders that will be involved in the project who are not present, such as in-house video production or graphic design? </a:t>
            </a:r>
            <a:endParaRPr sz="1646">
              <a:solidFill>
                <a:schemeClr val="dk1"/>
              </a:solidFill>
              <a:highlight>
                <a:srgbClr val="FFFFFF"/>
              </a:highlight>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latin typeface="Poppins"/>
                <a:ea typeface="Poppins"/>
                <a:cs typeface="Poppins"/>
                <a:sym typeface="Poppins"/>
              </a:rPr>
              <a:t>What is the tone and ‘voice’ for this project?</a:t>
            </a:r>
            <a:endParaRPr sz="1646">
              <a:solidFill>
                <a:schemeClr val="dk1"/>
              </a:solidFill>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latin typeface="Poppins"/>
                <a:ea typeface="Poppins"/>
                <a:cs typeface="Poppins"/>
                <a:sym typeface="Poppins"/>
              </a:rPr>
              <a:t>We use [insert example of completed design doc] </a:t>
            </a:r>
            <a:r>
              <a:rPr lang="en" sz="1646">
                <a:solidFill>
                  <a:schemeClr val="dk1"/>
                </a:solidFill>
                <a:highlight>
                  <a:srgbClr val="FFFFFF"/>
                </a:highlight>
                <a:latin typeface="Poppins"/>
                <a:ea typeface="Poppins"/>
                <a:cs typeface="Poppins"/>
                <a:sym typeface="Poppins"/>
              </a:rPr>
              <a:t>these formats to communicate written and visual course information. Is there anything else you’d like to see included?”</a:t>
            </a:r>
            <a:endParaRPr sz="1646">
              <a:solidFill>
                <a:schemeClr val="dk1"/>
              </a:solidFill>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latin typeface="Poppins"/>
                <a:ea typeface="Poppins"/>
                <a:cs typeface="Poppins"/>
                <a:sym typeface="Poppins"/>
              </a:rPr>
              <a:t>What is a realistic review period throughout design and development for your stakeholders? One week, two? (Note here that they will have two reviews for the design document/storyboard, and two review rounds for alpha and beta, and that the reviews may be chunked into smaller parcels</a:t>
            </a:r>
            <a:endParaRPr sz="1646">
              <a:solidFill>
                <a:schemeClr val="dk1"/>
              </a:solidFill>
              <a:highlight>
                <a:srgbClr val="FFFFFF"/>
              </a:highlight>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highlight>
                  <a:srgbClr val="FFFFFF"/>
                </a:highlight>
                <a:latin typeface="Poppins"/>
                <a:ea typeface="Poppins"/>
                <a:cs typeface="Poppins"/>
                <a:sym typeface="Poppins"/>
              </a:rPr>
              <a:t>Are there any things we need to know about LMS or LRS integration for the course design/launch?</a:t>
            </a:r>
            <a:endParaRPr sz="1646">
              <a:solidFill>
                <a:schemeClr val="dk1"/>
              </a:solidFill>
              <a:highlight>
                <a:srgbClr val="FFFFFF"/>
              </a:highlight>
              <a:latin typeface="Poppins"/>
              <a:ea typeface="Poppins"/>
              <a:cs typeface="Poppins"/>
              <a:sym typeface="Poppins"/>
            </a:endParaRPr>
          </a:p>
          <a:p>
            <a:pPr marL="457200" lvl="0" indent="-301794" algn="l" rtl="0">
              <a:lnSpc>
                <a:spcPct val="150000"/>
              </a:lnSpc>
              <a:spcBef>
                <a:spcPts val="0"/>
              </a:spcBef>
              <a:spcAft>
                <a:spcPts val="0"/>
              </a:spcAft>
              <a:buClr>
                <a:schemeClr val="dk1"/>
              </a:buClr>
              <a:buSzPct val="100000"/>
              <a:buFont typeface="Poppins"/>
              <a:buChar char="●"/>
            </a:pPr>
            <a:r>
              <a:rPr lang="en" sz="1646">
                <a:solidFill>
                  <a:schemeClr val="dk1"/>
                </a:solidFill>
                <a:latin typeface="Poppins"/>
                <a:ea typeface="Poppins"/>
                <a:cs typeface="Poppins"/>
                <a:sym typeface="Poppins"/>
              </a:rPr>
              <a:t>I know it’s early, but what kind of evaluation procedures might be put into place? Thoughts surrounding a pre-test that needs to be delivered ahead of training? In-course feedback? Post-course feedback?</a:t>
            </a:r>
            <a:endParaRPr sz="1646">
              <a:solidFill>
                <a:schemeClr val="dk1"/>
              </a:solidFill>
              <a:highlight>
                <a:srgbClr val="FFFFFF"/>
              </a:highlight>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Light"/>
                <a:ea typeface="Poppins Light"/>
                <a:cs typeface="Poppins Light"/>
                <a:sym typeface="Poppins Light"/>
              </a:rPr>
              <a:t>Project Timeline</a:t>
            </a:r>
            <a:endParaRPr>
              <a:solidFill>
                <a:srgbClr val="A72A1E"/>
              </a:solidFill>
              <a:latin typeface="Poppins Light"/>
              <a:ea typeface="Poppins Light"/>
              <a:cs typeface="Poppins Light"/>
              <a:sym typeface="Poppins Light"/>
            </a:endParaRPr>
          </a:p>
        </p:txBody>
      </p:sp>
      <p:sp>
        <p:nvSpPr>
          <p:cNvPr id="103" name="Google Shape;103;p17"/>
          <p:cNvSpPr txBox="1">
            <a:spLocks noGrp="1"/>
          </p:cNvSpPr>
          <p:nvPr>
            <p:ph type="body" idx="1"/>
          </p:nvPr>
        </p:nvSpPr>
        <p:spPr>
          <a:xfrm>
            <a:off x="480075" y="1095338"/>
            <a:ext cx="8768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Poppins"/>
                <a:ea typeface="Poppins"/>
                <a:cs typeface="Poppins"/>
                <a:sym typeface="Poppins"/>
              </a:rPr>
              <a:t>[remember, this is your “10,000 foot view” - major milestones/ID process only - see example]</a:t>
            </a:r>
            <a:endParaRPr sz="1400">
              <a:latin typeface="Poppins"/>
              <a:ea typeface="Poppins"/>
              <a:cs typeface="Poppins"/>
              <a:sym typeface="Poppins"/>
            </a:endParaRPr>
          </a:p>
          <a:p>
            <a:pPr marL="0" lvl="0" indent="0" algn="l" rtl="0">
              <a:spcBef>
                <a:spcPts val="1200"/>
              </a:spcBef>
              <a:spcAft>
                <a:spcPts val="1200"/>
              </a:spcAft>
              <a:buNone/>
            </a:pPr>
            <a:endParaRPr sz="1400">
              <a:latin typeface="Poppins"/>
              <a:ea typeface="Poppins"/>
              <a:cs typeface="Poppins"/>
              <a:sym typeface="Poppins"/>
            </a:endParaRPr>
          </a:p>
        </p:txBody>
      </p:sp>
      <p:sp>
        <p:nvSpPr>
          <p:cNvPr id="104" name="Google Shape;104;p17"/>
          <p:cNvSpPr/>
          <p:nvPr/>
        </p:nvSpPr>
        <p:spPr>
          <a:xfrm>
            <a:off x="1383238" y="2211213"/>
            <a:ext cx="594300" cy="369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7"/>
          <p:cNvGrpSpPr/>
          <p:nvPr/>
        </p:nvGrpSpPr>
        <p:grpSpPr>
          <a:xfrm>
            <a:off x="22236" y="1854538"/>
            <a:ext cx="1755000" cy="1897977"/>
            <a:chOff x="571536" y="1957150"/>
            <a:chExt cx="1755000" cy="1897977"/>
          </a:xfrm>
        </p:grpSpPr>
        <p:sp>
          <p:nvSpPr>
            <p:cNvPr id="106" name="Google Shape;106;p17"/>
            <p:cNvSpPr/>
            <p:nvPr/>
          </p:nvSpPr>
          <p:spPr>
            <a:xfrm>
              <a:off x="1151886" y="195715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1132225" y="2107013"/>
              <a:ext cx="633600" cy="33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A1E"/>
                  </a:solidFill>
                  <a:latin typeface="Poppins"/>
                  <a:ea typeface="Poppins"/>
                  <a:cs typeface="Poppins"/>
                  <a:sym typeface="Poppins"/>
                </a:rPr>
                <a:t>Analyze</a:t>
              </a:r>
              <a:r>
                <a:rPr lang="en" sz="800" b="1">
                  <a:solidFill>
                    <a:srgbClr val="A72A1E"/>
                  </a:solidFill>
                  <a:latin typeface="Roboto"/>
                  <a:ea typeface="Roboto"/>
                  <a:cs typeface="Roboto"/>
                  <a:sym typeface="Roboto"/>
                </a:rPr>
                <a:t> </a:t>
              </a:r>
              <a:endParaRPr sz="800" b="1">
                <a:solidFill>
                  <a:srgbClr val="A72A1E"/>
                </a:solidFill>
                <a:latin typeface="Roboto"/>
                <a:ea typeface="Roboto"/>
                <a:cs typeface="Roboto"/>
                <a:sym typeface="Roboto"/>
              </a:endParaRPr>
            </a:p>
          </p:txBody>
        </p:sp>
        <p:sp>
          <p:nvSpPr>
            <p:cNvPr id="108" name="Google Shape;108;p17"/>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A72A1E"/>
                  </a:solidFill>
                  <a:latin typeface="Raleway"/>
                  <a:ea typeface="Raleway"/>
                  <a:cs typeface="Raleway"/>
                  <a:sym typeface="Raleway"/>
                </a:rPr>
                <a:t>Analyze content</a:t>
              </a:r>
              <a:endParaRPr sz="1000" b="1">
                <a:solidFill>
                  <a:srgbClr val="A72A1E"/>
                </a:solidFill>
                <a:latin typeface="Raleway"/>
                <a:ea typeface="Raleway"/>
                <a:cs typeface="Raleway"/>
                <a:sym typeface="Raleway"/>
              </a:endParaRPr>
            </a:p>
          </p:txBody>
        </p:sp>
        <p:sp>
          <p:nvSpPr>
            <p:cNvPr id="109" name="Google Shape;109;p17"/>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rgbClr val="A72A1E"/>
                  </a:solidFill>
                  <a:latin typeface="Poppins"/>
                  <a:ea typeface="Poppins"/>
                  <a:cs typeface="Poppins"/>
                  <a:sym typeface="Poppins"/>
                </a:rPr>
                <a:t>Develop learning objectives. Create content map and high-level content outline for course and job aid.</a:t>
              </a:r>
              <a:r>
                <a:rPr lang="en" sz="900">
                  <a:solidFill>
                    <a:srgbClr val="A72A1E"/>
                  </a:solidFill>
                  <a:latin typeface="Poppins"/>
                  <a:ea typeface="Poppins"/>
                  <a:cs typeface="Poppins"/>
                  <a:sym typeface="Poppins"/>
                </a:rPr>
                <a:t> One review cycle.</a:t>
              </a:r>
              <a:endParaRPr sz="900">
                <a:solidFill>
                  <a:srgbClr val="A72A1E"/>
                </a:solidFill>
                <a:latin typeface="Poppins"/>
                <a:ea typeface="Poppins"/>
                <a:cs typeface="Poppins"/>
                <a:sym typeface="Poppins"/>
              </a:endParaRPr>
            </a:p>
            <a:p>
              <a:pPr marL="0" lvl="0" indent="0" algn="ctr" rtl="0">
                <a:lnSpc>
                  <a:spcPct val="115000"/>
                </a:lnSpc>
                <a:spcBef>
                  <a:spcPts val="1600"/>
                </a:spcBef>
                <a:spcAft>
                  <a:spcPts val="1600"/>
                </a:spcAft>
                <a:buNone/>
              </a:pPr>
              <a:endParaRPr sz="900">
                <a:solidFill>
                  <a:srgbClr val="A72A1E"/>
                </a:solidFill>
                <a:latin typeface="Poppins"/>
                <a:ea typeface="Poppins"/>
                <a:cs typeface="Poppins"/>
                <a:sym typeface="Poppins"/>
              </a:endParaRPr>
            </a:p>
          </p:txBody>
        </p:sp>
      </p:grpSp>
      <p:grpSp>
        <p:nvGrpSpPr>
          <p:cNvPr id="110" name="Google Shape;110;p17"/>
          <p:cNvGrpSpPr/>
          <p:nvPr/>
        </p:nvGrpSpPr>
        <p:grpSpPr>
          <a:xfrm>
            <a:off x="1722660" y="1854550"/>
            <a:ext cx="1709103" cy="1897977"/>
            <a:chOff x="2699423" y="1957150"/>
            <a:chExt cx="1709103" cy="1897977"/>
          </a:xfrm>
        </p:grpSpPr>
        <p:sp>
          <p:nvSpPr>
            <p:cNvPr id="111" name="Google Shape;111;p17"/>
            <p:cNvSpPr/>
            <p:nvPr/>
          </p:nvSpPr>
          <p:spPr>
            <a:xfrm>
              <a:off x="3256823" y="1957150"/>
              <a:ext cx="594300" cy="594300"/>
            </a:xfrm>
            <a:prstGeom prst="ellipse">
              <a:avLst/>
            </a:prstGeom>
            <a:noFill/>
            <a:ln w="38100"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274E13"/>
                  </a:solidFill>
                  <a:latin typeface="Raleway"/>
                  <a:ea typeface="Raleway"/>
                  <a:cs typeface="Raleway"/>
                  <a:sym typeface="Raleway"/>
                </a:rPr>
                <a:t>Design storyboard</a:t>
              </a:r>
              <a:endParaRPr sz="1000" b="1">
                <a:solidFill>
                  <a:srgbClr val="274E13"/>
                </a:solidFill>
                <a:latin typeface="Raleway"/>
                <a:ea typeface="Raleway"/>
                <a:cs typeface="Raleway"/>
                <a:sym typeface="Raleway"/>
              </a:endParaRPr>
            </a:p>
          </p:txBody>
        </p:sp>
        <p:sp>
          <p:nvSpPr>
            <p:cNvPr id="113" name="Google Shape;113;p17"/>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rgbClr val="274E13"/>
                  </a:solidFill>
                  <a:latin typeface="Poppins"/>
                  <a:ea typeface="Poppins"/>
                  <a:cs typeface="Poppins"/>
                  <a:sym typeface="Poppins"/>
                </a:rPr>
                <a:t>Storyboard or design document will show course language, images, graphics, interactions, video script, and assessments. One review cycle.</a:t>
              </a:r>
              <a:endParaRPr sz="800">
                <a:solidFill>
                  <a:srgbClr val="274E13"/>
                </a:solidFill>
                <a:latin typeface="Poppins"/>
                <a:ea typeface="Poppins"/>
                <a:cs typeface="Poppins"/>
                <a:sym typeface="Poppins"/>
              </a:endParaRPr>
            </a:p>
            <a:p>
              <a:pPr marL="0" lvl="0" indent="0" algn="ctr" rtl="0">
                <a:lnSpc>
                  <a:spcPct val="115000"/>
                </a:lnSpc>
                <a:spcBef>
                  <a:spcPts val="1600"/>
                </a:spcBef>
                <a:spcAft>
                  <a:spcPts val="0"/>
                </a:spcAft>
                <a:buNone/>
              </a:pPr>
              <a:endParaRPr sz="800">
                <a:solidFill>
                  <a:srgbClr val="274E13"/>
                </a:solidFill>
                <a:latin typeface="Poppins"/>
                <a:ea typeface="Poppins"/>
                <a:cs typeface="Poppins"/>
                <a:sym typeface="Poppins"/>
              </a:endParaRPr>
            </a:p>
            <a:p>
              <a:pPr marL="0" lvl="0" indent="0" algn="l" rtl="0">
                <a:lnSpc>
                  <a:spcPct val="115000"/>
                </a:lnSpc>
                <a:spcBef>
                  <a:spcPts val="1600"/>
                </a:spcBef>
                <a:spcAft>
                  <a:spcPts val="1600"/>
                </a:spcAft>
                <a:buNone/>
              </a:pPr>
              <a:endParaRPr sz="800">
                <a:solidFill>
                  <a:srgbClr val="274E13"/>
                </a:solidFill>
                <a:latin typeface="Poppins"/>
                <a:ea typeface="Poppins"/>
                <a:cs typeface="Poppins"/>
                <a:sym typeface="Poppins"/>
              </a:endParaRPr>
            </a:p>
          </p:txBody>
        </p:sp>
        <p:sp>
          <p:nvSpPr>
            <p:cNvPr id="114" name="Google Shape;114;p17"/>
            <p:cNvSpPr txBox="1"/>
            <p:nvPr/>
          </p:nvSpPr>
          <p:spPr>
            <a:xfrm>
              <a:off x="3274537" y="2109075"/>
              <a:ext cx="558900" cy="4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274E13"/>
                  </a:solidFill>
                  <a:latin typeface="Poppins"/>
                  <a:ea typeface="Poppins"/>
                  <a:cs typeface="Poppins"/>
                  <a:sym typeface="Poppins"/>
                </a:rPr>
                <a:t>Design</a:t>
              </a:r>
              <a:endParaRPr sz="800" b="1">
                <a:solidFill>
                  <a:srgbClr val="274E13"/>
                </a:solidFill>
                <a:latin typeface="Poppins"/>
                <a:ea typeface="Poppins"/>
                <a:cs typeface="Poppins"/>
                <a:sym typeface="Poppins"/>
              </a:endParaRPr>
            </a:p>
          </p:txBody>
        </p:sp>
      </p:grpSp>
      <p:grpSp>
        <p:nvGrpSpPr>
          <p:cNvPr id="115" name="Google Shape;115;p17"/>
          <p:cNvGrpSpPr/>
          <p:nvPr/>
        </p:nvGrpSpPr>
        <p:grpSpPr>
          <a:xfrm>
            <a:off x="3370195" y="1854550"/>
            <a:ext cx="1709106" cy="1897975"/>
            <a:chOff x="4781408" y="1957150"/>
            <a:chExt cx="1709106" cy="1897975"/>
          </a:xfrm>
        </p:grpSpPr>
        <p:sp>
          <p:nvSpPr>
            <p:cNvPr id="116" name="Google Shape;116;p17"/>
            <p:cNvSpPr/>
            <p:nvPr/>
          </p:nvSpPr>
          <p:spPr>
            <a:xfrm>
              <a:off x="5338808"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858585"/>
                  </a:solidFill>
                  <a:latin typeface="Raleway"/>
                  <a:ea typeface="Raleway"/>
                  <a:cs typeface="Raleway"/>
                  <a:sym typeface="Raleway"/>
                </a:rPr>
                <a:t>Develop prototypes</a:t>
              </a:r>
              <a:endParaRPr sz="1000" b="1">
                <a:solidFill>
                  <a:srgbClr val="858585"/>
                </a:solidFill>
                <a:latin typeface="Raleway"/>
                <a:ea typeface="Raleway"/>
                <a:cs typeface="Raleway"/>
                <a:sym typeface="Raleway"/>
              </a:endParaRPr>
            </a:p>
          </p:txBody>
        </p:sp>
        <p:sp>
          <p:nvSpPr>
            <p:cNvPr id="118" name="Google Shape;118;p17"/>
            <p:cNvSpPr txBox="1"/>
            <p:nvPr/>
          </p:nvSpPr>
          <p:spPr>
            <a:xfrm>
              <a:off x="4781408" y="31177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858585"/>
                  </a:solidFill>
                  <a:latin typeface="Poppins"/>
                  <a:ea typeface="Poppins"/>
                  <a:cs typeface="Poppins"/>
                  <a:sym typeface="Poppins"/>
                </a:rPr>
                <a:t>Development will include two review stages: first (alpha) prototype, and second (beta) prototype of course in chosen tool. Will include video review. Two review cycles.</a:t>
              </a:r>
              <a:endParaRPr sz="800">
                <a:solidFill>
                  <a:srgbClr val="858585"/>
                </a:solidFill>
                <a:latin typeface="Poppins"/>
                <a:ea typeface="Poppins"/>
                <a:cs typeface="Poppins"/>
                <a:sym typeface="Poppins"/>
              </a:endParaRPr>
            </a:p>
          </p:txBody>
        </p:sp>
        <p:sp>
          <p:nvSpPr>
            <p:cNvPr id="119" name="Google Shape;119;p17"/>
            <p:cNvSpPr txBox="1"/>
            <p:nvPr/>
          </p:nvSpPr>
          <p:spPr>
            <a:xfrm>
              <a:off x="5287662" y="2109075"/>
              <a:ext cx="698700" cy="4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858585"/>
                  </a:solidFill>
                  <a:latin typeface="Poppins"/>
                  <a:ea typeface="Poppins"/>
                  <a:cs typeface="Poppins"/>
                  <a:sym typeface="Poppins"/>
                </a:rPr>
                <a:t>Develop</a:t>
              </a:r>
              <a:endParaRPr sz="800" b="1">
                <a:solidFill>
                  <a:srgbClr val="858585"/>
                </a:solidFill>
                <a:latin typeface="Poppins"/>
                <a:ea typeface="Poppins"/>
                <a:cs typeface="Poppins"/>
                <a:sym typeface="Poppins"/>
              </a:endParaRPr>
            </a:p>
          </p:txBody>
        </p:sp>
      </p:grpSp>
      <p:grpSp>
        <p:nvGrpSpPr>
          <p:cNvPr id="120" name="Google Shape;120;p17"/>
          <p:cNvGrpSpPr/>
          <p:nvPr/>
        </p:nvGrpSpPr>
        <p:grpSpPr>
          <a:xfrm>
            <a:off x="6786586" y="1854550"/>
            <a:ext cx="1709102" cy="1897977"/>
            <a:chOff x="6863386" y="1957150"/>
            <a:chExt cx="1709102" cy="1897977"/>
          </a:xfrm>
        </p:grpSpPr>
        <p:sp>
          <p:nvSpPr>
            <p:cNvPr id="121" name="Google Shape;121;p17"/>
            <p:cNvSpPr/>
            <p:nvPr/>
          </p:nvSpPr>
          <p:spPr>
            <a:xfrm>
              <a:off x="7420786" y="1957150"/>
              <a:ext cx="594300" cy="594300"/>
            </a:xfrm>
            <a:prstGeom prst="ellipse">
              <a:avLst/>
            </a:prstGeom>
            <a:noFill/>
            <a:ln w="3810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1155CC"/>
                  </a:solidFill>
                  <a:latin typeface="Raleway"/>
                  <a:ea typeface="Raleway"/>
                  <a:cs typeface="Raleway"/>
                  <a:sym typeface="Raleway"/>
                </a:rPr>
                <a:t>Use feedback to iterate</a:t>
              </a:r>
              <a:endParaRPr sz="1000" b="1">
                <a:solidFill>
                  <a:srgbClr val="1155CC"/>
                </a:solidFill>
                <a:latin typeface="Raleway"/>
                <a:ea typeface="Raleway"/>
                <a:cs typeface="Raleway"/>
                <a:sym typeface="Raleway"/>
              </a:endParaRPr>
            </a:p>
          </p:txBody>
        </p:sp>
        <p:sp>
          <p:nvSpPr>
            <p:cNvPr id="123" name="Google Shape;123;p17"/>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1155CC"/>
                  </a:solidFill>
                  <a:latin typeface="Poppins"/>
                  <a:ea typeface="Poppins"/>
                  <a:cs typeface="Poppins"/>
                  <a:sym typeface="Poppins"/>
                </a:rPr>
                <a:t>Feedback will start with pilot launch, and continue as long as the course is running. Cycles of FB review will be establish for continued course improvement. Ongoing scheduled reviews and updates.</a:t>
              </a:r>
              <a:endParaRPr sz="800">
                <a:solidFill>
                  <a:srgbClr val="1155CC"/>
                </a:solidFill>
                <a:latin typeface="Poppins"/>
                <a:ea typeface="Poppins"/>
                <a:cs typeface="Poppins"/>
                <a:sym typeface="Poppins"/>
              </a:endParaRPr>
            </a:p>
          </p:txBody>
        </p:sp>
        <p:sp>
          <p:nvSpPr>
            <p:cNvPr id="124" name="Google Shape;124;p17"/>
            <p:cNvSpPr txBox="1"/>
            <p:nvPr/>
          </p:nvSpPr>
          <p:spPr>
            <a:xfrm>
              <a:off x="7336925" y="2109075"/>
              <a:ext cx="762000" cy="4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1155CC"/>
                  </a:solidFill>
                  <a:latin typeface="Poppins"/>
                  <a:ea typeface="Poppins"/>
                  <a:cs typeface="Poppins"/>
                  <a:sym typeface="Poppins"/>
                </a:rPr>
                <a:t>Evaluate</a:t>
              </a:r>
              <a:endParaRPr sz="800" b="1">
                <a:solidFill>
                  <a:srgbClr val="1155CC"/>
                </a:solidFill>
                <a:latin typeface="Poppins"/>
                <a:ea typeface="Poppins"/>
                <a:cs typeface="Poppins"/>
                <a:sym typeface="Poppins"/>
              </a:endParaRPr>
            </a:p>
          </p:txBody>
        </p:sp>
      </p:grpSp>
      <p:sp>
        <p:nvSpPr>
          <p:cNvPr id="125" name="Google Shape;125;p17"/>
          <p:cNvSpPr/>
          <p:nvPr/>
        </p:nvSpPr>
        <p:spPr>
          <a:xfrm>
            <a:off x="3102400" y="2211213"/>
            <a:ext cx="594300" cy="36900"/>
          </a:xfrm>
          <a:prstGeom prst="roundRect">
            <a:avLst>
              <a:gd name="adj" fmla="val 50000"/>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4754875" y="2211213"/>
            <a:ext cx="594300" cy="36900"/>
          </a:xfrm>
          <a:prstGeom prst="roundRect">
            <a:avLst>
              <a:gd name="adj" fmla="val 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7"/>
          <p:cNvGrpSpPr/>
          <p:nvPr/>
        </p:nvGrpSpPr>
        <p:grpSpPr>
          <a:xfrm>
            <a:off x="5025276" y="1854550"/>
            <a:ext cx="1804200" cy="1897977"/>
            <a:chOff x="6768376" y="1957150"/>
            <a:chExt cx="1804200" cy="1897977"/>
          </a:xfrm>
        </p:grpSpPr>
        <p:sp>
          <p:nvSpPr>
            <p:cNvPr id="128" name="Google Shape;128;p17"/>
            <p:cNvSpPr/>
            <p:nvPr/>
          </p:nvSpPr>
          <p:spPr>
            <a:xfrm>
              <a:off x="7420786" y="1957150"/>
              <a:ext cx="594300" cy="594300"/>
            </a:xfrm>
            <a:prstGeom prst="ellipse">
              <a:avLst/>
            </a:prstGeom>
            <a:noFill/>
            <a:ln w="38100"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p:nvPr/>
          </p:nvSpPr>
          <p:spPr>
            <a:xfrm>
              <a:off x="6768376" y="2660925"/>
              <a:ext cx="18042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20124D"/>
                  </a:solidFill>
                  <a:latin typeface="Raleway"/>
                  <a:ea typeface="Raleway"/>
                  <a:cs typeface="Raleway"/>
                  <a:sym typeface="Raleway"/>
                </a:rPr>
                <a:t>Pilot launch / full launch</a:t>
              </a:r>
              <a:endParaRPr sz="1000" b="1">
                <a:solidFill>
                  <a:srgbClr val="20124D"/>
                </a:solidFill>
                <a:latin typeface="Raleway"/>
                <a:ea typeface="Raleway"/>
                <a:cs typeface="Raleway"/>
                <a:sym typeface="Raleway"/>
              </a:endParaRPr>
            </a:p>
          </p:txBody>
        </p:sp>
        <p:sp>
          <p:nvSpPr>
            <p:cNvPr id="130" name="Google Shape;130;p17"/>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20124D"/>
                  </a:solidFill>
                  <a:latin typeface="Poppins"/>
                  <a:ea typeface="Poppins"/>
                  <a:cs typeface="Poppins"/>
                  <a:sym typeface="Poppins"/>
                </a:rPr>
                <a:t>After all course iterations, the final version of the course will be implemented to a small ‘test; group for feedback. Necessary changes will be made before full target audience launch. One review cycle.</a:t>
              </a:r>
              <a:endParaRPr sz="800">
                <a:solidFill>
                  <a:srgbClr val="20124D"/>
                </a:solidFill>
                <a:latin typeface="Poppins"/>
                <a:ea typeface="Poppins"/>
                <a:cs typeface="Poppins"/>
                <a:sym typeface="Poppins"/>
              </a:endParaRPr>
            </a:p>
          </p:txBody>
        </p:sp>
        <p:sp>
          <p:nvSpPr>
            <p:cNvPr id="131" name="Google Shape;131;p17"/>
            <p:cNvSpPr txBox="1"/>
            <p:nvPr/>
          </p:nvSpPr>
          <p:spPr>
            <a:xfrm>
              <a:off x="7420775" y="2126125"/>
              <a:ext cx="772800" cy="5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b="1">
                  <a:solidFill>
                    <a:srgbClr val="20124D"/>
                  </a:solidFill>
                  <a:latin typeface="Poppins"/>
                  <a:ea typeface="Poppins"/>
                  <a:cs typeface="Poppins"/>
                  <a:sym typeface="Poppins"/>
                </a:rPr>
                <a:t>Launch</a:t>
              </a:r>
              <a:endParaRPr sz="800" b="1">
                <a:solidFill>
                  <a:srgbClr val="20124D"/>
                </a:solidFill>
                <a:latin typeface="Poppins"/>
                <a:ea typeface="Poppins"/>
                <a:cs typeface="Poppins"/>
                <a:sym typeface="Poppins"/>
              </a:endParaRPr>
            </a:p>
          </p:txBody>
        </p:sp>
      </p:grpSp>
      <p:sp>
        <p:nvSpPr>
          <p:cNvPr id="132" name="Google Shape;132;p17"/>
          <p:cNvSpPr/>
          <p:nvPr/>
        </p:nvSpPr>
        <p:spPr>
          <a:xfrm>
            <a:off x="6535950" y="2211213"/>
            <a:ext cx="594300" cy="36900"/>
          </a:xfrm>
          <a:prstGeom prst="roundRect">
            <a:avLst>
              <a:gd name="adj" fmla="val 0"/>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3" name="Google Shape;133;p17"/>
          <p:cNvGraphicFramePr/>
          <p:nvPr/>
        </p:nvGraphicFramePr>
        <p:xfrm>
          <a:off x="480075" y="4363650"/>
          <a:ext cx="3000000" cy="3000000"/>
        </p:xfrm>
        <a:graphic>
          <a:graphicData uri="http://schemas.openxmlformats.org/drawingml/2006/table">
            <a:tbl>
              <a:tblPr>
                <a:noFill/>
                <a:tableStyleId>{9DB32052-B858-4432-B379-BF3688085D4E}</a:tableStyleId>
              </a:tblPr>
              <a:tblGrid>
                <a:gridCol w="1603125">
                  <a:extLst>
                    <a:ext uri="{9D8B030D-6E8A-4147-A177-3AD203B41FA5}">
                      <a16:colId xmlns:a16="http://schemas.microsoft.com/office/drawing/2014/main" val="20000"/>
                    </a:ext>
                  </a:extLst>
                </a:gridCol>
                <a:gridCol w="1603125">
                  <a:extLst>
                    <a:ext uri="{9D8B030D-6E8A-4147-A177-3AD203B41FA5}">
                      <a16:colId xmlns:a16="http://schemas.microsoft.com/office/drawing/2014/main" val="20001"/>
                    </a:ext>
                  </a:extLst>
                </a:gridCol>
                <a:gridCol w="1603125">
                  <a:extLst>
                    <a:ext uri="{9D8B030D-6E8A-4147-A177-3AD203B41FA5}">
                      <a16:colId xmlns:a16="http://schemas.microsoft.com/office/drawing/2014/main" val="20002"/>
                    </a:ext>
                  </a:extLst>
                </a:gridCol>
                <a:gridCol w="1603125">
                  <a:extLst>
                    <a:ext uri="{9D8B030D-6E8A-4147-A177-3AD203B41FA5}">
                      <a16:colId xmlns:a16="http://schemas.microsoft.com/office/drawing/2014/main" val="20003"/>
                    </a:ext>
                  </a:extLst>
                </a:gridCol>
                <a:gridCol w="1603125">
                  <a:extLst>
                    <a:ext uri="{9D8B030D-6E8A-4147-A177-3AD203B41FA5}">
                      <a16:colId xmlns:a16="http://schemas.microsoft.com/office/drawing/2014/main" val="20004"/>
                    </a:ext>
                  </a:extLst>
                </a:gridCol>
              </a:tblGrid>
              <a:tr h="396200">
                <a:tc>
                  <a:txBody>
                    <a:bodyPr/>
                    <a:lstStyle/>
                    <a:p>
                      <a:pPr marL="0" lvl="0" indent="0" algn="l" rtl="0">
                        <a:spcBef>
                          <a:spcPts val="0"/>
                        </a:spcBef>
                        <a:spcAft>
                          <a:spcPts val="0"/>
                        </a:spcAft>
                        <a:buNone/>
                      </a:pPr>
                      <a:r>
                        <a:rPr lang="en" sz="1200">
                          <a:latin typeface="Poppins"/>
                          <a:ea typeface="Poppins"/>
                          <a:cs typeface="Poppins"/>
                          <a:sym typeface="Poppins"/>
                        </a:rPr>
                        <a:t>3/30 - 4/15</a:t>
                      </a:r>
                      <a:endParaRPr sz="120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Poppins"/>
                          <a:ea typeface="Poppins"/>
                          <a:cs typeface="Poppins"/>
                          <a:sym typeface="Poppins"/>
                        </a:rPr>
                        <a:t>4/18 - 5/18</a:t>
                      </a:r>
                      <a:endParaRPr sz="120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Poppins"/>
                          <a:ea typeface="Poppins"/>
                          <a:cs typeface="Poppins"/>
                          <a:sym typeface="Poppins"/>
                        </a:rPr>
                        <a:t>5/21 - 6/21 </a:t>
                      </a:r>
                      <a:endParaRPr sz="120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Poppins"/>
                          <a:ea typeface="Poppins"/>
                          <a:cs typeface="Poppins"/>
                          <a:sym typeface="Poppins"/>
                        </a:rPr>
                        <a:t>6/25 - 7/15 </a:t>
                      </a:r>
                      <a:endParaRPr sz="1200">
                        <a:latin typeface="Poppins"/>
                        <a:ea typeface="Poppins"/>
                        <a:cs typeface="Poppins"/>
                        <a:sym typeface="Poppins"/>
                      </a:endParaRPr>
                    </a:p>
                    <a:p>
                      <a:pPr marL="0" lvl="0" indent="0" algn="l" rtl="0">
                        <a:spcBef>
                          <a:spcPts val="0"/>
                        </a:spcBef>
                        <a:spcAft>
                          <a:spcPts val="0"/>
                        </a:spcAft>
                        <a:buNone/>
                      </a:pPr>
                      <a:r>
                        <a:rPr lang="en" sz="1200">
                          <a:latin typeface="Poppins"/>
                          <a:ea typeface="Poppins"/>
                          <a:cs typeface="Poppins"/>
                          <a:sym typeface="Poppins"/>
                        </a:rPr>
                        <a:t>LAUNCH: 8/1</a:t>
                      </a:r>
                      <a:endParaRPr sz="120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200">
                          <a:latin typeface="Poppins"/>
                          <a:ea typeface="Poppins"/>
                          <a:cs typeface="Poppins"/>
                          <a:sym typeface="Poppins"/>
                        </a:rPr>
                        <a:t>1st look at FB:</a:t>
                      </a:r>
                      <a:endParaRPr sz="1200">
                        <a:latin typeface="Poppins"/>
                        <a:ea typeface="Poppins"/>
                        <a:cs typeface="Poppins"/>
                        <a:sym typeface="Poppins"/>
                      </a:endParaRPr>
                    </a:p>
                    <a:p>
                      <a:pPr marL="0" lvl="0" indent="0" algn="l" rtl="0">
                        <a:spcBef>
                          <a:spcPts val="0"/>
                        </a:spcBef>
                        <a:spcAft>
                          <a:spcPts val="0"/>
                        </a:spcAft>
                        <a:buNone/>
                      </a:pPr>
                      <a:r>
                        <a:rPr lang="en" sz="1200">
                          <a:latin typeface="Poppins"/>
                          <a:ea typeface="Poppins"/>
                          <a:cs typeface="Poppins"/>
                          <a:sym typeface="Poppins"/>
                        </a:rPr>
                        <a:t>8/20</a:t>
                      </a:r>
                      <a:endParaRPr sz="120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Light"/>
                <a:ea typeface="Poppins Light"/>
                <a:cs typeface="Poppins Light"/>
                <a:sym typeface="Poppins Light"/>
              </a:rPr>
              <a:t>Our project plan</a:t>
            </a:r>
            <a:endParaRPr>
              <a:solidFill>
                <a:srgbClr val="A72A1E"/>
              </a:solidFill>
              <a:latin typeface="Poppins Light"/>
              <a:ea typeface="Poppins Light"/>
              <a:cs typeface="Poppins Light"/>
              <a:sym typeface="Poppins Light"/>
            </a:endParaRPr>
          </a:p>
        </p:txBody>
      </p:sp>
      <p:sp>
        <p:nvSpPr>
          <p:cNvPr id="139" name="Google Shape;13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link to shared task-level project plan (Asana, Google Sheets, etc) and briefly review milestones]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Light"/>
                <a:ea typeface="Poppins Light"/>
                <a:cs typeface="Poppins Light"/>
                <a:sym typeface="Poppins Light"/>
              </a:rPr>
              <a:t>Q&amp;A</a:t>
            </a:r>
            <a:endParaRPr>
              <a:solidFill>
                <a:srgbClr val="A72A1E"/>
              </a:solidFill>
              <a:latin typeface="Poppins Light"/>
              <a:ea typeface="Poppins Light"/>
              <a:cs typeface="Poppins Light"/>
              <a:sym typeface="Poppins Light"/>
            </a:endParaRPr>
          </a:p>
        </p:txBody>
      </p:sp>
      <p:sp>
        <p:nvSpPr>
          <p:cNvPr id="145" name="Google Shape;14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Poppins"/>
                <a:ea typeface="Poppins"/>
                <a:cs typeface="Poppins"/>
                <a:sym typeface="Poppins"/>
              </a:rPr>
              <a:t>[Remember to allow 5-10 mins for stakeholder-driven Q&amp;A and input]</a:t>
            </a:r>
            <a:endParaRPr>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Light"/>
                <a:ea typeface="Poppins Light"/>
                <a:cs typeface="Poppins Light"/>
                <a:sym typeface="Poppins Light"/>
              </a:rPr>
              <a:t>Next steps | Action items</a:t>
            </a:r>
            <a:endParaRPr>
              <a:solidFill>
                <a:srgbClr val="A72A1E"/>
              </a:solidFill>
              <a:latin typeface="Poppins Light"/>
              <a:ea typeface="Poppins Light"/>
              <a:cs typeface="Poppins Light"/>
              <a:sym typeface="Poppins Light"/>
            </a:endParaRPr>
          </a:p>
        </p:txBody>
      </p:sp>
      <p:sp>
        <p:nvSpPr>
          <p:cNvPr id="151" name="Google Shape;15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Poppins"/>
                <a:ea typeface="Poppins"/>
                <a:cs typeface="Poppins"/>
                <a:sym typeface="Poppins"/>
              </a:rPr>
              <a:t>Learning design next steps:</a:t>
            </a:r>
            <a:endParaRPr>
              <a:latin typeface="Poppins"/>
              <a:ea typeface="Poppins"/>
              <a:cs typeface="Poppins"/>
              <a:sym typeface="Poppins"/>
            </a:endParaRPr>
          </a:p>
          <a:p>
            <a:pPr marL="457200" lvl="0" indent="-342900" algn="l" rtl="0">
              <a:spcBef>
                <a:spcPts val="1200"/>
              </a:spcBef>
              <a:spcAft>
                <a:spcPts val="0"/>
              </a:spcAft>
              <a:buSzPts val="1800"/>
              <a:buFont typeface="Poppins"/>
              <a:buChar char="●"/>
            </a:pPr>
            <a:r>
              <a:rPr lang="en">
                <a:latin typeface="Poppins"/>
                <a:ea typeface="Poppins"/>
                <a:cs typeface="Poppins"/>
                <a:sym typeface="Poppins"/>
              </a:rPr>
              <a:t>[who/what]            	   	| Due by:</a:t>
            </a:r>
            <a:endParaRPr>
              <a:latin typeface="Poppins"/>
              <a:ea typeface="Poppins"/>
              <a:cs typeface="Poppins"/>
              <a:sym typeface="Poppins"/>
            </a:endParaRPr>
          </a:p>
          <a:p>
            <a:pPr marL="0" lvl="0" indent="0" algn="l" rtl="0">
              <a:spcBef>
                <a:spcPts val="1200"/>
              </a:spcBef>
              <a:spcAft>
                <a:spcPts val="0"/>
              </a:spcAft>
              <a:buNone/>
            </a:pPr>
            <a:r>
              <a:rPr lang="en">
                <a:latin typeface="Poppins"/>
                <a:ea typeface="Poppins"/>
                <a:cs typeface="Poppins"/>
                <a:sym typeface="Poppins"/>
              </a:rPr>
              <a:t>Other team members’  next steps</a:t>
            </a:r>
            <a:endParaRPr>
              <a:latin typeface="Poppins"/>
              <a:ea typeface="Poppins"/>
              <a:cs typeface="Poppins"/>
              <a:sym typeface="Poppins"/>
            </a:endParaRPr>
          </a:p>
          <a:p>
            <a:pPr marL="457200" lvl="0" indent="-342900" algn="l" rtl="0">
              <a:spcBef>
                <a:spcPts val="1200"/>
              </a:spcBef>
              <a:spcAft>
                <a:spcPts val="0"/>
              </a:spcAft>
              <a:buSzPts val="1800"/>
              <a:buFont typeface="Poppins"/>
              <a:buChar char="●"/>
            </a:pPr>
            <a:r>
              <a:rPr lang="en">
                <a:latin typeface="Poppins"/>
                <a:ea typeface="Poppins"/>
                <a:cs typeface="Poppins"/>
                <a:sym typeface="Poppins"/>
              </a:rPr>
              <a:t>[who/what]          		| Due by:</a:t>
            </a:r>
            <a:endParaRPr>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A72A1E"/>
                </a:solidFill>
                <a:latin typeface="Poppins"/>
                <a:ea typeface="Poppins"/>
                <a:cs typeface="Poppins"/>
                <a:sym typeface="Poppins"/>
              </a:rPr>
              <a:t>Let’s get started!</a:t>
            </a:r>
            <a:endParaRPr>
              <a:solidFill>
                <a:srgbClr val="A72A1E"/>
              </a:solidFill>
              <a:latin typeface="Poppins"/>
              <a:ea typeface="Poppins"/>
              <a:cs typeface="Poppins"/>
              <a:sym typeface="Poppins"/>
            </a:endParaRPr>
          </a:p>
        </p:txBody>
      </p:sp>
      <p:sp>
        <p:nvSpPr>
          <p:cNvPr id="157" name="Google Shape;15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Poppins"/>
                <a:ea typeface="Poppins"/>
                <a:cs typeface="Poppins"/>
                <a:sym typeface="Poppins"/>
              </a:rPr>
              <a:t>[Last slide - add team email addresses + optional motivational image]</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722B58C1B4F6479F5D6A8E069F2686" ma:contentTypeVersion="27" ma:contentTypeDescription="Create a new document." ma:contentTypeScope="" ma:versionID="752ad98e4cd1bed251adfdbc8a385201">
  <xsd:schema xmlns:xsd="http://www.w3.org/2001/XMLSchema" xmlns:xs="http://www.w3.org/2001/XMLSchema" xmlns:p="http://schemas.microsoft.com/office/2006/metadata/properties" xmlns:ns2="f4287df7-c0e0-444d-ba8d-6c830a3079b3" xmlns:ns3="c866c9ed-2f7a-4860-bf57-8153ff3a210a" targetNamespace="http://schemas.microsoft.com/office/2006/metadata/properties" ma:root="true" ma:fieldsID="1969d46785b96dd5caae9061e9184edb" ns2:_="" ns3:_="">
    <xsd:import namespace="f4287df7-c0e0-444d-ba8d-6c830a3079b3"/>
    <xsd:import namespace="c866c9ed-2f7a-4860-bf57-8153ff3a210a"/>
    <xsd:element name="properties">
      <xsd:complexType>
        <xsd:sequence>
          <xsd:element name="documentManagement">
            <xsd:complexType>
              <xsd:all>
                <xsd:element ref="ns2:AssetNumber" minOccurs="0"/>
                <xsd:element ref="ns2:AssetStage" minOccurs="0"/>
                <xsd:element ref="ns2:AssetType"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ategory" minOccurs="0"/>
                <xsd:element ref="ns2:Early_x0020_Access" minOccurs="0"/>
                <xsd:element ref="ns2:MediaLengthInSeconds" minOccurs="0"/>
                <xsd:element ref="ns2:PlagiarismOriginality" minOccurs="0"/>
                <xsd:element ref="ns2:NoteforSelf" minOccurs="0"/>
                <xsd:element ref="ns2:lcf76f155ced4ddcb4097134ff3c332f" minOccurs="0"/>
                <xsd:element ref="ns3:TaxCatchAll" minOccurs="0"/>
                <xsd:element ref="ns2:PageCount" minOccurs="0"/>
                <xsd:element ref="ns2:DaysAllocated" minOccurs="0"/>
                <xsd:element ref="ns2:MediaServiceSearchProperties" minOccurs="0"/>
                <xsd:element ref="ns2:Editorial_x0020_Scor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87df7-c0e0-444d-ba8d-6c830a3079b3" elementFormDefault="qualified">
    <xsd:import namespace="http://schemas.microsoft.com/office/2006/documentManagement/types"/>
    <xsd:import namespace="http://schemas.microsoft.com/office/infopath/2007/PartnerControls"/>
    <xsd:element name="AssetNumber" ma:index="8" nillable="true" ma:displayName="Asset Number" ma:description="This is the asset number of the project and no asset type should have same numbers" ma:format="Dropdown" ma:internalName="AssetNumber">
      <xsd:simpleType>
        <xsd:union memberTypes="dms:Text">
          <xsd:simpleType>
            <xsd:restriction base="dms:Choice">
              <xsd:enumeration value="1"/>
              <xsd:enumeration value="2"/>
              <xsd:enumeration value="3"/>
              <xsd:enumeration value="4"/>
              <xsd:enumeration value="5"/>
              <xsd:enumeration value="6"/>
              <xsd:enumeration value="7"/>
              <xsd:enumeration value="8"/>
              <xsd:enumeration value="9"/>
              <xsd:enumeration value="10"/>
              <xsd:enumeration value="11"/>
              <xsd:enumeration value="12"/>
              <xsd:enumeration value="13"/>
              <xsd:enumeration value="14"/>
              <xsd:enumeration value="15"/>
              <xsd:enumeration value="16"/>
              <xsd:enumeration value="17"/>
              <xsd:enumeration value="18"/>
              <xsd:enumeration value="19"/>
              <xsd:enumeration value="20"/>
              <xsd:enumeration value="21"/>
              <xsd:enumeration value="22"/>
              <xsd:enumeration value="23"/>
              <xsd:enumeration value="24"/>
              <xsd:enumeration value="25"/>
              <xsd:enumeration value="26"/>
              <xsd:enumeration value="27"/>
              <xsd:enumeration value="28"/>
              <xsd:enumeration value="29"/>
              <xsd:enumeration value="30"/>
              <xsd:enumeration value="31"/>
              <xsd:enumeration value="32"/>
              <xsd:enumeration value="33"/>
              <xsd:enumeration value="34"/>
              <xsd:enumeration value="35"/>
              <xsd:enumeration value="36"/>
              <xsd:enumeration value="37"/>
              <xsd:enumeration value="38"/>
              <xsd:enumeration value="39"/>
              <xsd:enumeration value="40"/>
            </xsd:restriction>
          </xsd:simpleType>
        </xsd:union>
      </xsd:simpleType>
    </xsd:element>
    <xsd:element name="AssetStage" ma:index="9" nillable="true" ma:displayName="Asset Stage" ma:description="This is the current stage of the asset." ma:format="Dropdown" ma:internalName="AssetStage">
      <xsd:simpleType>
        <xsd:union memberTypes="dms:Text">
          <xsd:simpleType>
            <xsd:restriction base="dms:Choice">
              <xsd:enumeration value="Draft Submission"/>
              <xsd:enumeration value="1st Preliminary Draft Revision"/>
              <xsd:enumeration value="1st Revision Submission"/>
              <xsd:enumeration value="2nd Preliminary Draft Revision"/>
              <xsd:enumeration value="2nd Revision Submission"/>
              <xsd:enumeration value="3rd Preliminary Draft Revision"/>
              <xsd:enumeration value="3rd Revision Submission"/>
              <xsd:enumeration value="Preliminary Draft Acceptance"/>
              <xsd:enumeration value="Draft Ready for Review"/>
              <xsd:enumeration value="Technical Review Sent"/>
              <xsd:enumeration value="Technical Review Received"/>
              <xsd:enumeration value="Rewrites Ready"/>
              <xsd:enumeration value="Rewrites Sent"/>
              <xsd:enumeration value="Final Draft Submission"/>
              <xsd:enumeration value="Final Draft Revision"/>
              <xsd:enumeration value="Final Draft Revision Received"/>
              <xsd:enumeration value="Final Draft Acceptance"/>
              <xsd:enumeration value="Technical Editing"/>
              <xsd:enumeration value="Copy Edit Submission"/>
              <xsd:enumeration value="Copy Editing Done"/>
              <xsd:enumeration value="Placed for Indexing"/>
              <xsd:enumeration value="Indexing Done"/>
              <xsd:enumeration value="Layout Done"/>
              <xsd:enumeration value="Proof Read Submission"/>
              <xsd:enumeration value="Proof Reading Done"/>
              <xsd:enumeration value="PR - CDE Checks"/>
              <xsd:enumeration value="Pre Final"/>
              <xsd:enumeration value="Prefinal Submission"/>
              <xsd:enumeration value="Prefinal Review"/>
              <xsd:enumeration value="Author - CDE Checks"/>
              <xsd:enumeration value="Finals Completed"/>
              <xsd:enumeration value="Editor Finalization"/>
              <xsd:enumeration value="Indexer Finalization"/>
              <xsd:enumeration value="Production Designer Finalization"/>
              <xsd:enumeration value="Portfolio Director Checks"/>
              <xsd:enumeration value="Upload"/>
              <xsd:enumeration value="Graphic and Code Bundle"/>
              <xsd:enumeration value="Post Upload"/>
              <xsd:enumeration value="Published"/>
              <xsd:enumeration value="LSE Submission"/>
              <xsd:enumeration value="LSE Done"/>
              <xsd:enumeration value="Image Received"/>
              <xsd:enumeration value="Image Accepted"/>
              <xsd:enumeration value="Image Rejected"/>
              <xsd:enumeration value="Image Needs Redraw"/>
              <xsd:enumeration value="Image Redrawn"/>
              <xsd:enumeration value="Image Finalized"/>
            </xsd:restriction>
          </xsd:simpleType>
        </xsd:union>
      </xsd:simpleType>
    </xsd:element>
    <xsd:element name="AssetType" ma:index="10" nillable="true" ma:displayName="Asset Type" ma:description="This is the type of Asset related to the product development" ma:format="Dropdown" ma:internalName="AssetType">
      <xsd:simpleType>
        <xsd:restriction base="dms:Choice">
          <xsd:enumeration value="Chapter"/>
          <xsd:enumeration value="Video"/>
          <xsd:enumeration value="Index"/>
          <xsd:enumeration value="Front Matter"/>
          <xsd:enumeration value="Back Matter"/>
          <xsd:enumeration value="Code"/>
          <xsd:enumeration value="Book"/>
          <xsd:enumeration value="Graphic"/>
          <xsd:enumeration value="Other"/>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Category" ma:index="23" nillable="true" ma:displayName="Category" ma:format="Dropdown" ma:internalName="Category">
      <xsd:simpleType>
        <xsd:union memberTypes="dms:Text">
          <xsd:simpleType>
            <xsd:restriction base="dms:Choice">
              <xsd:enumeration value="A&amp;C"/>
              <xsd:enumeration value="C&amp;T"/>
              <xsd:enumeration value="Programming"/>
              <xsd:enumeration value="Data"/>
            </xsd:restriction>
          </xsd:simpleType>
        </xsd:union>
      </xsd:simpleType>
    </xsd:element>
    <xsd:element name="Early_x0020_Access" ma:index="24" nillable="true" ma:displayName="Early Access" ma:default="0" ma:description="This is an option which you select when you want the chapter to be a part of the Early Access" ma:internalName="Early_x0020_Access">
      <xsd:simpleType>
        <xsd:restriction base="dms:Boolean"/>
      </xsd:simpleType>
    </xsd:element>
    <xsd:element name="MediaLengthInSeconds" ma:index="25" nillable="true" ma:displayName="Length (seconds)" ma:internalName="MediaLengthInSeconds" ma:readOnly="true">
      <xsd:simpleType>
        <xsd:restriction base="dms:Unknown"/>
      </xsd:simpleType>
    </xsd:element>
    <xsd:element name="PlagiarismOriginality" ma:index="26" nillable="true" ma:displayName="Plagiarism Originality" ma:description="This is a column to fill the plagiarism originality scores" ma:format="Dropdown" ma:internalName="PlagiarismOriginality" ma:percentage="FALSE">
      <xsd:simpleType>
        <xsd:restriction base="dms:Number"/>
      </xsd:simpleType>
    </xsd:element>
    <xsd:element name="NoteforSelf" ma:index="27" nillable="true" ma:displayName="Note for Self" ma:description="&quot;attack&quot; in &quot;Compressor&quot; bullet point&#10;&#10;I am keeping this highlighted so that I can explain what Attack (technical sound term) means in the Glossary." ma:format="Dropdown" ma:internalName="NoteforSelf">
      <xsd:simpleType>
        <xsd:restriction base="dms:Note">
          <xsd:maxLength value="255"/>
        </xsd:restrictio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PageCount" ma:index="31" nillable="true" ma:displayName="Page Count" ma:format="Dropdown" ma:internalName="PageCount" ma:percentage="FALSE">
      <xsd:simpleType>
        <xsd:restriction base="dms:Number"/>
      </xsd:simpleType>
    </xsd:element>
    <xsd:element name="DaysAllocated" ma:index="32" nillable="true" ma:displayName="Days Allocated" ma:decimals="0" ma:default="1" ma:format="Dropdown" ma:internalName="DaysAllocated" ma:percentage="FALSE">
      <xsd:simpleType>
        <xsd:restriction base="dms:Number"/>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Editorial_x0020_Score" ma:index="34" nillable="true" ma:displayName="TR Score" ma:decimals="1" ma:format="Dropdown" ma:internalName="Editorial_x0020_Score" ma:percentage="FALSE">
      <xsd:simpleType>
        <xsd:restriction base="dms:Number">
          <xsd:maxInclusive value="10"/>
          <xsd:minInclusive value="1"/>
        </xsd:restriction>
      </xsd:simpleType>
    </xsd:element>
  </xsd:schema>
  <xsd:schema xmlns:xsd="http://www.w3.org/2001/XMLSchema" xmlns:xs="http://www.w3.org/2001/XMLSchema" xmlns:dms="http://schemas.microsoft.com/office/2006/documentManagement/types" xmlns:pc="http://schemas.microsoft.com/office/infopath/2007/PartnerControls" targetNamespace="c866c9ed-2f7a-4860-bf57-8153ff3a210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30" nillable="true" ma:displayName="Taxonomy Catch All Column" ma:hidden="true" ma:list="{b0b99e7b-2d5c-4d76-8978-e279b984ef45}" ma:internalName="TaxCatchAll" ma:showField="CatchAllData" ma:web="c866c9ed-2f7a-4860-bf57-8153ff3a21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ssetType xmlns="f4287df7-c0e0-444d-ba8d-6c830a3079b3" xsi:nil="true"/>
    <AssetNumber xmlns="f4287df7-c0e0-444d-ba8d-6c830a3079b3" xsi:nil="true"/>
    <lcf76f155ced4ddcb4097134ff3c332f xmlns="f4287df7-c0e0-444d-ba8d-6c830a3079b3">
      <Terms xmlns="http://schemas.microsoft.com/office/infopath/2007/PartnerControls"/>
    </lcf76f155ced4ddcb4097134ff3c332f>
    <TaxCatchAll xmlns="c866c9ed-2f7a-4860-bf57-8153ff3a210a" xsi:nil="true"/>
    <DaysAllocated xmlns="f4287df7-c0e0-444d-ba8d-6c830a3079b3">1</DaysAllocated>
    <Early_x0020_Access xmlns="f4287df7-c0e0-444d-ba8d-6c830a3079b3">false</Early_x0020_Access>
    <Editorial_x0020_Score xmlns="f4287df7-c0e0-444d-ba8d-6c830a3079b3" xsi:nil="true"/>
    <AssetStage xmlns="f4287df7-c0e0-444d-ba8d-6c830a3079b3" xsi:nil="true"/>
    <NoteforSelf xmlns="f4287df7-c0e0-444d-ba8d-6c830a3079b3" xsi:nil="true"/>
    <PageCount xmlns="f4287df7-c0e0-444d-ba8d-6c830a3079b3" xsi:nil="true"/>
    <Category xmlns="f4287df7-c0e0-444d-ba8d-6c830a3079b3" xsi:nil="true"/>
    <PlagiarismOriginality xmlns="f4287df7-c0e0-444d-ba8d-6c830a3079b3" xsi:nil="true"/>
  </documentManagement>
</p:properties>
</file>

<file path=customXml/itemProps1.xml><?xml version="1.0" encoding="utf-8"?>
<ds:datastoreItem xmlns:ds="http://schemas.openxmlformats.org/officeDocument/2006/customXml" ds:itemID="{14FECE65-F7CA-4DB2-B2F0-B9C94D4A9E32}"/>
</file>

<file path=customXml/itemProps2.xml><?xml version="1.0" encoding="utf-8"?>
<ds:datastoreItem xmlns:ds="http://schemas.openxmlformats.org/officeDocument/2006/customXml" ds:itemID="{9F49CAE6-4E07-4DD6-889C-6953687AEA63}"/>
</file>

<file path=customXml/itemProps3.xml><?xml version="1.0" encoding="utf-8"?>
<ds:datastoreItem xmlns:ds="http://schemas.openxmlformats.org/officeDocument/2006/customXml" ds:itemID="{C6281C82-8C97-43C8-93DF-01BB1BA6FBF2}"/>
</file>

<file path=docProps/app.xml><?xml version="1.0" encoding="utf-8"?>
<Properties xmlns="http://schemas.openxmlformats.org/officeDocument/2006/extended-properties" xmlns:vt="http://schemas.openxmlformats.org/officeDocument/2006/docPropsVTypes">
  <TotalTime>0</TotalTime>
  <Words>825</Words>
  <Application>Microsoft Office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Poppins Light</vt:lpstr>
      <vt:lpstr>Raleway</vt:lpstr>
      <vt:lpstr>Poppins ExtraLight</vt:lpstr>
      <vt:lpstr>Arial</vt:lpstr>
      <vt:lpstr>Calibri</vt:lpstr>
      <vt:lpstr>Roboto</vt:lpstr>
      <vt:lpstr>Poppins</vt:lpstr>
      <vt:lpstr>Simple Light</vt:lpstr>
      <vt:lpstr>Project Kick-off</vt:lpstr>
      <vt:lpstr>Agenda</vt:lpstr>
      <vt:lpstr>Project Brief | How to give and receive feedback</vt:lpstr>
      <vt:lpstr>Learning Design </vt:lpstr>
      <vt:lpstr>Project Timeline</vt:lpstr>
      <vt:lpstr>Our project plan</vt:lpstr>
      <vt:lpstr>Q&amp;A</vt:lpstr>
      <vt:lpstr>Next steps | Action items</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dc:title>
  <cp:lastModifiedBy>Ray Spencer</cp:lastModifiedBy>
  <cp:revision>1</cp:revision>
  <dcterms:modified xsi:type="dcterms:W3CDTF">2023-03-09T18:11:35Z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0x010100F0722B58C1B4F6479F5D6A8E069F2686</vt:lpwstr>
  </property>
</Properties>
</file>