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font" Target="fonts/SourceCodePro-italic.fntdata"/><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3.xml"/><Relationship Id="rId20" Type="http://schemas.openxmlformats.org/officeDocument/2006/relationships/font" Target="fonts/SourceCodePro-bold.fntdata"/><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24" Type="http://schemas.openxmlformats.org/officeDocument/2006/relationships/customXml" Target="../customXml/item2.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font" Target="fonts/SourceCodePro-regular.fntdata"/><Relationship Id="rId22" Type="http://schemas.openxmlformats.org/officeDocument/2006/relationships/font" Target="fonts/SourceCodePro-boldItalic.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d776507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d776507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d776507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d776507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776507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776507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51a9e27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51a9e27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ac62690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ac62690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a02bf5d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02bf5d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02bf5da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02bf5d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ac62690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ac62690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a02bf5d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02bf5d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ac62690b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ac62690b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ac62690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ac62690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ac62690b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ac62690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14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V8 JavaScript Engine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a:t>
            </a:r>
            <a:r>
              <a:rPr lang="en"/>
              <a:t>8 engine is a core component of the Node.js</a:t>
            </a:r>
            <a:endParaRPr/>
          </a:p>
        </p:txBody>
      </p:sp>
      <p:pic>
        <p:nvPicPr>
          <p:cNvPr id="56" name="Google Shape;56;p13"/>
          <p:cNvPicPr preferRelativeResize="0"/>
          <p:nvPr/>
        </p:nvPicPr>
        <p:blipFill>
          <a:blip r:embed="rId3">
            <a:alphaModFix/>
          </a:blip>
          <a:stretch>
            <a:fillRect/>
          </a:stretch>
        </p:blipFill>
        <p:spPr>
          <a:xfrm>
            <a:off x="3639763" y="179250"/>
            <a:ext cx="1864475" cy="1864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234950"/>
            <a:ext cx="8520600" cy="4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151" name="Google Shape;151;p22"/>
          <p:cNvSpPr txBox="1"/>
          <p:nvPr/>
        </p:nvSpPr>
        <p:spPr>
          <a:xfrm>
            <a:off x="311700" y="789650"/>
            <a:ext cx="4217700" cy="3969300"/>
          </a:xfrm>
          <a:prstGeom prst="rect">
            <a:avLst/>
          </a:prstGeom>
          <a:noFill/>
          <a:ln cap="flat" cmpd="sng" w="9525">
            <a:solidFill>
              <a:srgbClr val="F3F3F3"/>
            </a:solidFill>
            <a:prstDash val="solid"/>
            <a:round/>
            <a:headEnd len="sm" w="sm" type="none"/>
            <a:tailEnd len="sm" w="sm" type="none"/>
          </a:ln>
        </p:spPr>
        <p:txBody>
          <a:bodyPr anchorCtr="0" anchor="t" bIns="91425" lIns="0" spcFirstLastPara="1" rIns="91425" wrap="square" tIns="91425">
            <a:noAutofit/>
          </a:bodyPr>
          <a:lstStyle/>
          <a:p>
            <a:pPr indent="0" lvl="0" marL="0" rtl="0" algn="l">
              <a:spcBef>
                <a:spcPts val="0"/>
              </a:spcBef>
              <a:spcAft>
                <a:spcPts val="0"/>
              </a:spcAft>
              <a:buNone/>
            </a:pPr>
            <a:r>
              <a:rPr lang="en" sz="1000">
                <a:solidFill>
                  <a:srgbClr val="595959"/>
                </a:solidFill>
              </a:rPr>
              <a:t>Declare variables at the top of their scope. </a:t>
            </a:r>
            <a:endParaRPr sz="1000">
              <a:solidFill>
                <a:srgbClr val="595959"/>
              </a:solidFill>
            </a:endParaRPr>
          </a:p>
          <a:p>
            <a:pPr indent="0" lvl="0" marL="0" rtl="0" algn="l">
              <a:spcBef>
                <a:spcPts val="0"/>
              </a:spcBef>
              <a:spcAft>
                <a:spcPts val="0"/>
              </a:spcAft>
              <a:buNone/>
            </a:pPr>
            <a:r>
              <a:rPr lang="en" sz="1000">
                <a:solidFill>
                  <a:srgbClr val="595959"/>
                </a:solidFill>
              </a:rPr>
              <a:t>Scope is the block of code</a:t>
            </a:r>
            <a:endParaRPr b="1" sz="1000">
              <a:solidFill>
                <a:srgbClr val="595959"/>
              </a:solidFill>
            </a:endParaRPr>
          </a:p>
          <a:p>
            <a:pPr indent="0" lvl="0" marL="0" rtl="0" algn="l">
              <a:spcBef>
                <a:spcPts val="0"/>
              </a:spcBef>
              <a:spcAft>
                <a:spcPts val="0"/>
              </a:spcAft>
              <a:buNone/>
            </a:pPr>
            <a:r>
              <a:rPr lang="en" sz="1000">
                <a:solidFill>
                  <a:srgbClr val="595959"/>
                </a:solidFill>
              </a:rPr>
              <a:t>Variables in JavaScript can be defined using either the var, let or const keywords.</a:t>
            </a:r>
            <a:endParaRPr sz="1000">
              <a:solidFill>
                <a:srgbClr val="595959"/>
              </a:solidFill>
            </a:endParaRPr>
          </a:p>
          <a:p>
            <a:pPr indent="0" lvl="0" marL="0" rtl="0" algn="l">
              <a:spcBef>
                <a:spcPts val="0"/>
              </a:spcBef>
              <a:spcAft>
                <a:spcPts val="0"/>
              </a:spcAft>
              <a:buNone/>
            </a:pPr>
            <a:r>
              <a:rPr lang="en" sz="1000">
                <a:solidFill>
                  <a:srgbClr val="595959"/>
                </a:solidFill>
              </a:rPr>
              <a:t>Before you use a variable you need to declare the variable.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rPr lang="en" sz="1000">
                <a:solidFill>
                  <a:srgbClr val="595959"/>
                </a:solidFill>
              </a:rPr>
              <a:t>var varName = ‘value of the variable’;</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rPr b="1" lang="en" sz="1000">
                <a:solidFill>
                  <a:srgbClr val="595959"/>
                </a:solidFill>
              </a:rPr>
              <a:t>RULES</a:t>
            </a:r>
            <a:endParaRPr b="1"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JavaScript is Case Sensitive</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camelCase when writing JavaScript variables</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Can’t use reserved words</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No Spaces in variable name</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Can’t start with digit only letter, $, or _</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Clr>
                <a:schemeClr val="dk1"/>
              </a:buClr>
              <a:buSzPts val="1100"/>
              <a:buFont typeface="Arial"/>
              <a:buNone/>
            </a:pPr>
            <a:r>
              <a:rPr lang="en" sz="1000">
                <a:solidFill>
                  <a:schemeClr val="dk2"/>
                </a:solidFill>
              </a:rPr>
              <a:t>var - only option before ES6 version</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Variables can be re-declared and updated as needed within the same scope and you won’t get an error.</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Scope - variables are only available within the scope.  block is chunk of code bounded by {}.  Local scope indicated with {} vs global scope outside the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p:txBody>
      </p:sp>
      <p:sp>
        <p:nvSpPr>
          <p:cNvPr id="152" name="Google Shape;152;p22"/>
          <p:cNvSpPr txBox="1"/>
          <p:nvPr/>
        </p:nvSpPr>
        <p:spPr>
          <a:xfrm>
            <a:off x="4614600" y="789650"/>
            <a:ext cx="4217700" cy="3969300"/>
          </a:xfrm>
          <a:prstGeom prst="rect">
            <a:avLst/>
          </a:prstGeom>
          <a:solidFill>
            <a:srgbClr val="000000"/>
          </a:solidFill>
          <a:ln cap="flat" cmpd="sng" w="9525">
            <a:solidFill>
              <a:srgbClr val="F3F3F3"/>
            </a:solidFill>
            <a:prstDash val="solid"/>
            <a:round/>
            <a:headEnd len="sm" w="sm" type="none"/>
            <a:tailEnd len="sm" w="sm" type="none"/>
          </a:ln>
        </p:spPr>
        <p:txBody>
          <a:bodyPr anchorCtr="0" anchor="t" bIns="91425" lIns="182875" spcFirstLastPara="1" rIns="182875" wrap="square" tIns="91425">
            <a:noAutofit/>
          </a:bodyPr>
          <a:lstStyle/>
          <a:p>
            <a:pPr indent="0" lvl="0" marL="0" rtl="0" algn="l">
              <a:spcBef>
                <a:spcPts val="0"/>
              </a:spcBef>
              <a:spcAft>
                <a:spcPts val="0"/>
              </a:spcAft>
              <a:buNone/>
            </a:pPr>
            <a:r>
              <a:rPr lang="en" sz="1000">
                <a:solidFill>
                  <a:srgbClr val="FFFFFF"/>
                </a:solidFill>
                <a:latin typeface="Calibri"/>
                <a:ea typeface="Calibri"/>
                <a:cs typeface="Calibri"/>
                <a:sym typeface="Calibri"/>
              </a:rPr>
              <a:t>var x; // declare the variable</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console.log(x); //will be undefined</a:t>
            </a:r>
            <a:endParaRPr sz="1000">
              <a:solidFill>
                <a:srgbClr val="FFFFFF"/>
              </a:solidFill>
              <a:latin typeface="Calibri"/>
              <a:ea typeface="Calibri"/>
              <a:cs typeface="Calibri"/>
              <a:sym typeface="Calibri"/>
            </a:endParaRPr>
          </a:p>
          <a:p>
            <a:pPr indent="0" lvl="0" marL="0" rtl="0" algn="l">
              <a:spcBef>
                <a:spcPts val="0"/>
              </a:spcBef>
              <a:spcAft>
                <a:spcPts val="0"/>
              </a:spcAft>
              <a:buNone/>
            </a:pPr>
            <a:r>
              <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var varName = 'value of the variable';</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console.log(varName);</a:t>
            </a:r>
            <a:endParaRPr sz="1000">
              <a:solidFill>
                <a:srgbClr val="FFFFFF"/>
              </a:solidFill>
              <a:latin typeface="Calibri"/>
              <a:ea typeface="Calibri"/>
              <a:cs typeface="Calibri"/>
              <a:sym typeface="Calibri"/>
            </a:endParaRPr>
          </a:p>
          <a:p>
            <a:pPr indent="0" lvl="0" marL="0" rtl="0" algn="l">
              <a:spcBef>
                <a:spcPts val="0"/>
              </a:spcBef>
              <a:spcAft>
                <a:spcPts val="0"/>
              </a:spcAft>
              <a:buNone/>
            </a:pPr>
            <a:r>
              <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let val1 = "test value with Double Quotes";</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val1 = "new value of Val1";  //variables can change in value</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console.log(val1);</a:t>
            </a:r>
            <a:endParaRPr sz="1000">
              <a:solidFill>
                <a:srgbClr val="FFFFFF"/>
              </a:solidFill>
              <a:latin typeface="Calibri"/>
              <a:ea typeface="Calibri"/>
              <a:cs typeface="Calibri"/>
              <a:sym typeface="Calibri"/>
            </a:endParaRPr>
          </a:p>
          <a:p>
            <a:pPr indent="0" lvl="0" marL="0" rtl="0" algn="l">
              <a:spcBef>
                <a:spcPts val="0"/>
              </a:spcBef>
              <a:spcAft>
                <a:spcPts val="0"/>
              </a:spcAft>
              <a:buNone/>
            </a:pPr>
            <a:r>
              <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const val2 = "Another value";</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val2 = "new Value won't work";</a:t>
            </a:r>
            <a:endParaRPr sz="1000">
              <a:solidFill>
                <a:srgbClr val="FFFFFF"/>
              </a:solidFill>
              <a:latin typeface="Calibri"/>
              <a:ea typeface="Calibri"/>
              <a:cs typeface="Calibri"/>
              <a:sym typeface="Calibri"/>
            </a:endParaRPr>
          </a:p>
          <a:p>
            <a:pPr indent="0" lvl="0" marL="0" rtl="0" algn="l">
              <a:spcBef>
                <a:spcPts val="0"/>
              </a:spcBef>
              <a:spcAft>
                <a:spcPts val="0"/>
              </a:spcAft>
              <a:buNone/>
            </a:pPr>
            <a:r>
              <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console.log(val3);  //won’t work!!! Needs to be declared first</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let val3 = "test try before declaring"; </a:t>
            </a:r>
            <a:endParaRPr sz="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234950"/>
            <a:ext cx="8520600" cy="4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158" name="Google Shape;158;p23"/>
          <p:cNvSpPr txBox="1"/>
          <p:nvPr/>
        </p:nvSpPr>
        <p:spPr>
          <a:xfrm>
            <a:off x="311700" y="789650"/>
            <a:ext cx="4217700" cy="3969300"/>
          </a:xfrm>
          <a:prstGeom prst="rect">
            <a:avLst/>
          </a:prstGeom>
          <a:noFill/>
          <a:ln cap="flat" cmpd="sng" w="9525">
            <a:solidFill>
              <a:srgbClr val="F3F3F3"/>
            </a:solidFill>
            <a:prstDash val="solid"/>
            <a:round/>
            <a:headEnd len="sm" w="sm" type="none"/>
            <a:tailEnd len="sm" w="sm" type="none"/>
          </a:ln>
        </p:spPr>
        <p:txBody>
          <a:bodyPr anchorCtr="0" anchor="t" bIns="91425" lIns="0" spcFirstLastPara="1" rIns="91425" wrap="square" tIns="91425">
            <a:noAutofit/>
          </a:bodyPr>
          <a:lstStyle/>
          <a:p>
            <a:pPr indent="0" lvl="0" marL="0" rtl="0" algn="l">
              <a:spcBef>
                <a:spcPts val="0"/>
              </a:spcBef>
              <a:spcAft>
                <a:spcPts val="0"/>
              </a:spcAft>
              <a:buNone/>
            </a:pPr>
            <a:r>
              <a:rPr lang="en" sz="1000">
                <a:solidFill>
                  <a:schemeClr val="dk2"/>
                </a:solidFill>
              </a:rPr>
              <a:t>Problem with var is that errors and bugs can occur.   If you can re-assign value to it, it might happen unintentionally.  </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 sz="1000">
                <a:solidFill>
                  <a:schemeClr val="dk2"/>
                </a:solidFill>
              </a:rPr>
              <a:t>Let and const fix this!  They are block scoped.</a:t>
            </a:r>
            <a:endParaRPr sz="1000">
              <a:solidFill>
                <a:schemeClr val="dk2"/>
              </a:solidFill>
            </a:endParaRPr>
          </a:p>
          <a:p>
            <a:pPr indent="0" lvl="0" marL="0" rtl="0" algn="l">
              <a:spcBef>
                <a:spcPts val="0"/>
              </a:spcBef>
              <a:spcAft>
                <a:spcPts val="0"/>
              </a:spcAft>
              <a:buNone/>
            </a:pPr>
            <a:r>
              <a:rPr lang="en" sz="1000">
                <a:solidFill>
                  <a:schemeClr val="dk2"/>
                </a:solidFill>
              </a:rPr>
              <a:t>You will get errors in the code that will stop the execution of it if you change the var to let.   let is not initialized whereas var is initialized as undefined.</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let can be updated but not re-declared within its scope.  If defined in different scope there will be no error.</a:t>
            </a:r>
            <a:endParaRPr b="1" sz="1000">
              <a:solidFill>
                <a:schemeClr val="dk2"/>
              </a:solidFill>
            </a:endParaRPr>
          </a:p>
          <a:p>
            <a:pPr indent="0" lvl="0" marL="0" rtl="0" algn="l">
              <a:spcBef>
                <a:spcPts val="0"/>
              </a:spcBef>
              <a:spcAft>
                <a:spcPts val="0"/>
              </a:spcAft>
              <a:buNone/>
            </a:pPr>
            <a:r>
              <a:t/>
            </a:r>
            <a:endParaRPr b="1" sz="1000">
              <a:solidFill>
                <a:schemeClr val="dk2"/>
              </a:solidFill>
            </a:endParaRPr>
          </a:p>
          <a:p>
            <a:pPr indent="0" lvl="0" marL="0" rtl="0" algn="l">
              <a:spcBef>
                <a:spcPts val="0"/>
              </a:spcBef>
              <a:spcAft>
                <a:spcPts val="0"/>
              </a:spcAft>
              <a:buNone/>
            </a:pPr>
            <a:r>
              <a:rPr b="1" lang="en" sz="1000">
                <a:solidFill>
                  <a:schemeClr val="dk2"/>
                </a:solidFill>
              </a:rPr>
              <a:t>const declarations are block scoped as well.</a:t>
            </a:r>
            <a:endParaRPr b="1" sz="1000">
              <a:solidFill>
                <a:schemeClr val="dk2"/>
              </a:solidFill>
            </a:endParaRPr>
          </a:p>
          <a:p>
            <a:pPr indent="0" lvl="0" marL="0" rtl="0" algn="l">
              <a:spcBef>
                <a:spcPts val="0"/>
              </a:spcBef>
              <a:spcAft>
                <a:spcPts val="0"/>
              </a:spcAft>
              <a:buNone/>
            </a:pPr>
            <a:r>
              <a:rPr b="1" lang="en" sz="1000">
                <a:solidFill>
                  <a:schemeClr val="dk2"/>
                </a:solidFill>
              </a:rPr>
              <a:t>const cannot be updated or re-declared</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p:txBody>
      </p:sp>
      <p:sp>
        <p:nvSpPr>
          <p:cNvPr id="159" name="Google Shape;159;p23"/>
          <p:cNvSpPr txBox="1"/>
          <p:nvPr/>
        </p:nvSpPr>
        <p:spPr>
          <a:xfrm>
            <a:off x="4614600" y="789650"/>
            <a:ext cx="4217700" cy="3969300"/>
          </a:xfrm>
          <a:prstGeom prst="rect">
            <a:avLst/>
          </a:prstGeom>
          <a:solidFill>
            <a:srgbClr val="000000"/>
          </a:solidFill>
          <a:ln cap="flat" cmpd="sng" w="9525">
            <a:solidFill>
              <a:srgbClr val="F3F3F3"/>
            </a:solidFill>
            <a:prstDash val="solid"/>
            <a:round/>
            <a:headEnd len="sm" w="sm" type="none"/>
            <a:tailEnd len="sm" w="sm" type="none"/>
          </a:ln>
        </p:spPr>
        <p:txBody>
          <a:bodyPr anchorCtr="0" anchor="t" bIns="91425" lIns="182875" spcFirstLastPara="1" rIns="182875" wrap="square" tIns="91425">
            <a:noAutofit/>
          </a:bodyPr>
          <a:lstStyle/>
          <a:p>
            <a:pPr indent="0" lvl="0" marL="0" rtl="0" algn="l">
              <a:spcBef>
                <a:spcPts val="0"/>
              </a:spcBef>
              <a:spcAft>
                <a:spcPts val="0"/>
              </a:spcAft>
              <a:buClr>
                <a:schemeClr val="dk1"/>
              </a:buClr>
              <a:buSzPts val="1100"/>
              <a:buFont typeface="Arial"/>
              <a:buNone/>
            </a:pPr>
            <a:r>
              <a:rPr lang="en" sz="800">
                <a:solidFill>
                  <a:schemeClr val="lt1"/>
                </a:solidFill>
              </a:rPr>
              <a:t>var test = "Hello World";</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var test = "Hello World Again";</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test = "New one";</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a:t>
            </a:r>
            <a:endParaRPr sz="800">
              <a:solidFill>
                <a:schemeClr val="lt1"/>
              </a:solidFill>
            </a:endParaRPr>
          </a:p>
          <a:p>
            <a:pPr indent="0" lvl="0" marL="0" rtl="0" algn="l">
              <a:spcBef>
                <a:spcPts val="0"/>
              </a:spcBef>
              <a:spcAft>
                <a:spcPts val="0"/>
              </a:spcAft>
              <a:buClr>
                <a:schemeClr val="dk1"/>
              </a:buClr>
              <a:buSzPts val="1100"/>
              <a:buFont typeface="Arial"/>
              <a:buNone/>
            </a:pPr>
            <a:r>
              <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console.log(test1); //undefined</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var test1 = "Hello";</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console.log(test1); //Hello</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if (5 &gt; 3) {</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      var test1 = "World";</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console.log(test1); //World</a:t>
            </a:r>
            <a:endParaRPr sz="800">
              <a:solidFill>
                <a:schemeClr val="lt1"/>
              </a:solidFill>
            </a:endParaRPr>
          </a:p>
          <a:p>
            <a:pPr indent="0" lvl="0" marL="0" rtl="0" algn="l">
              <a:spcBef>
                <a:spcPts val="0"/>
              </a:spcBef>
              <a:spcAft>
                <a:spcPts val="0"/>
              </a:spcAft>
              <a:buClr>
                <a:schemeClr val="dk1"/>
              </a:buClr>
              <a:buSzPts val="1100"/>
              <a:buFont typeface="Arial"/>
              <a:buNone/>
            </a:pPr>
            <a:r>
              <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let test = "Hello World";</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//let test = "Hello World Again"; //Error</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test = "New one";</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//console.log(test1); //Error</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let test1 = "Hello";</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console.log(test1); //Hello</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//Problem</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if (5 &gt; 3) {</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      let test1 = "World";</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a:t>
            </a:r>
            <a:endParaRPr sz="800">
              <a:solidFill>
                <a:schemeClr val="lt1"/>
              </a:solidFill>
            </a:endParaRPr>
          </a:p>
          <a:p>
            <a:pPr indent="0" lvl="0" marL="0" rtl="0" algn="l">
              <a:spcBef>
                <a:spcPts val="0"/>
              </a:spcBef>
              <a:spcAft>
                <a:spcPts val="0"/>
              </a:spcAft>
              <a:buClr>
                <a:schemeClr val="dk1"/>
              </a:buClr>
              <a:buSzPts val="1100"/>
              <a:buFont typeface="Arial"/>
              <a:buNone/>
            </a:pPr>
            <a:r>
              <a:rPr lang="en" sz="800">
                <a:solidFill>
                  <a:schemeClr val="lt1"/>
                </a:solidFill>
              </a:rPr>
              <a:t>console.log(test1); //Hello</a:t>
            </a:r>
            <a:endParaRPr sz="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180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a:t>
            </a:r>
            <a:endParaRPr/>
          </a:p>
        </p:txBody>
      </p:sp>
      <p:sp>
        <p:nvSpPr>
          <p:cNvPr id="165" name="Google Shape;165;p24"/>
          <p:cNvSpPr txBox="1"/>
          <p:nvPr/>
        </p:nvSpPr>
        <p:spPr>
          <a:xfrm>
            <a:off x="311700" y="789650"/>
            <a:ext cx="4217700" cy="3969300"/>
          </a:xfrm>
          <a:prstGeom prst="rect">
            <a:avLst/>
          </a:prstGeom>
          <a:noFill/>
          <a:ln cap="flat" cmpd="sng" w="9525">
            <a:solidFill>
              <a:srgbClr val="F3F3F3"/>
            </a:solidFill>
            <a:prstDash val="solid"/>
            <a:round/>
            <a:headEnd len="sm" w="sm" type="none"/>
            <a:tailEnd len="sm" w="sm" type="none"/>
          </a:ln>
        </p:spPr>
        <p:txBody>
          <a:bodyPr anchorCtr="0" anchor="t" bIns="91425" lIns="0" spcFirstLastPara="1" rIns="91425" wrap="square" tIns="91425">
            <a:noAutofit/>
          </a:bodyPr>
          <a:lstStyle/>
          <a:p>
            <a:pPr indent="0" lvl="0" marL="0" rtl="0" algn="l">
              <a:spcBef>
                <a:spcPts val="0"/>
              </a:spcBef>
              <a:spcAft>
                <a:spcPts val="0"/>
              </a:spcAft>
              <a:buNone/>
            </a:pPr>
            <a:r>
              <a:rPr lang="en" sz="1000">
                <a:solidFill>
                  <a:srgbClr val="595959"/>
                </a:solidFill>
              </a:rPr>
              <a:t>Explore different data types, strings, numbers, booleans.   Dynamic data types and how JavaScript converts types.  Simple concatenation of variables </a:t>
            </a:r>
            <a:endParaRPr sz="1000">
              <a:solidFill>
                <a:srgbClr val="595959"/>
              </a:solidFill>
            </a:endParaRPr>
          </a:p>
          <a:p>
            <a:pPr indent="0" lvl="0" marL="0" rtl="0" algn="l">
              <a:spcBef>
                <a:spcPts val="0"/>
              </a:spcBef>
              <a:spcAft>
                <a:spcPts val="0"/>
              </a:spcAft>
              <a:buNone/>
            </a:pPr>
            <a:r>
              <a:rPr lang="en" sz="1000">
                <a:solidFill>
                  <a:srgbClr val="595959"/>
                </a:solidFill>
              </a:rPr>
              <a:t>JavaScript is a loosely typed or a dynamic language. Variables in JavaScript are not directly associated with any particular value type, and any variable can be assigned (and re-assigned) values of all types</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rPr lang="en" sz="1000">
                <a:solidFill>
                  <a:srgbClr val="595959"/>
                </a:solidFill>
              </a:rPr>
              <a:t>The </a:t>
            </a:r>
            <a:r>
              <a:rPr b="1" lang="en" sz="1000">
                <a:solidFill>
                  <a:srgbClr val="595959"/>
                </a:solidFill>
              </a:rPr>
              <a:t>typeof operator </a:t>
            </a:r>
            <a:r>
              <a:rPr lang="en" sz="1000">
                <a:solidFill>
                  <a:srgbClr val="595959"/>
                </a:solidFill>
              </a:rPr>
              <a:t>returns a string indicating the type of the unevaluated operand.</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a:p>
            <a:pPr indent="0" lvl="0" marL="0" rtl="0" algn="l">
              <a:spcBef>
                <a:spcPts val="0"/>
              </a:spcBef>
              <a:spcAft>
                <a:spcPts val="0"/>
              </a:spcAft>
              <a:buNone/>
            </a:pPr>
            <a:r>
              <a:t/>
            </a:r>
            <a:endParaRPr sz="1000">
              <a:solidFill>
                <a:srgbClr val="595959"/>
              </a:solidFill>
            </a:endParaRPr>
          </a:p>
        </p:txBody>
      </p:sp>
      <p:sp>
        <p:nvSpPr>
          <p:cNvPr id="166" name="Google Shape;166;p24"/>
          <p:cNvSpPr txBox="1"/>
          <p:nvPr/>
        </p:nvSpPr>
        <p:spPr>
          <a:xfrm>
            <a:off x="4614600" y="789650"/>
            <a:ext cx="4217700" cy="3969300"/>
          </a:xfrm>
          <a:prstGeom prst="rect">
            <a:avLst/>
          </a:prstGeom>
          <a:solidFill>
            <a:srgbClr val="000000"/>
          </a:solidFill>
          <a:ln cap="flat" cmpd="sng" w="9525">
            <a:solidFill>
              <a:srgbClr val="F3F3F3"/>
            </a:solidFill>
            <a:prstDash val="solid"/>
            <a:round/>
            <a:headEnd len="sm" w="sm" type="none"/>
            <a:tailEnd len="sm" w="sm" type="none"/>
          </a:ln>
        </p:spPr>
        <p:txBody>
          <a:bodyPr anchorCtr="0" anchor="t" bIns="91425" lIns="182875" spcFirstLastPara="1" rIns="182875" wrap="square" tIns="91425">
            <a:noAutofit/>
          </a:bodyPr>
          <a:lstStyle/>
          <a:p>
            <a:pPr indent="0" lvl="0" marL="0" rtl="0" algn="l">
              <a:spcBef>
                <a:spcPts val="0"/>
              </a:spcBef>
              <a:spcAft>
                <a:spcPts val="0"/>
              </a:spcAft>
              <a:buNone/>
            </a:pPr>
            <a:r>
              <a:rPr lang="en" sz="1000">
                <a:solidFill>
                  <a:srgbClr val="FFFFFF"/>
                </a:solidFill>
                <a:latin typeface="Calibri"/>
                <a:ea typeface="Calibri"/>
                <a:cs typeface="Calibri"/>
                <a:sym typeface="Calibri"/>
              </a:rPr>
              <a:t>let num = 500; /// Number</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let str = 'Hello World'; //string single quotes</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let str2 = "Hello World"; // string double quotes</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let boo = true; //Boolean</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let noValue = null; // Null set a variable to no value</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let noSetValue = undefined; // used for variables that have not been defined</a:t>
            </a:r>
            <a:endParaRPr sz="1000">
              <a:solidFill>
                <a:srgbClr val="FFFFFF"/>
              </a:solidFill>
              <a:latin typeface="Calibri"/>
              <a:ea typeface="Calibri"/>
              <a:cs typeface="Calibri"/>
              <a:sym typeface="Calibri"/>
            </a:endParaRPr>
          </a:p>
          <a:p>
            <a:pPr indent="0" lvl="0" marL="0" rtl="0" algn="l">
              <a:spcBef>
                <a:spcPts val="0"/>
              </a:spcBef>
              <a:spcAft>
                <a:spcPts val="0"/>
              </a:spcAft>
              <a:buNone/>
            </a:pPr>
            <a:r>
              <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console.log(num);</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console.log(typeof num);</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num = "500";</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console.log(num);</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console.log(typeof num);</a:t>
            </a:r>
            <a:endParaRPr sz="1000">
              <a:solidFill>
                <a:srgbClr val="FFFFFF"/>
              </a:solidFill>
              <a:latin typeface="Calibri"/>
              <a:ea typeface="Calibri"/>
              <a:cs typeface="Calibri"/>
              <a:sym typeface="Calibri"/>
            </a:endParaRPr>
          </a:p>
          <a:p>
            <a:pPr indent="0" lvl="0" marL="0" rtl="0" algn="l">
              <a:spcBef>
                <a:spcPts val="0"/>
              </a:spcBef>
              <a:spcAft>
                <a:spcPts val="0"/>
              </a:spcAft>
              <a:buNone/>
            </a:pPr>
            <a:r>
              <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var foo = 42;    // foo is now a number</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foo     = 'bar'; // foo is now a string</a:t>
            </a:r>
            <a:endParaRPr sz="1000">
              <a:solidFill>
                <a:srgbClr val="FFFFFF"/>
              </a:solidFill>
              <a:latin typeface="Calibri"/>
              <a:ea typeface="Calibri"/>
              <a:cs typeface="Calibri"/>
              <a:sym typeface="Calibri"/>
            </a:endParaRPr>
          </a:p>
          <a:p>
            <a:pPr indent="0" lvl="0" marL="0" rtl="0" algn="l">
              <a:spcBef>
                <a:spcPts val="0"/>
              </a:spcBef>
              <a:spcAft>
                <a:spcPts val="0"/>
              </a:spcAft>
              <a:buNone/>
            </a:pPr>
            <a:r>
              <a:rPr lang="en" sz="1000">
                <a:solidFill>
                  <a:srgbClr val="FFFFFF"/>
                </a:solidFill>
                <a:latin typeface="Calibri"/>
                <a:ea typeface="Calibri"/>
                <a:cs typeface="Calibri"/>
                <a:sym typeface="Calibri"/>
              </a:rPr>
              <a:t>foo     = true;  // foo is now a boolean</a:t>
            </a:r>
            <a:endParaRPr sz="1000">
              <a:solidFill>
                <a:srgbClr val="FFFFFF"/>
              </a:solidFill>
              <a:latin typeface="Calibri"/>
              <a:ea typeface="Calibri"/>
              <a:cs typeface="Calibri"/>
              <a:sym typeface="Calibri"/>
            </a:endParaRPr>
          </a:p>
          <a:p>
            <a:pPr indent="0" lvl="0" marL="0" rtl="0" algn="l">
              <a:spcBef>
                <a:spcPts val="0"/>
              </a:spcBef>
              <a:spcAft>
                <a:spcPts val="0"/>
              </a:spcAft>
              <a:buNone/>
            </a:pPr>
            <a:r>
              <a:t/>
            </a:r>
            <a:endParaRPr sz="10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vs Queue</a:t>
            </a:r>
            <a:endParaRPr/>
          </a:p>
        </p:txBody>
      </p:sp>
      <p:sp>
        <p:nvSpPr>
          <p:cNvPr id="172" name="Google Shape;172;p25"/>
          <p:cNvSpPr txBox="1"/>
          <p:nvPr>
            <p:ph idx="1" type="body"/>
          </p:nvPr>
        </p:nvSpPr>
        <p:spPr>
          <a:xfrm>
            <a:off x="3616500" y="359175"/>
            <a:ext cx="2916600" cy="1755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1400"/>
              <a:t>JS Stack</a:t>
            </a:r>
            <a:endParaRPr b="1" sz="1400"/>
          </a:p>
          <a:p>
            <a:pPr indent="0" lvl="0" marL="0" rtl="0" algn="l">
              <a:lnSpc>
                <a:spcPct val="100000"/>
              </a:lnSpc>
              <a:spcBef>
                <a:spcPts val="1200"/>
              </a:spcBef>
              <a:spcAft>
                <a:spcPts val="0"/>
              </a:spcAft>
              <a:buNone/>
            </a:pPr>
            <a:r>
              <a:rPr lang="en" sz="1100">
                <a:solidFill>
                  <a:schemeClr val="dk1"/>
                </a:solidFill>
                <a:latin typeface="Source Code Pro"/>
                <a:ea typeface="Source Code Pro"/>
                <a:cs typeface="Source Code Pro"/>
                <a:sym typeface="Source Code Pro"/>
              </a:rPr>
              <a:t>console.log(counter+' '+'test');</a:t>
            </a:r>
            <a:endParaRPr sz="1100">
              <a:solidFill>
                <a:schemeClr val="dk1"/>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Source Code Pro"/>
              <a:ea typeface="Source Code Pro"/>
              <a:cs typeface="Source Code Pro"/>
              <a:sym typeface="Source Code Pro"/>
            </a:endParaRPr>
          </a:p>
          <a:p>
            <a:pPr indent="0" lvl="0" marL="0" rtl="0" algn="ctr">
              <a:spcBef>
                <a:spcPts val="0"/>
              </a:spcBef>
              <a:spcAft>
                <a:spcPts val="0"/>
              </a:spcAft>
              <a:buClr>
                <a:schemeClr val="dk1"/>
              </a:buClr>
              <a:buSzPts val="1100"/>
              <a:buFont typeface="Arial"/>
              <a:buNone/>
            </a:pPr>
            <a:r>
              <a:rPr b="1" lang="en" sz="1400"/>
              <a:t>Callback Queue</a:t>
            </a:r>
            <a:endParaRPr b="1" sz="1400"/>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setTimeout(callback,0,`${el} </a:t>
            </a:r>
            <a:endParaRPr sz="1200"/>
          </a:p>
          <a:p>
            <a:pPr indent="0" lvl="0" marL="0" rtl="0" algn="l">
              <a:lnSpc>
                <a:spcPct val="100000"/>
              </a:lnSpc>
              <a:spcBef>
                <a:spcPts val="0"/>
              </a:spcBef>
              <a:spcAft>
                <a:spcPts val="0"/>
              </a:spcAft>
              <a:buNone/>
            </a:pPr>
            <a:r>
              <a:rPr lang="en" sz="1100">
                <a:solidFill>
                  <a:schemeClr val="dk1"/>
                </a:solidFill>
                <a:latin typeface="Source Code Pro"/>
                <a:ea typeface="Source Code Pro"/>
                <a:cs typeface="Source Code Pro"/>
                <a:sym typeface="Source Code Pro"/>
              </a:rPr>
              <a:t>setTimeout(callback,1000,el);</a:t>
            </a:r>
            <a:endParaRPr sz="1100">
              <a:solidFill>
                <a:schemeClr val="dk1"/>
              </a:solidFill>
              <a:latin typeface="Source Code Pro"/>
              <a:ea typeface="Source Code Pro"/>
              <a:cs typeface="Source Code Pro"/>
              <a:sym typeface="Source Code Pro"/>
            </a:endParaRPr>
          </a:p>
          <a:p>
            <a:pPr indent="0" lvl="0" marL="0" rtl="0" algn="ctr">
              <a:spcBef>
                <a:spcPts val="0"/>
              </a:spcBef>
              <a:spcAft>
                <a:spcPts val="1200"/>
              </a:spcAft>
              <a:buNone/>
            </a:pPr>
            <a:r>
              <a:t/>
            </a:r>
            <a:endParaRPr/>
          </a:p>
        </p:txBody>
      </p:sp>
      <p:sp>
        <p:nvSpPr>
          <p:cNvPr id="173" name="Google Shape;173;p25"/>
          <p:cNvSpPr txBox="1"/>
          <p:nvPr/>
        </p:nvSpPr>
        <p:spPr>
          <a:xfrm>
            <a:off x="203275" y="1152025"/>
            <a:ext cx="3347700" cy="35709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const arr = [1,2,3,4,5];</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let counter = 0;</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function aFun(myArr,callback){</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myArr.forEach((el)=&gt;{</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setTimeout(callback,1000,el);</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myArr.forEach((el)=&gt;{</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setTimeout(callback,0,`${el} -`);</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aFun(arr,(val)=&gt;{</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a:t>
            </a:r>
            <a:r>
              <a:rPr lang="en" sz="1100">
                <a:solidFill>
                  <a:schemeClr val="dk1"/>
                </a:solidFill>
                <a:latin typeface="Source Code Pro"/>
                <a:ea typeface="Source Code Pro"/>
                <a:cs typeface="Source Code Pro"/>
                <a:sym typeface="Source Code Pro"/>
              </a:rPr>
              <a:t>counter++;</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   console.log(</a:t>
            </a:r>
            <a:r>
              <a:rPr lang="en" sz="1100">
                <a:solidFill>
                  <a:schemeClr val="dk1"/>
                </a:solidFill>
                <a:latin typeface="Source Code Pro"/>
                <a:ea typeface="Source Code Pro"/>
                <a:cs typeface="Source Code Pro"/>
                <a:sym typeface="Source Code Pro"/>
              </a:rPr>
              <a:t>counter+' '+</a:t>
            </a:r>
            <a:r>
              <a:rPr lang="en" sz="1100">
                <a:latin typeface="Source Code Pro"/>
                <a:ea typeface="Source Code Pro"/>
                <a:cs typeface="Source Code Pro"/>
                <a:sym typeface="Source Code Pro"/>
              </a:rPr>
              <a:t>val);</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counter++;</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100">
                <a:latin typeface="Source Code Pro"/>
                <a:ea typeface="Source Code Pro"/>
                <a:cs typeface="Source Code Pro"/>
                <a:sym typeface="Source Code Pro"/>
              </a:rPr>
              <a:t>console.log(</a:t>
            </a:r>
            <a:r>
              <a:rPr lang="en" sz="1100">
                <a:solidFill>
                  <a:schemeClr val="dk1"/>
                </a:solidFill>
                <a:latin typeface="Source Code Pro"/>
                <a:ea typeface="Source Code Pro"/>
                <a:cs typeface="Source Code Pro"/>
                <a:sym typeface="Source Code Pro"/>
              </a:rPr>
              <a:t>counter+' '+</a:t>
            </a:r>
            <a:r>
              <a:rPr lang="en" sz="1100">
                <a:latin typeface="Source Code Pro"/>
                <a:ea typeface="Source Code Pro"/>
                <a:cs typeface="Source Code Pro"/>
                <a:sym typeface="Source Code Pro"/>
              </a:rPr>
              <a:t>'test');</a:t>
            </a:r>
            <a:endParaRPr sz="11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100">
              <a:latin typeface="Source Code Pro"/>
              <a:ea typeface="Source Code Pro"/>
              <a:cs typeface="Source Code Pro"/>
              <a:sym typeface="Source Code Pro"/>
            </a:endParaRPr>
          </a:p>
          <a:p>
            <a:pPr indent="0" lvl="0" marL="0" rtl="0" algn="l">
              <a:spcBef>
                <a:spcPts val="0"/>
              </a:spcBef>
              <a:spcAft>
                <a:spcPts val="0"/>
              </a:spcAft>
              <a:buNone/>
            </a:pPr>
            <a:r>
              <a:t/>
            </a:r>
            <a:endParaRPr sz="1100">
              <a:latin typeface="Source Code Pro"/>
              <a:ea typeface="Source Code Pro"/>
              <a:cs typeface="Source Code Pro"/>
              <a:sym typeface="Source Code Pro"/>
            </a:endParaRPr>
          </a:p>
        </p:txBody>
      </p:sp>
      <p:pic>
        <p:nvPicPr>
          <p:cNvPr id="174" name="Google Shape;174;p25"/>
          <p:cNvPicPr preferRelativeResize="0"/>
          <p:nvPr/>
        </p:nvPicPr>
        <p:blipFill>
          <a:blip r:embed="rId3">
            <a:alphaModFix/>
          </a:blip>
          <a:stretch>
            <a:fillRect/>
          </a:stretch>
        </p:blipFill>
        <p:spPr>
          <a:xfrm>
            <a:off x="3616500" y="2161325"/>
            <a:ext cx="1829700" cy="2561600"/>
          </a:xfrm>
          <a:prstGeom prst="rect">
            <a:avLst/>
          </a:prstGeom>
          <a:noFill/>
          <a:ln>
            <a:noFill/>
          </a:ln>
        </p:spPr>
      </p:pic>
      <p:sp>
        <p:nvSpPr>
          <p:cNvPr id="175" name="Google Shape;175;p25"/>
          <p:cNvSpPr txBox="1"/>
          <p:nvPr/>
        </p:nvSpPr>
        <p:spPr>
          <a:xfrm>
            <a:off x="3616500" y="2324400"/>
            <a:ext cx="1540200" cy="247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rPr>
              <a:t>Added to Stack</a:t>
            </a:r>
            <a:endParaRPr b="1" sz="12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Node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Open source cross platform JavaScript runtime environment that can execute code outside browser.  Allows developers to build server-side and network </a:t>
            </a:r>
            <a:r>
              <a:rPr b="1" lang="en"/>
              <a:t>applications</a:t>
            </a:r>
            <a:r>
              <a:rPr b="1" lang="en"/>
              <a:t> with JavaScript.</a:t>
            </a:r>
            <a:endParaRPr b="1"/>
          </a:p>
          <a:p>
            <a:pPr indent="-287655" lvl="0" marL="457200" rtl="0" algn="l">
              <a:spcBef>
                <a:spcPts val="1200"/>
              </a:spcBef>
              <a:spcAft>
                <a:spcPts val="0"/>
              </a:spcAft>
              <a:buSzPct val="100000"/>
              <a:buChar char="●"/>
            </a:pPr>
            <a:r>
              <a:rPr lang="en" sz="1200"/>
              <a:t>Great for web apps and mobile apps that use backend services.</a:t>
            </a:r>
            <a:endParaRPr sz="1200"/>
          </a:p>
          <a:p>
            <a:pPr indent="-287655" lvl="0" marL="457200" rtl="0" algn="l">
              <a:spcBef>
                <a:spcPts val="0"/>
              </a:spcBef>
              <a:spcAft>
                <a:spcPts val="0"/>
              </a:spcAft>
              <a:buSzPct val="100000"/>
              <a:buChar char="●"/>
            </a:pPr>
            <a:r>
              <a:rPr lang="en" sz="1200"/>
              <a:t>I</a:t>
            </a:r>
            <a:r>
              <a:rPr lang="en" sz="1200"/>
              <a:t>t's</a:t>
            </a:r>
            <a:r>
              <a:rPr lang="en" sz="1200"/>
              <a:t> Asynchronous so it works really well for </a:t>
            </a:r>
            <a:r>
              <a:rPr lang="en" sz="1200"/>
              <a:t>- real time data </a:t>
            </a:r>
            <a:r>
              <a:rPr lang="en" sz="1200"/>
              <a:t>intensive</a:t>
            </a:r>
            <a:r>
              <a:rPr lang="en" sz="1200"/>
              <a:t> </a:t>
            </a:r>
            <a:r>
              <a:rPr lang="en" sz="1200"/>
              <a:t>applications</a:t>
            </a:r>
            <a:endParaRPr sz="1200"/>
          </a:p>
          <a:p>
            <a:pPr indent="-287655" lvl="0" marL="457200" rtl="0" algn="l">
              <a:spcBef>
                <a:spcPts val="0"/>
              </a:spcBef>
              <a:spcAft>
                <a:spcPts val="0"/>
              </a:spcAft>
              <a:buSzPct val="100000"/>
              <a:buChar char="●"/>
            </a:pPr>
            <a:r>
              <a:rPr lang="en" sz="1200"/>
              <a:t>Easy to get started with</a:t>
            </a:r>
            <a:endParaRPr sz="1200"/>
          </a:p>
          <a:p>
            <a:pPr indent="-287655" lvl="0" marL="457200" rtl="0" algn="l">
              <a:spcBef>
                <a:spcPts val="0"/>
              </a:spcBef>
              <a:spcAft>
                <a:spcPts val="0"/>
              </a:spcAft>
              <a:buSzPct val="100000"/>
              <a:buChar char="●"/>
            </a:pPr>
            <a:r>
              <a:rPr lang="en" sz="1200"/>
              <a:t>JavaScript coding - more consistent frontend and backend for cleaner code.</a:t>
            </a:r>
            <a:endParaRPr sz="1200"/>
          </a:p>
          <a:p>
            <a:pPr indent="-287655" lvl="0" marL="457200" rtl="0" algn="l">
              <a:spcBef>
                <a:spcPts val="0"/>
              </a:spcBef>
              <a:spcAft>
                <a:spcPts val="0"/>
              </a:spcAft>
              <a:buSzPct val="100000"/>
              <a:buChar char="●"/>
            </a:pPr>
            <a:r>
              <a:rPr lang="en" sz="1200"/>
              <a:t>Largest Ecosystem of open source libraries - focus on core of your application with faster build times.  Many modules that saves you time writing code.</a:t>
            </a:r>
            <a:endParaRPr sz="1200"/>
          </a:p>
          <a:p>
            <a:pPr indent="-287655" lvl="0" marL="457200" rtl="0" algn="l">
              <a:spcBef>
                <a:spcPts val="0"/>
              </a:spcBef>
              <a:spcAft>
                <a:spcPts val="0"/>
              </a:spcAft>
              <a:buSzPct val="100000"/>
              <a:buChar char="●"/>
            </a:pPr>
            <a:r>
              <a:rPr lang="en" sz="1200"/>
              <a:t>Can run as a standalone process on your machine</a:t>
            </a:r>
            <a:endParaRPr sz="1200"/>
          </a:p>
          <a:p>
            <a:pPr indent="-287655" lvl="0" marL="457200" rtl="0" algn="l">
              <a:spcBef>
                <a:spcPts val="0"/>
              </a:spcBef>
              <a:spcAft>
                <a:spcPts val="0"/>
              </a:spcAft>
              <a:buSzPct val="100000"/>
              <a:buChar char="●"/>
            </a:pPr>
            <a:r>
              <a:rPr lang="en" sz="1200"/>
              <a:t>Can connect to databases, web servers and application servers.</a:t>
            </a:r>
            <a:endParaRPr sz="1200"/>
          </a:p>
          <a:p>
            <a:pPr indent="-287655" lvl="0" marL="457200" rtl="0" algn="l">
              <a:spcBef>
                <a:spcPts val="0"/>
              </a:spcBef>
              <a:spcAft>
                <a:spcPts val="0"/>
              </a:spcAft>
              <a:buSzPct val="100000"/>
              <a:buChar char="●"/>
            </a:pPr>
            <a:r>
              <a:rPr lang="en" sz="1200"/>
              <a:t>Allows JavaScript to do what C++ can do using the Google V8 Engine</a:t>
            </a:r>
            <a:endParaRPr sz="1200"/>
          </a:p>
          <a:p>
            <a:pPr indent="-287655" lvl="0" marL="457200" rtl="0" algn="l">
              <a:spcBef>
                <a:spcPts val="0"/>
              </a:spcBef>
              <a:spcAft>
                <a:spcPts val="0"/>
              </a:spcAft>
              <a:buSzPct val="100000"/>
              <a:buChar char="●"/>
            </a:pPr>
            <a:r>
              <a:rPr lang="en" sz="1200"/>
              <a:t>Single threaded asynchronous JavaScript runtime - executing code on the same thread.  No waiting and can do more than one thing at a time. Non Blocking Input Output.  Single threaded, asynchronous programming, which is very memory efficient</a:t>
            </a:r>
            <a:endParaRPr sz="1200"/>
          </a:p>
          <a:p>
            <a:pPr indent="-287655" lvl="0" marL="457200" rtl="0" algn="l">
              <a:spcBef>
                <a:spcPts val="0"/>
              </a:spcBef>
              <a:spcAft>
                <a:spcPts val="0"/>
              </a:spcAft>
              <a:buSzPct val="100000"/>
              <a:buChar char="●"/>
            </a:pPr>
            <a:r>
              <a:rPr lang="en" sz="1200"/>
              <a:t>Can generate page content</a:t>
            </a:r>
            <a:endParaRPr sz="1200"/>
          </a:p>
          <a:p>
            <a:pPr indent="-287655" lvl="0" marL="457200" rtl="0" algn="l">
              <a:spcBef>
                <a:spcPts val="0"/>
              </a:spcBef>
              <a:spcAft>
                <a:spcPts val="0"/>
              </a:spcAft>
              <a:buSzPct val="100000"/>
              <a:buChar char="●"/>
            </a:pPr>
            <a:r>
              <a:rPr lang="en" sz="1200"/>
              <a:t>Create, open, read write, delete files on your server</a:t>
            </a:r>
            <a:endParaRPr sz="1200"/>
          </a:p>
          <a:p>
            <a:pPr indent="-287655" lvl="0" marL="457200" rtl="0" algn="l">
              <a:spcBef>
                <a:spcPts val="0"/>
              </a:spcBef>
              <a:spcAft>
                <a:spcPts val="0"/>
              </a:spcAft>
              <a:buSzPct val="100000"/>
              <a:buChar char="●"/>
            </a:pPr>
            <a:r>
              <a:rPr lang="en" sz="1200"/>
              <a:t>Node has js file extension.</a:t>
            </a:r>
            <a:endParaRPr sz="1200"/>
          </a:p>
          <a:p>
            <a:pPr indent="0" lvl="0" marL="0" rtl="0" algn="l">
              <a:spcBef>
                <a:spcPts val="1200"/>
              </a:spcBef>
              <a:spcAft>
                <a:spcPts val="0"/>
              </a:spcAft>
              <a:buNone/>
            </a:pPr>
            <a:r>
              <a:rPr b="1" lang="en" sz="1200">
                <a:solidFill>
                  <a:srgbClr val="FF0000"/>
                </a:solidFill>
              </a:rPr>
              <a:t>Not a Programming language - it’s a runtime environment.</a:t>
            </a:r>
            <a:endParaRPr b="1" sz="1200">
              <a:solidFill>
                <a:srgbClr val="FF0000"/>
              </a:solidFill>
            </a:endParaRPr>
          </a:p>
          <a:p>
            <a:pPr indent="0" lvl="0" marL="0" rtl="0" algn="l">
              <a:spcBef>
                <a:spcPts val="1200"/>
              </a:spcBef>
              <a:spcAft>
                <a:spcPts val="1200"/>
              </a:spcAft>
              <a:buNone/>
            </a:pPr>
            <a:r>
              <a:rPr b="1" lang="en" sz="1500">
                <a:solidFill>
                  <a:srgbClr val="000000"/>
                </a:solidFill>
              </a:rPr>
              <a:t>Both the browser and Node.js use JavaScript as their programming language.</a:t>
            </a:r>
            <a:endParaRPr b="1"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in the browser</a:t>
            </a:r>
            <a:endParaRPr/>
          </a:p>
        </p:txBody>
      </p:sp>
      <p:sp>
        <p:nvSpPr>
          <p:cNvPr id="68" name="Google Shape;68;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Chrome sends JavaScript to V8 engine and gets the results returned.</a:t>
            </a:r>
            <a:endParaRPr/>
          </a:p>
          <a:p>
            <a:pPr indent="0" lvl="0" marL="0" rtl="0" algn="l">
              <a:spcBef>
                <a:spcPts val="1200"/>
              </a:spcBef>
              <a:spcAft>
                <a:spcPts val="0"/>
              </a:spcAft>
              <a:buNone/>
            </a:pPr>
            <a:r>
              <a:rPr lang="en"/>
              <a:t>Chrome send C++ bindings.</a:t>
            </a:r>
            <a:endParaRPr/>
          </a:p>
          <a:p>
            <a:pPr indent="0" lvl="0" marL="0" rtl="0" algn="l">
              <a:spcBef>
                <a:spcPts val="1200"/>
              </a:spcBef>
              <a:spcAft>
                <a:spcPts val="0"/>
              </a:spcAft>
              <a:buNone/>
            </a:pPr>
            <a:r>
              <a:rPr lang="en"/>
              <a:t>Allows Browser to interact with DOM </a:t>
            </a:r>
            <a:endParaRPr/>
          </a:p>
          <a:p>
            <a:pPr indent="0" lvl="0" marL="0" rtl="0" algn="l">
              <a:spcBef>
                <a:spcPts val="1200"/>
              </a:spcBef>
              <a:spcAft>
                <a:spcPts val="1200"/>
              </a:spcAft>
              <a:buNone/>
            </a:pPr>
            <a:r>
              <a:rPr lang="en"/>
              <a:t>Chrome methods in JavaScript sent to V8 which runs in C++ and returns the functionality. </a:t>
            </a:r>
            <a:endParaRPr/>
          </a:p>
        </p:txBody>
      </p:sp>
      <p:pic>
        <p:nvPicPr>
          <p:cNvPr id="69" name="Google Shape;69;p15"/>
          <p:cNvPicPr preferRelativeResize="0"/>
          <p:nvPr/>
        </p:nvPicPr>
        <p:blipFill>
          <a:blip r:embed="rId3">
            <a:alphaModFix/>
          </a:blip>
          <a:stretch>
            <a:fillRect/>
          </a:stretch>
        </p:blipFill>
        <p:spPr>
          <a:xfrm>
            <a:off x="5059950" y="1238475"/>
            <a:ext cx="3494851" cy="961075"/>
          </a:xfrm>
          <a:prstGeom prst="rect">
            <a:avLst/>
          </a:prstGeom>
          <a:noFill/>
          <a:ln>
            <a:noFill/>
          </a:ln>
        </p:spPr>
      </p:pic>
      <p:pic>
        <p:nvPicPr>
          <p:cNvPr id="70" name="Google Shape;70;p15"/>
          <p:cNvPicPr preferRelativeResize="0"/>
          <p:nvPr/>
        </p:nvPicPr>
        <p:blipFill>
          <a:blip r:embed="rId4">
            <a:alphaModFix/>
          </a:blip>
          <a:stretch>
            <a:fillRect/>
          </a:stretch>
        </p:blipFill>
        <p:spPr>
          <a:xfrm rot="-5400000">
            <a:off x="5411875" y="3236525"/>
            <a:ext cx="1319500" cy="1319500"/>
          </a:xfrm>
          <a:prstGeom prst="rect">
            <a:avLst/>
          </a:prstGeom>
          <a:noFill/>
          <a:ln>
            <a:noFill/>
          </a:ln>
        </p:spPr>
      </p:pic>
      <p:pic>
        <p:nvPicPr>
          <p:cNvPr id="71" name="Google Shape;71;p15"/>
          <p:cNvPicPr preferRelativeResize="0"/>
          <p:nvPr/>
        </p:nvPicPr>
        <p:blipFill>
          <a:blip r:embed="rId5">
            <a:alphaModFix/>
          </a:blip>
          <a:stretch>
            <a:fillRect/>
          </a:stretch>
        </p:blipFill>
        <p:spPr>
          <a:xfrm>
            <a:off x="5206750" y="2367150"/>
            <a:ext cx="869375" cy="869375"/>
          </a:xfrm>
          <a:prstGeom prst="rect">
            <a:avLst/>
          </a:prstGeom>
          <a:noFill/>
          <a:ln>
            <a:noFill/>
          </a:ln>
        </p:spPr>
      </p:pic>
      <p:pic>
        <p:nvPicPr>
          <p:cNvPr id="72" name="Google Shape;72;p15"/>
          <p:cNvPicPr preferRelativeResize="0"/>
          <p:nvPr/>
        </p:nvPicPr>
        <p:blipFill>
          <a:blip r:embed="rId6">
            <a:alphaModFix/>
          </a:blip>
          <a:stretch>
            <a:fillRect/>
          </a:stretch>
        </p:blipFill>
        <p:spPr>
          <a:xfrm>
            <a:off x="6678797" y="3491750"/>
            <a:ext cx="1368175" cy="1368175"/>
          </a:xfrm>
          <a:prstGeom prst="rect">
            <a:avLst/>
          </a:prstGeom>
          <a:noFill/>
          <a:ln>
            <a:noFill/>
          </a:ln>
        </p:spPr>
      </p:pic>
      <p:pic>
        <p:nvPicPr>
          <p:cNvPr id="73" name="Google Shape;73;p15"/>
          <p:cNvPicPr preferRelativeResize="0"/>
          <p:nvPr/>
        </p:nvPicPr>
        <p:blipFill>
          <a:blip r:embed="rId4">
            <a:alphaModFix/>
          </a:blip>
          <a:stretch>
            <a:fillRect/>
          </a:stretch>
        </p:blipFill>
        <p:spPr>
          <a:xfrm rot="10800000">
            <a:off x="7235300" y="2246500"/>
            <a:ext cx="1319500" cy="1319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with Node </a:t>
            </a:r>
            <a:endParaRPr/>
          </a:p>
        </p:txBody>
      </p:sp>
      <p:sp>
        <p:nvSpPr>
          <p:cNvPr id="79" name="Google Shape;79;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a:t>
            </a:r>
            <a:r>
              <a:rPr lang="en"/>
              <a:t>sends JavaScript to V8 engine and gets the results returned.</a:t>
            </a:r>
            <a:endParaRPr/>
          </a:p>
          <a:p>
            <a:pPr indent="0" lvl="0" marL="0" rtl="0" algn="l">
              <a:spcBef>
                <a:spcPts val="1200"/>
              </a:spcBef>
              <a:spcAft>
                <a:spcPts val="1200"/>
              </a:spcAft>
              <a:buNone/>
            </a:pPr>
            <a:r>
              <a:rPr lang="en"/>
              <a:t>Node sends methods to V8 which returns the results.</a:t>
            </a:r>
            <a:endParaRPr/>
          </a:p>
        </p:txBody>
      </p:sp>
      <p:pic>
        <p:nvPicPr>
          <p:cNvPr id="80" name="Google Shape;80;p16"/>
          <p:cNvPicPr preferRelativeResize="0"/>
          <p:nvPr/>
        </p:nvPicPr>
        <p:blipFill>
          <a:blip r:embed="rId3">
            <a:alphaModFix/>
          </a:blip>
          <a:stretch>
            <a:fillRect/>
          </a:stretch>
        </p:blipFill>
        <p:spPr>
          <a:xfrm rot="-5400000">
            <a:off x="5411875" y="3236525"/>
            <a:ext cx="1319500" cy="1319500"/>
          </a:xfrm>
          <a:prstGeom prst="rect">
            <a:avLst/>
          </a:prstGeom>
          <a:noFill/>
          <a:ln>
            <a:noFill/>
          </a:ln>
        </p:spPr>
      </p:pic>
      <p:pic>
        <p:nvPicPr>
          <p:cNvPr id="81" name="Google Shape;81;p16"/>
          <p:cNvPicPr preferRelativeResize="0"/>
          <p:nvPr/>
        </p:nvPicPr>
        <p:blipFill>
          <a:blip r:embed="rId4">
            <a:alphaModFix/>
          </a:blip>
          <a:stretch>
            <a:fillRect/>
          </a:stretch>
        </p:blipFill>
        <p:spPr>
          <a:xfrm>
            <a:off x="5206750" y="2367150"/>
            <a:ext cx="869375" cy="869375"/>
          </a:xfrm>
          <a:prstGeom prst="rect">
            <a:avLst/>
          </a:prstGeom>
          <a:noFill/>
          <a:ln>
            <a:noFill/>
          </a:ln>
        </p:spPr>
      </p:pic>
      <p:pic>
        <p:nvPicPr>
          <p:cNvPr id="82" name="Google Shape;82;p16"/>
          <p:cNvPicPr preferRelativeResize="0"/>
          <p:nvPr/>
        </p:nvPicPr>
        <p:blipFill>
          <a:blip r:embed="rId5">
            <a:alphaModFix/>
          </a:blip>
          <a:stretch>
            <a:fillRect/>
          </a:stretch>
        </p:blipFill>
        <p:spPr>
          <a:xfrm>
            <a:off x="6678797" y="3491750"/>
            <a:ext cx="1368175" cy="1368175"/>
          </a:xfrm>
          <a:prstGeom prst="rect">
            <a:avLst/>
          </a:prstGeom>
          <a:noFill/>
          <a:ln>
            <a:noFill/>
          </a:ln>
        </p:spPr>
      </p:pic>
      <p:pic>
        <p:nvPicPr>
          <p:cNvPr id="83" name="Google Shape;83;p16"/>
          <p:cNvPicPr preferRelativeResize="0"/>
          <p:nvPr/>
        </p:nvPicPr>
        <p:blipFill>
          <a:blip r:embed="rId3">
            <a:alphaModFix/>
          </a:blip>
          <a:stretch>
            <a:fillRect/>
          </a:stretch>
        </p:blipFill>
        <p:spPr>
          <a:xfrm rot="10800000">
            <a:off x="7235300" y="2246500"/>
            <a:ext cx="1319500" cy="1319500"/>
          </a:xfrm>
          <a:prstGeom prst="rect">
            <a:avLst/>
          </a:prstGeom>
          <a:noFill/>
          <a:ln>
            <a:noFill/>
          </a:ln>
        </p:spPr>
      </p:pic>
      <p:pic>
        <p:nvPicPr>
          <p:cNvPr id="84" name="Google Shape;84;p16"/>
          <p:cNvPicPr preferRelativeResize="0"/>
          <p:nvPr/>
        </p:nvPicPr>
        <p:blipFill>
          <a:blip r:embed="rId6">
            <a:alphaModFix/>
          </a:blip>
          <a:stretch>
            <a:fillRect/>
          </a:stretch>
        </p:blipFill>
        <p:spPr>
          <a:xfrm>
            <a:off x="5271663" y="579613"/>
            <a:ext cx="2733675" cy="166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90" name="Google Shape;90;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Prior to 2009 JavaScript only executed in browsers.</a:t>
            </a:r>
            <a:endParaRPr/>
          </a:p>
          <a:p>
            <a:pPr indent="0" lvl="0" marL="0" rtl="0" algn="l">
              <a:spcBef>
                <a:spcPts val="1200"/>
              </a:spcBef>
              <a:spcAft>
                <a:spcPts val="0"/>
              </a:spcAft>
              <a:buClr>
                <a:schemeClr val="dk1"/>
              </a:buClr>
              <a:buSzPts val="1100"/>
              <a:buFont typeface="Arial"/>
              <a:buNone/>
            </a:pPr>
            <a:r>
              <a:rPr b="1" lang="en"/>
              <a:t>2009</a:t>
            </a:r>
            <a:endParaRPr b="1"/>
          </a:p>
          <a:p>
            <a:pPr indent="-342900" lvl="0" marL="457200" rtl="0" algn="l">
              <a:spcBef>
                <a:spcPts val="1200"/>
              </a:spcBef>
              <a:spcAft>
                <a:spcPts val="0"/>
              </a:spcAft>
              <a:buSzPts val="1800"/>
              <a:buChar char="●"/>
            </a:pPr>
            <a:r>
              <a:rPr lang="en"/>
              <a:t>Node.js is created C++ running the same V8 engine</a:t>
            </a:r>
            <a:endParaRPr/>
          </a:p>
          <a:p>
            <a:pPr indent="-342900" lvl="0" marL="457200" rtl="0" algn="l">
              <a:spcBef>
                <a:spcPts val="0"/>
              </a:spcBef>
              <a:spcAft>
                <a:spcPts val="0"/>
              </a:spcAft>
              <a:buSzPts val="1800"/>
              <a:buChar char="●"/>
            </a:pPr>
            <a:r>
              <a:rPr lang="en"/>
              <a:t>First form of npm is created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V8 - Released with Chrome in 2008</a:t>
            </a:r>
            <a:endParaRPr i="1"/>
          </a:p>
          <a:p>
            <a:pPr indent="0" lvl="0" marL="0" rtl="0" algn="l">
              <a:spcBef>
                <a:spcPts val="120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6608900" y="625525"/>
            <a:ext cx="1910488"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in terminal vs browser</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 command in terminal</a:t>
            </a:r>
            <a:endParaRPr/>
          </a:p>
          <a:p>
            <a:pPr indent="0" lvl="0" marL="0" rtl="0" algn="l">
              <a:spcBef>
                <a:spcPts val="1200"/>
              </a:spcBef>
              <a:spcAft>
                <a:spcPts val="0"/>
              </a:spcAft>
              <a:buNone/>
            </a:pPr>
            <a:r>
              <a:rPr lang="en"/>
              <a:t>Write JavaScript code </a:t>
            </a:r>
            <a:endParaRPr/>
          </a:p>
          <a:p>
            <a:pPr indent="0" lvl="0" marL="0" rtl="0" algn="l">
              <a:spcBef>
                <a:spcPts val="1200"/>
              </a:spcBef>
              <a:spcAft>
                <a:spcPts val="0"/>
              </a:spcAft>
              <a:buNone/>
            </a:pPr>
            <a:r>
              <a:rPr lang="en">
                <a:solidFill>
                  <a:srgbClr val="38761D"/>
                </a:solidFill>
              </a:rPr>
              <a:t>Document object DOM - only in browser </a:t>
            </a:r>
            <a:r>
              <a:rPr lang="en"/>
              <a:t>- we have a window to work with.</a:t>
            </a:r>
            <a:endParaRPr/>
          </a:p>
          <a:p>
            <a:pPr indent="0" lvl="0" marL="0" rtl="0" algn="l">
              <a:spcBef>
                <a:spcPts val="1200"/>
              </a:spcBef>
              <a:spcAft>
                <a:spcPts val="0"/>
              </a:spcAft>
              <a:buNone/>
            </a:pPr>
            <a:r>
              <a:rPr lang="en">
                <a:solidFill>
                  <a:srgbClr val="FF0000"/>
                </a:solidFill>
              </a:rPr>
              <a:t>Node does not have a document</a:t>
            </a:r>
            <a:endParaRPr>
              <a:solidFill>
                <a:srgbClr val="FF0000"/>
              </a:solidFill>
            </a:endParaRPr>
          </a:p>
          <a:p>
            <a:pPr indent="0" lvl="0" marL="0" rtl="0" algn="l">
              <a:spcBef>
                <a:spcPts val="1200"/>
              </a:spcBef>
              <a:spcAft>
                <a:spcPts val="0"/>
              </a:spcAft>
              <a:buNone/>
            </a:pPr>
            <a:r>
              <a:rPr lang="en">
                <a:solidFill>
                  <a:srgbClr val="38761D"/>
                </a:solidFill>
              </a:rPr>
              <a:t>Node has variable called global</a:t>
            </a:r>
            <a:endParaRPr>
              <a:solidFill>
                <a:srgbClr val="38761D"/>
              </a:solidFill>
            </a:endParaRPr>
          </a:p>
          <a:p>
            <a:pPr indent="0" lvl="0" marL="0" rtl="0" algn="l">
              <a:spcBef>
                <a:spcPts val="1200"/>
              </a:spcBef>
              <a:spcAft>
                <a:spcPts val="0"/>
              </a:spcAft>
              <a:buNone/>
            </a:pPr>
            <a:r>
              <a:rPr lang="en">
                <a:solidFill>
                  <a:srgbClr val="FF0000"/>
                </a:solidFill>
              </a:rPr>
              <a:t>Browser does not have global</a:t>
            </a:r>
            <a:endParaRPr>
              <a:solidFill>
                <a:srgbClr val="FF0000"/>
              </a:solidFill>
            </a:endParaRPr>
          </a:p>
          <a:p>
            <a:pPr indent="0" lvl="0" marL="0" rtl="0" algn="l">
              <a:spcBef>
                <a:spcPts val="1200"/>
              </a:spcBef>
              <a:spcAft>
                <a:spcPts val="1200"/>
              </a:spcAft>
              <a:buNone/>
            </a:pPr>
            <a:r>
              <a:t/>
            </a:r>
            <a:endParaRPr>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Non-blocking Asynchronous</a:t>
            </a:r>
            <a:endParaRPr/>
          </a:p>
        </p:txBody>
      </p:sp>
      <p:sp>
        <p:nvSpPr>
          <p:cNvPr id="103" name="Google Shape;103;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Node is highly scalable and fast because its Non-blocking Asynchronous in nature.</a:t>
            </a:r>
            <a:endParaRPr/>
          </a:p>
          <a:p>
            <a:pPr indent="-334327" lvl="0" marL="457200" rtl="0" algn="l">
              <a:spcBef>
                <a:spcPts val="1200"/>
              </a:spcBef>
              <a:spcAft>
                <a:spcPts val="0"/>
              </a:spcAft>
              <a:buSzPct val="100000"/>
              <a:buChar char="-"/>
            </a:pPr>
            <a:r>
              <a:rPr lang="en"/>
              <a:t>Does not need to wait for the response before moving on to the next request</a:t>
            </a:r>
            <a:endParaRPr/>
          </a:p>
          <a:p>
            <a:pPr indent="-334327" lvl="0" marL="457200" rtl="0" algn="l">
              <a:spcBef>
                <a:spcPts val="0"/>
              </a:spcBef>
              <a:spcAft>
                <a:spcPts val="0"/>
              </a:spcAft>
              <a:buSzPct val="100000"/>
              <a:buChar char="-"/>
            </a:pPr>
            <a:r>
              <a:rPr lang="en"/>
              <a:t>Single thread handles all requests</a:t>
            </a:r>
            <a:endParaRPr/>
          </a:p>
          <a:p>
            <a:pPr indent="-334327" lvl="0" marL="457200" rtl="0" algn="l">
              <a:spcBef>
                <a:spcPts val="0"/>
              </a:spcBef>
              <a:spcAft>
                <a:spcPts val="0"/>
              </a:spcAft>
              <a:buSzPct val="100000"/>
              <a:buChar char="-"/>
            </a:pPr>
            <a:r>
              <a:rPr lang="en"/>
              <a:t>Event Queue - when the response is ready then it is </a:t>
            </a:r>
            <a:r>
              <a:rPr lang="en"/>
              <a:t>executed</a:t>
            </a: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104" name="Google Shape;104;p19"/>
          <p:cNvSpPr/>
          <p:nvPr/>
        </p:nvSpPr>
        <p:spPr>
          <a:xfrm>
            <a:off x="5834775" y="1551575"/>
            <a:ext cx="1348800" cy="804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Single</a:t>
            </a:r>
            <a:endParaRPr b="1"/>
          </a:p>
          <a:p>
            <a:pPr indent="0" lvl="0" marL="0" rtl="0" algn="ctr">
              <a:spcBef>
                <a:spcPts val="0"/>
              </a:spcBef>
              <a:spcAft>
                <a:spcPts val="0"/>
              </a:spcAft>
              <a:buNone/>
            </a:pPr>
            <a:r>
              <a:rPr b="1" lang="en"/>
              <a:t>Thread</a:t>
            </a:r>
            <a:endParaRPr b="1"/>
          </a:p>
        </p:txBody>
      </p:sp>
      <p:sp>
        <p:nvSpPr>
          <p:cNvPr id="105" name="Google Shape;105;p19"/>
          <p:cNvSpPr/>
          <p:nvPr/>
        </p:nvSpPr>
        <p:spPr>
          <a:xfrm>
            <a:off x="5048375" y="2818125"/>
            <a:ext cx="994200" cy="847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Request</a:t>
            </a:r>
            <a:endParaRPr sz="1000"/>
          </a:p>
          <a:p>
            <a:pPr indent="0" lvl="0" marL="0" rtl="0" algn="ctr">
              <a:spcBef>
                <a:spcPts val="0"/>
              </a:spcBef>
              <a:spcAft>
                <a:spcPts val="0"/>
              </a:spcAft>
              <a:buNone/>
            </a:pPr>
            <a:r>
              <a:rPr lang="en" sz="1000"/>
              <a:t>#1</a:t>
            </a:r>
            <a:endParaRPr sz="1000"/>
          </a:p>
        </p:txBody>
      </p:sp>
      <p:sp>
        <p:nvSpPr>
          <p:cNvPr id="106" name="Google Shape;106;p19"/>
          <p:cNvSpPr/>
          <p:nvPr/>
        </p:nvSpPr>
        <p:spPr>
          <a:xfrm>
            <a:off x="6115975" y="2818125"/>
            <a:ext cx="994200" cy="847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Request</a:t>
            </a:r>
            <a:endParaRPr sz="1000"/>
          </a:p>
          <a:p>
            <a:pPr indent="0" lvl="0" marL="0" rtl="0" algn="ctr">
              <a:spcBef>
                <a:spcPts val="0"/>
              </a:spcBef>
              <a:spcAft>
                <a:spcPts val="0"/>
              </a:spcAft>
              <a:buNone/>
            </a:pPr>
            <a:r>
              <a:rPr lang="en" sz="1000"/>
              <a:t>#2</a:t>
            </a:r>
            <a:endParaRPr sz="1000"/>
          </a:p>
        </p:txBody>
      </p:sp>
      <p:sp>
        <p:nvSpPr>
          <p:cNvPr id="107" name="Google Shape;107;p19"/>
          <p:cNvSpPr/>
          <p:nvPr/>
        </p:nvSpPr>
        <p:spPr>
          <a:xfrm>
            <a:off x="7183575" y="2818125"/>
            <a:ext cx="994200" cy="8472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Request</a:t>
            </a:r>
            <a:endParaRPr sz="1000"/>
          </a:p>
          <a:p>
            <a:pPr indent="0" lvl="0" marL="0" rtl="0" algn="ctr">
              <a:spcBef>
                <a:spcPts val="0"/>
              </a:spcBef>
              <a:spcAft>
                <a:spcPts val="0"/>
              </a:spcAft>
              <a:buNone/>
            </a:pPr>
            <a:r>
              <a:rPr lang="en" sz="1000"/>
              <a:t>#3</a:t>
            </a:r>
            <a:endParaRPr sz="1000"/>
          </a:p>
        </p:txBody>
      </p:sp>
      <p:sp>
        <p:nvSpPr>
          <p:cNvPr id="108" name="Google Shape;108;p19"/>
          <p:cNvSpPr/>
          <p:nvPr/>
        </p:nvSpPr>
        <p:spPr>
          <a:xfrm>
            <a:off x="5351100" y="518650"/>
            <a:ext cx="2238900" cy="6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Response</a:t>
            </a:r>
            <a:endParaRPr/>
          </a:p>
        </p:txBody>
      </p:sp>
      <p:cxnSp>
        <p:nvCxnSpPr>
          <p:cNvPr id="109" name="Google Shape;109;p19"/>
          <p:cNvCxnSpPr/>
          <p:nvPr/>
        </p:nvCxnSpPr>
        <p:spPr>
          <a:xfrm flipH="1">
            <a:off x="5766025" y="2455050"/>
            <a:ext cx="120900" cy="2247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9"/>
          <p:cNvCxnSpPr/>
          <p:nvPr/>
        </p:nvCxnSpPr>
        <p:spPr>
          <a:xfrm flipH="1">
            <a:off x="6563900" y="2415100"/>
            <a:ext cx="22800" cy="3435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9"/>
          <p:cNvCxnSpPr/>
          <p:nvPr/>
        </p:nvCxnSpPr>
        <p:spPr>
          <a:xfrm>
            <a:off x="7263675" y="2459400"/>
            <a:ext cx="84300" cy="21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locking or Synchronous</a:t>
            </a:r>
            <a:endParaRPr/>
          </a:p>
        </p:txBody>
      </p:sp>
      <p:sp>
        <p:nvSpPr>
          <p:cNvPr id="117" name="Google Shape;117;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Waiting until the response is ready and does not take another request until the first request is complete.</a:t>
            </a:r>
            <a:endParaRPr/>
          </a:p>
        </p:txBody>
      </p:sp>
      <p:sp>
        <p:nvSpPr>
          <p:cNvPr id="118" name="Google Shape;118;p20"/>
          <p:cNvSpPr/>
          <p:nvPr/>
        </p:nvSpPr>
        <p:spPr>
          <a:xfrm>
            <a:off x="6258463" y="2071950"/>
            <a:ext cx="1184700" cy="999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Single</a:t>
            </a:r>
            <a:endParaRPr b="1"/>
          </a:p>
          <a:p>
            <a:pPr indent="0" lvl="0" marL="0" rtl="0" algn="ctr">
              <a:spcBef>
                <a:spcPts val="0"/>
              </a:spcBef>
              <a:spcAft>
                <a:spcPts val="0"/>
              </a:spcAft>
              <a:buNone/>
            </a:pPr>
            <a:r>
              <a:rPr b="1" lang="en"/>
              <a:t>Thread</a:t>
            </a:r>
            <a:endParaRPr b="1"/>
          </a:p>
        </p:txBody>
      </p:sp>
      <p:sp>
        <p:nvSpPr>
          <p:cNvPr id="119" name="Google Shape;119;p20"/>
          <p:cNvSpPr/>
          <p:nvPr/>
        </p:nvSpPr>
        <p:spPr>
          <a:xfrm>
            <a:off x="5048375" y="2148150"/>
            <a:ext cx="994200" cy="847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Request</a:t>
            </a:r>
            <a:endParaRPr sz="1000"/>
          </a:p>
          <a:p>
            <a:pPr indent="0" lvl="0" marL="0" rtl="0" algn="ctr">
              <a:spcBef>
                <a:spcPts val="0"/>
              </a:spcBef>
              <a:spcAft>
                <a:spcPts val="0"/>
              </a:spcAft>
              <a:buNone/>
            </a:pPr>
            <a:r>
              <a:rPr lang="en" sz="1000"/>
              <a:t>#1</a:t>
            </a:r>
            <a:endParaRPr sz="1000"/>
          </a:p>
        </p:txBody>
      </p:sp>
      <p:sp>
        <p:nvSpPr>
          <p:cNvPr id="120" name="Google Shape;120;p20"/>
          <p:cNvSpPr/>
          <p:nvPr/>
        </p:nvSpPr>
        <p:spPr>
          <a:xfrm>
            <a:off x="5048375" y="3112050"/>
            <a:ext cx="994200" cy="847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Request</a:t>
            </a:r>
            <a:endParaRPr sz="1000"/>
          </a:p>
          <a:p>
            <a:pPr indent="0" lvl="0" marL="0" rtl="0" algn="ctr">
              <a:spcBef>
                <a:spcPts val="0"/>
              </a:spcBef>
              <a:spcAft>
                <a:spcPts val="0"/>
              </a:spcAft>
              <a:buNone/>
            </a:pPr>
            <a:r>
              <a:rPr lang="en" sz="1000"/>
              <a:t>#2</a:t>
            </a:r>
            <a:endParaRPr sz="1000"/>
          </a:p>
        </p:txBody>
      </p:sp>
      <p:sp>
        <p:nvSpPr>
          <p:cNvPr id="121" name="Google Shape;121;p20"/>
          <p:cNvSpPr/>
          <p:nvPr/>
        </p:nvSpPr>
        <p:spPr>
          <a:xfrm>
            <a:off x="5048375" y="4075950"/>
            <a:ext cx="994200" cy="8472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Request</a:t>
            </a:r>
            <a:endParaRPr sz="1000"/>
          </a:p>
          <a:p>
            <a:pPr indent="0" lvl="0" marL="0" rtl="0" algn="ctr">
              <a:spcBef>
                <a:spcPts val="0"/>
              </a:spcBef>
              <a:spcAft>
                <a:spcPts val="0"/>
              </a:spcAft>
              <a:buNone/>
            </a:pPr>
            <a:r>
              <a:rPr lang="en" sz="1000"/>
              <a:t>#3</a:t>
            </a:r>
            <a:endParaRPr sz="1000"/>
          </a:p>
        </p:txBody>
      </p:sp>
      <p:sp>
        <p:nvSpPr>
          <p:cNvPr id="122" name="Google Shape;122;p20"/>
          <p:cNvSpPr/>
          <p:nvPr/>
        </p:nvSpPr>
        <p:spPr>
          <a:xfrm>
            <a:off x="7812750" y="2247600"/>
            <a:ext cx="1262100" cy="25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Response</a:t>
            </a:r>
            <a:endParaRPr/>
          </a:p>
        </p:txBody>
      </p:sp>
      <p:cxnSp>
        <p:nvCxnSpPr>
          <p:cNvPr id="123" name="Google Shape;123;p20"/>
          <p:cNvCxnSpPr/>
          <p:nvPr/>
        </p:nvCxnSpPr>
        <p:spPr>
          <a:xfrm>
            <a:off x="5956075" y="2022825"/>
            <a:ext cx="397800" cy="864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20"/>
          <p:cNvCxnSpPr/>
          <p:nvPr/>
        </p:nvCxnSpPr>
        <p:spPr>
          <a:xfrm>
            <a:off x="7379225" y="2247600"/>
            <a:ext cx="397800" cy="86400"/>
          </a:xfrm>
          <a:prstGeom prst="straightConnector1">
            <a:avLst/>
          </a:prstGeom>
          <a:noFill/>
          <a:ln cap="flat" cmpd="sng" w="9525">
            <a:solidFill>
              <a:schemeClr val="dk2"/>
            </a:solidFill>
            <a:prstDash val="solid"/>
            <a:round/>
            <a:headEnd len="med" w="med" type="none"/>
            <a:tailEnd len="med" w="med" type="triangle"/>
          </a:ln>
        </p:spPr>
      </p:cxnSp>
      <p:pic>
        <p:nvPicPr>
          <p:cNvPr id="125" name="Google Shape;125;p20"/>
          <p:cNvPicPr preferRelativeResize="0"/>
          <p:nvPr/>
        </p:nvPicPr>
        <p:blipFill>
          <a:blip r:embed="rId3">
            <a:alphaModFix/>
          </a:blip>
          <a:stretch>
            <a:fillRect/>
          </a:stretch>
        </p:blipFill>
        <p:spPr>
          <a:xfrm flipH="1">
            <a:off x="6277916" y="3166175"/>
            <a:ext cx="1368625" cy="179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p:nvPr/>
        </p:nvSpPr>
        <p:spPr>
          <a:xfrm>
            <a:off x="4780425" y="579175"/>
            <a:ext cx="37431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Speed difference</a:t>
            </a:r>
            <a:endParaRPr/>
          </a:p>
        </p:txBody>
      </p:sp>
      <p:sp>
        <p:nvSpPr>
          <p:cNvPr id="132" name="Google Shape;132;p21"/>
          <p:cNvSpPr txBox="1"/>
          <p:nvPr>
            <p:ph idx="1" type="body"/>
          </p:nvPr>
        </p:nvSpPr>
        <p:spPr>
          <a:xfrm>
            <a:off x="237150" y="111180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Requests still take the same time to process - there is an advantage as the following requests can be made while waiting.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t>Not for CPU intensive applications</a:t>
            </a:r>
            <a:endParaRPr sz="1200"/>
          </a:p>
          <a:p>
            <a:pPr indent="0" lvl="0" marL="0" rtl="0" algn="l">
              <a:spcBef>
                <a:spcPts val="1200"/>
              </a:spcBef>
              <a:spcAft>
                <a:spcPts val="1200"/>
              </a:spcAft>
              <a:buNone/>
            </a:pPr>
            <a:r>
              <a:t/>
            </a:r>
            <a:endParaRPr/>
          </a:p>
        </p:txBody>
      </p:sp>
      <p:sp>
        <p:nvSpPr>
          <p:cNvPr id="133" name="Google Shape;133;p21"/>
          <p:cNvSpPr txBox="1"/>
          <p:nvPr/>
        </p:nvSpPr>
        <p:spPr>
          <a:xfrm>
            <a:off x="5195350" y="739625"/>
            <a:ext cx="812700" cy="307800"/>
          </a:xfrm>
          <a:prstGeom prst="rect">
            <a:avLst/>
          </a:prstGeom>
          <a:solidFill>
            <a:srgbClr val="FF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FFFF"/>
                </a:solidFill>
              </a:rPr>
              <a:t>10 Seconds</a:t>
            </a:r>
            <a:endParaRPr b="1" sz="800">
              <a:solidFill>
                <a:srgbClr val="FFFFFF"/>
              </a:solidFill>
            </a:endParaRPr>
          </a:p>
        </p:txBody>
      </p:sp>
      <p:sp>
        <p:nvSpPr>
          <p:cNvPr id="134" name="Google Shape;134;p21"/>
          <p:cNvSpPr txBox="1"/>
          <p:nvPr/>
        </p:nvSpPr>
        <p:spPr>
          <a:xfrm>
            <a:off x="6315838" y="739625"/>
            <a:ext cx="812700" cy="307800"/>
          </a:xfrm>
          <a:prstGeom prst="rect">
            <a:avLst/>
          </a:prstGeom>
          <a:solidFill>
            <a:srgbClr val="0000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FFFF"/>
                </a:solidFill>
              </a:rPr>
              <a:t>10 Seconds</a:t>
            </a:r>
            <a:endParaRPr b="1" sz="800">
              <a:solidFill>
                <a:srgbClr val="FFFFFF"/>
              </a:solidFill>
            </a:endParaRPr>
          </a:p>
        </p:txBody>
      </p:sp>
      <p:sp>
        <p:nvSpPr>
          <p:cNvPr id="135" name="Google Shape;135;p21"/>
          <p:cNvSpPr txBox="1"/>
          <p:nvPr/>
        </p:nvSpPr>
        <p:spPr>
          <a:xfrm>
            <a:off x="7436350" y="739625"/>
            <a:ext cx="812700" cy="3078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FFFF"/>
                </a:solidFill>
              </a:rPr>
              <a:t>10 Seconds</a:t>
            </a:r>
            <a:endParaRPr b="1" sz="800">
              <a:solidFill>
                <a:srgbClr val="FFFFFF"/>
              </a:solidFill>
            </a:endParaRPr>
          </a:p>
        </p:txBody>
      </p:sp>
      <p:sp>
        <p:nvSpPr>
          <p:cNvPr id="136" name="Google Shape;136;p21"/>
          <p:cNvSpPr txBox="1"/>
          <p:nvPr/>
        </p:nvSpPr>
        <p:spPr>
          <a:xfrm rot="-5400000">
            <a:off x="5881000" y="739625"/>
            <a:ext cx="561900" cy="307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Request</a:t>
            </a:r>
            <a:endParaRPr sz="800"/>
          </a:p>
        </p:txBody>
      </p:sp>
      <p:sp>
        <p:nvSpPr>
          <p:cNvPr id="137" name="Google Shape;137;p21"/>
          <p:cNvSpPr txBox="1"/>
          <p:nvPr/>
        </p:nvSpPr>
        <p:spPr>
          <a:xfrm rot="-5400000">
            <a:off x="4760500" y="739625"/>
            <a:ext cx="561900" cy="307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Request</a:t>
            </a:r>
            <a:endParaRPr sz="800"/>
          </a:p>
        </p:txBody>
      </p:sp>
      <p:sp>
        <p:nvSpPr>
          <p:cNvPr id="138" name="Google Shape;138;p21"/>
          <p:cNvSpPr txBox="1"/>
          <p:nvPr/>
        </p:nvSpPr>
        <p:spPr>
          <a:xfrm rot="-5400000">
            <a:off x="7001500" y="739625"/>
            <a:ext cx="561900" cy="307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Request</a:t>
            </a:r>
            <a:endParaRPr sz="800"/>
          </a:p>
        </p:txBody>
      </p:sp>
      <p:sp>
        <p:nvSpPr>
          <p:cNvPr id="139" name="Google Shape;139;p21"/>
          <p:cNvSpPr/>
          <p:nvPr/>
        </p:nvSpPr>
        <p:spPr>
          <a:xfrm>
            <a:off x="4780425" y="1545075"/>
            <a:ext cx="3743100" cy="19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nvSpPr>
        <p:spPr>
          <a:xfrm>
            <a:off x="5088217" y="1608230"/>
            <a:ext cx="1571100" cy="307800"/>
          </a:xfrm>
          <a:prstGeom prst="rect">
            <a:avLst/>
          </a:prstGeom>
          <a:solidFill>
            <a:srgbClr val="FF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FFFF"/>
                </a:solidFill>
              </a:rPr>
              <a:t>10 Seconds</a:t>
            </a:r>
            <a:endParaRPr b="1" sz="800">
              <a:solidFill>
                <a:srgbClr val="FFFFFF"/>
              </a:solidFill>
            </a:endParaRPr>
          </a:p>
        </p:txBody>
      </p:sp>
      <p:sp>
        <p:nvSpPr>
          <p:cNvPr id="141" name="Google Shape;141;p21"/>
          <p:cNvSpPr txBox="1"/>
          <p:nvPr/>
        </p:nvSpPr>
        <p:spPr>
          <a:xfrm>
            <a:off x="5455531" y="1950119"/>
            <a:ext cx="1571100" cy="307800"/>
          </a:xfrm>
          <a:prstGeom prst="rect">
            <a:avLst/>
          </a:prstGeom>
          <a:solidFill>
            <a:srgbClr val="0000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FFFF"/>
                </a:solidFill>
              </a:rPr>
              <a:t>10 Seconds</a:t>
            </a:r>
            <a:endParaRPr b="1" sz="800">
              <a:solidFill>
                <a:srgbClr val="FFFFFF"/>
              </a:solidFill>
            </a:endParaRPr>
          </a:p>
        </p:txBody>
      </p:sp>
      <p:sp>
        <p:nvSpPr>
          <p:cNvPr id="142" name="Google Shape;142;p21"/>
          <p:cNvSpPr txBox="1"/>
          <p:nvPr/>
        </p:nvSpPr>
        <p:spPr>
          <a:xfrm>
            <a:off x="5793075" y="2292034"/>
            <a:ext cx="1571100" cy="3078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FFFF"/>
                </a:solidFill>
              </a:rPr>
              <a:t>10 Seconds</a:t>
            </a:r>
            <a:endParaRPr b="1" sz="800">
              <a:solidFill>
                <a:srgbClr val="FFFFFF"/>
              </a:solidFill>
            </a:endParaRPr>
          </a:p>
        </p:txBody>
      </p:sp>
      <p:sp>
        <p:nvSpPr>
          <p:cNvPr id="143" name="Google Shape;143;p21"/>
          <p:cNvSpPr txBox="1"/>
          <p:nvPr/>
        </p:nvSpPr>
        <p:spPr>
          <a:xfrm rot="-5400000">
            <a:off x="4761570" y="2320278"/>
            <a:ext cx="1020600" cy="307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Request</a:t>
            </a:r>
            <a:endParaRPr sz="800"/>
          </a:p>
        </p:txBody>
      </p:sp>
      <p:sp>
        <p:nvSpPr>
          <p:cNvPr id="144" name="Google Shape;144;p21"/>
          <p:cNvSpPr txBox="1"/>
          <p:nvPr/>
        </p:nvSpPr>
        <p:spPr>
          <a:xfrm rot="-5400000">
            <a:off x="4424025" y="1950135"/>
            <a:ext cx="1020600" cy="307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Request</a:t>
            </a:r>
            <a:endParaRPr sz="800"/>
          </a:p>
        </p:txBody>
      </p:sp>
      <p:sp>
        <p:nvSpPr>
          <p:cNvPr id="145" name="Google Shape;145;p21"/>
          <p:cNvSpPr txBox="1"/>
          <p:nvPr/>
        </p:nvSpPr>
        <p:spPr>
          <a:xfrm rot="-5400000">
            <a:off x="5099130" y="2648414"/>
            <a:ext cx="1020600" cy="307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Request</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3" ma:contentTypeDescription="Create a new document." ma:contentTypeScope="" ma:versionID="2ed94a41d966dadefce7d6cb6e267ff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4c3cb9bab2f6492a419f9f8c6078ec35"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uration xmlns="92b31412-8c8f-44f1-a883-141cef3f34cc" xsi:nil="true"/>
  </documentManagement>
</p:properties>
</file>

<file path=customXml/itemProps1.xml><?xml version="1.0" encoding="utf-8"?>
<ds:datastoreItem xmlns:ds="http://schemas.openxmlformats.org/officeDocument/2006/customXml" ds:itemID="{BA55122A-4779-4793-839B-BFCA3281FCED}"/>
</file>

<file path=customXml/itemProps2.xml><?xml version="1.0" encoding="utf-8"?>
<ds:datastoreItem xmlns:ds="http://schemas.openxmlformats.org/officeDocument/2006/customXml" ds:itemID="{B15335E0-7F6F-4152-8D07-A698F069ED3D}"/>
</file>

<file path=customXml/itemProps3.xml><?xml version="1.0" encoding="utf-8"?>
<ds:datastoreItem xmlns:ds="http://schemas.openxmlformats.org/officeDocument/2006/customXml" ds:itemID="{D3C8BC6E-84D6-418C-B7AC-120EEBBCA29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