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2"/>
  </p:notesMasterIdLst>
  <p:sldIdLst>
    <p:sldId id="491" r:id="rId3"/>
    <p:sldId id="492" r:id="rId4"/>
    <p:sldId id="493" r:id="rId5"/>
    <p:sldId id="494" r:id="rId6"/>
    <p:sldId id="495" r:id="rId7"/>
    <p:sldId id="496" r:id="rId8"/>
    <p:sldId id="497" r:id="rId9"/>
    <p:sldId id="498" r:id="rId10"/>
    <p:sldId id="499" r:id="rId11"/>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235"/>
    <a:srgbClr val="D4D4D4"/>
    <a:srgbClr val="C26F3B"/>
    <a:srgbClr val="EDEFDA"/>
    <a:srgbClr val="EDECD6"/>
    <a:srgbClr val="EFEFD7"/>
    <a:srgbClr val="F0F2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8" autoAdjust="0"/>
    <p:restoredTop sz="90018" autoAdjust="0"/>
  </p:normalViewPr>
  <p:slideViewPr>
    <p:cSldViewPr snapToGrid="0">
      <p:cViewPr varScale="1">
        <p:scale>
          <a:sx n="63" d="100"/>
          <a:sy n="63" d="100"/>
        </p:scale>
        <p:origin x="156" y="60"/>
      </p:cViewPr>
      <p:guideLst/>
    </p:cSldViewPr>
  </p:slideViewPr>
  <p:notesTextViewPr>
    <p:cViewPr>
      <p:scale>
        <a:sx n="1" d="1"/>
        <a:sy n="1" d="1"/>
      </p:scale>
      <p:origin x="0" y="0"/>
    </p:cViewPr>
  </p:notesTextViewPr>
  <p:sorterViewPr>
    <p:cViewPr>
      <p:scale>
        <a:sx n="100" d="100"/>
        <a:sy n="100" d="100"/>
      </p:scale>
      <p:origin x="0" y="-23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5853A-7F33-42A0-8A79-C43BC70E2E63}" type="datetimeFigureOut">
              <a:rPr lang="en-US" smtClean="0"/>
              <a:t>7/2/2018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5E6966-EB0E-4DCA-B2D6-B9207D2FFBFA}" type="slidenum">
              <a:rPr lang="en-US" smtClean="0"/>
              <a:t>‹#›</a:t>
            </a:fld>
            <a:endParaRPr lang="en-US"/>
          </a:p>
        </p:txBody>
      </p:sp>
    </p:spTree>
    <p:extLst>
      <p:ext uri="{BB962C8B-B14F-4D97-AF65-F5344CB8AC3E}">
        <p14:creationId xmlns:p14="http://schemas.microsoft.com/office/powerpoint/2010/main" val="167987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C5E6966-EB0E-4DCA-B2D6-B9207D2FFBFA}" type="slidenum">
              <a:rPr lang="en-US" smtClean="0"/>
              <a:t>1</a:t>
            </a:fld>
            <a:endParaRPr lang="en-US"/>
          </a:p>
        </p:txBody>
      </p:sp>
    </p:spTree>
    <p:extLst>
      <p:ext uri="{BB962C8B-B14F-4D97-AF65-F5344CB8AC3E}">
        <p14:creationId xmlns:p14="http://schemas.microsoft.com/office/powerpoint/2010/main" val="245248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C5E6966-EB0E-4DCA-B2D6-B9207D2FFBFA}" type="slidenum">
              <a:rPr lang="en-US" smtClean="0"/>
              <a:t>2</a:t>
            </a:fld>
            <a:endParaRPr lang="en-US"/>
          </a:p>
        </p:txBody>
      </p:sp>
    </p:spTree>
    <p:extLst>
      <p:ext uri="{BB962C8B-B14F-4D97-AF65-F5344CB8AC3E}">
        <p14:creationId xmlns:p14="http://schemas.microsoft.com/office/powerpoint/2010/main" val="18157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C5E6966-EB0E-4DCA-B2D6-B9207D2FFBFA}" type="slidenum">
              <a:rPr lang="en-US" smtClean="0"/>
              <a:t>3</a:t>
            </a:fld>
            <a:endParaRPr lang="en-US"/>
          </a:p>
        </p:txBody>
      </p:sp>
    </p:spTree>
    <p:extLst>
      <p:ext uri="{BB962C8B-B14F-4D97-AF65-F5344CB8AC3E}">
        <p14:creationId xmlns:p14="http://schemas.microsoft.com/office/powerpoint/2010/main" val="261060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C5E6966-EB0E-4DCA-B2D6-B9207D2FFBFA}" type="slidenum">
              <a:rPr lang="en-US" smtClean="0"/>
              <a:t>4</a:t>
            </a:fld>
            <a:endParaRPr lang="en-US"/>
          </a:p>
        </p:txBody>
      </p:sp>
    </p:spTree>
    <p:extLst>
      <p:ext uri="{BB962C8B-B14F-4D97-AF65-F5344CB8AC3E}">
        <p14:creationId xmlns:p14="http://schemas.microsoft.com/office/powerpoint/2010/main" val="4147635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C5E6966-EB0E-4DCA-B2D6-B9207D2FFBFA}" type="slidenum">
              <a:rPr lang="en-US" smtClean="0"/>
              <a:t>5</a:t>
            </a:fld>
            <a:endParaRPr lang="en-US"/>
          </a:p>
        </p:txBody>
      </p:sp>
    </p:spTree>
    <p:extLst>
      <p:ext uri="{BB962C8B-B14F-4D97-AF65-F5344CB8AC3E}">
        <p14:creationId xmlns:p14="http://schemas.microsoft.com/office/powerpoint/2010/main" val="20275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C5E6966-EB0E-4DCA-B2D6-B9207D2FFBFA}" type="slidenum">
              <a:rPr lang="en-US" smtClean="0"/>
              <a:t>6</a:t>
            </a:fld>
            <a:endParaRPr lang="en-US"/>
          </a:p>
        </p:txBody>
      </p:sp>
    </p:spTree>
    <p:extLst>
      <p:ext uri="{BB962C8B-B14F-4D97-AF65-F5344CB8AC3E}">
        <p14:creationId xmlns:p14="http://schemas.microsoft.com/office/powerpoint/2010/main" val="4092620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C5E6966-EB0E-4DCA-B2D6-B9207D2FFBFA}" type="slidenum">
              <a:rPr lang="en-US" smtClean="0"/>
              <a:t>7</a:t>
            </a:fld>
            <a:endParaRPr lang="en-US"/>
          </a:p>
        </p:txBody>
      </p:sp>
    </p:spTree>
    <p:extLst>
      <p:ext uri="{BB962C8B-B14F-4D97-AF65-F5344CB8AC3E}">
        <p14:creationId xmlns:p14="http://schemas.microsoft.com/office/powerpoint/2010/main" val="2955602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C5E6966-EB0E-4DCA-B2D6-B9207D2FFBFA}" type="slidenum">
              <a:rPr lang="en-US" smtClean="0"/>
              <a:t>8</a:t>
            </a:fld>
            <a:endParaRPr lang="en-US"/>
          </a:p>
        </p:txBody>
      </p:sp>
    </p:spTree>
    <p:extLst>
      <p:ext uri="{BB962C8B-B14F-4D97-AF65-F5344CB8AC3E}">
        <p14:creationId xmlns:p14="http://schemas.microsoft.com/office/powerpoint/2010/main" val="4154714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C5E6966-EB0E-4DCA-B2D6-B9207D2FFBFA}" type="slidenum">
              <a:rPr lang="en-US" smtClean="0"/>
              <a:t>9</a:t>
            </a:fld>
            <a:endParaRPr lang="en-US"/>
          </a:p>
        </p:txBody>
      </p:sp>
    </p:spTree>
    <p:extLst>
      <p:ext uri="{BB962C8B-B14F-4D97-AF65-F5344CB8AC3E}">
        <p14:creationId xmlns:p14="http://schemas.microsoft.com/office/powerpoint/2010/main" val="306798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accent6">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1937309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5FDF9BD-5172-4FA6-A1CA-BD977A0808F6}" type="datetimeFigureOut">
              <a:rPr lang="en-US" smtClean="0"/>
              <a:t>7/2/2018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6E9A942-BFD0-4556-9AEB-CE185BBD6400}" type="slidenum">
              <a:rPr lang="en-US" smtClean="0"/>
              <a:t>‹#›</a:t>
            </a:fld>
            <a:endParaRPr lang="en-US"/>
          </a:p>
        </p:txBody>
      </p:sp>
    </p:spTree>
    <p:custDataLst>
      <p:tags r:id="rId1"/>
    </p:custDataLst>
    <p:extLst>
      <p:ext uri="{BB962C8B-B14F-4D97-AF65-F5344CB8AC3E}">
        <p14:creationId xmlns:p14="http://schemas.microsoft.com/office/powerpoint/2010/main" val="2274675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5FDF9BD-5172-4FA6-A1CA-BD977A0808F6}" type="datetimeFigureOut">
              <a:rPr lang="en-US" smtClean="0"/>
              <a:t>7/2/2018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6E9A942-BFD0-4556-9AEB-CE185BBD6400}" type="slidenum">
              <a:rPr lang="en-US" smtClean="0"/>
              <a:t>‹#›</a:t>
            </a:fld>
            <a:endParaRPr lang="en-US"/>
          </a:p>
        </p:txBody>
      </p:sp>
    </p:spTree>
    <p:custDataLst>
      <p:tags r:id="rId1"/>
    </p:custDataLst>
    <p:extLst>
      <p:ext uri="{BB962C8B-B14F-4D97-AF65-F5344CB8AC3E}">
        <p14:creationId xmlns:p14="http://schemas.microsoft.com/office/powerpoint/2010/main" val="404128391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000783" y="202560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5FDF9BD-5172-4FA6-A1CA-BD977A0808F6}" type="datetimeFigureOut">
              <a:rPr lang="en-US" smtClean="0"/>
              <a:t>7/2/2018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6E9A942-BFD0-4556-9AEB-CE185BBD6400}" type="slidenum">
              <a:rPr lang="en-US" smtClean="0"/>
              <a:t>‹#›</a:t>
            </a:fld>
            <a:endParaRPr lang="en-US"/>
          </a:p>
        </p:txBody>
      </p:sp>
    </p:spTree>
    <p:custDataLst>
      <p:tags r:id="rId1"/>
    </p:custDataLst>
    <p:extLst>
      <p:ext uri="{BB962C8B-B14F-4D97-AF65-F5344CB8AC3E}">
        <p14:creationId xmlns:p14="http://schemas.microsoft.com/office/powerpoint/2010/main" val="33403105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5FDF9BD-5172-4FA6-A1CA-BD977A0808F6}" type="datetimeFigureOut">
              <a:rPr lang="en-US" smtClean="0"/>
              <a:t>7/2/2018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6E9A942-BFD0-4556-9AEB-CE185BBD6400}" type="slidenum">
              <a:rPr lang="en-US" smtClean="0"/>
              <a:t>‹#›</a:t>
            </a:fld>
            <a:endParaRPr lang="en-US"/>
          </a:p>
        </p:txBody>
      </p:sp>
    </p:spTree>
    <p:custDataLst>
      <p:tags r:id="rId1"/>
    </p:custDataLst>
    <p:extLst>
      <p:ext uri="{BB962C8B-B14F-4D97-AF65-F5344CB8AC3E}">
        <p14:creationId xmlns:p14="http://schemas.microsoft.com/office/powerpoint/2010/main" val="9879870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0804" y="-88784"/>
            <a:ext cx="10835389" cy="1325563"/>
          </a:xfrm>
        </p:spPr>
        <p:txBody>
          <a:bodyPr/>
          <a:lstStyle>
            <a:lvl1pPr algn="ctr">
              <a:defRPr sz="6600"/>
            </a:lvl1pPr>
          </a:lstStyle>
          <a:p>
            <a:r>
              <a:rPr lang="en-US" dirty="0"/>
              <a:t>Click to edit Master title style</a:t>
            </a:r>
          </a:p>
        </p:txBody>
      </p:sp>
      <p:sp>
        <p:nvSpPr>
          <p:cNvPr id="16" name="Text Placeholder 15"/>
          <p:cNvSpPr>
            <a:spLocks noGrp="1"/>
          </p:cNvSpPr>
          <p:nvPr>
            <p:ph type="body" sz="quarter" idx="10"/>
          </p:nvPr>
        </p:nvSpPr>
        <p:spPr>
          <a:xfrm>
            <a:off x="1110803" y="1712214"/>
            <a:ext cx="5989146" cy="38735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pic>
        <p:nvPicPr>
          <p:cNvPr id="41" name="Picture 4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741525" y="2431881"/>
            <a:ext cx="2593856" cy="613971"/>
          </a:xfrm>
          <a:prstGeom prst="rect">
            <a:avLst/>
          </a:prstGeom>
        </p:spPr>
      </p:pic>
      <p:sp>
        <p:nvSpPr>
          <p:cNvPr id="11" name="Isosceles Triangle 10"/>
          <p:cNvSpPr/>
          <p:nvPr userDrawn="1"/>
        </p:nvSpPr>
        <p:spPr>
          <a:xfrm rot="5400000">
            <a:off x="-165566" y="426074"/>
            <a:ext cx="1441938" cy="1110804"/>
          </a:xfrm>
          <a:prstGeom prst="triangle">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userDrawn="1"/>
        </p:nvSpPr>
        <p:spPr>
          <a:xfrm>
            <a:off x="248417" y="6340394"/>
            <a:ext cx="4893460" cy="369332"/>
          </a:xfrm>
          <a:prstGeom prst="rect">
            <a:avLst/>
          </a:prstGeom>
        </p:spPr>
        <p:txBody>
          <a:bodyPr wrap="square">
            <a:spAutoFit/>
          </a:bodyPr>
          <a:lstStyle/>
          <a:p>
            <a:pPr algn="ctr"/>
            <a:r>
              <a:rPr lang="en-GB" sz="1800" b="1" dirty="0" smtClean="0">
                <a:solidFill>
                  <a:schemeClr val="accent6">
                    <a:lumMod val="75000"/>
                  </a:schemeClr>
                </a:solidFill>
              </a:rPr>
              <a:t>MOS Excel 2016 Expert Exam 77-728</a:t>
            </a:r>
            <a:endParaRPr lang="en-GB" sz="1800" b="1" dirty="0">
              <a:solidFill>
                <a:schemeClr val="accent6">
                  <a:lumMod val="75000"/>
                </a:schemeClr>
              </a:solidFill>
            </a:endParaRPr>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0505" y="69685"/>
            <a:ext cx="780298" cy="381641"/>
          </a:xfrm>
          <a:prstGeom prst="rect">
            <a:avLst/>
          </a:prstGeom>
        </p:spPr>
      </p:pic>
      <p:pic>
        <p:nvPicPr>
          <p:cNvPr id="6" name="Picture 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9764" y="6278849"/>
            <a:ext cx="682625" cy="430877"/>
          </a:xfrm>
          <a:prstGeom prst="rect">
            <a:avLst/>
          </a:prstGeom>
        </p:spPr>
      </p:pic>
    </p:spTree>
    <p:custDataLst>
      <p:tags r:id="rId1"/>
    </p:custDataLst>
    <p:extLst>
      <p:ext uri="{BB962C8B-B14F-4D97-AF65-F5344CB8AC3E}">
        <p14:creationId xmlns:p14="http://schemas.microsoft.com/office/powerpoint/2010/main" val="19389782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110803" y="215617"/>
            <a:ext cx="10835389" cy="1325563"/>
          </a:xfrm>
        </p:spPr>
        <p:txBody>
          <a:bodyPr/>
          <a:lstStyle/>
          <a:p>
            <a:r>
              <a:rPr lang="en-US" dirty="0" smtClean="0"/>
              <a:t>Click to edit Master title style</a:t>
            </a:r>
            <a:endParaRPr lang="en-IE" dirty="0"/>
          </a:p>
        </p:txBody>
      </p:sp>
      <p:sp>
        <p:nvSpPr>
          <p:cNvPr id="4" name="Content Placeholder 3"/>
          <p:cNvSpPr>
            <a:spLocks noGrp="1"/>
          </p:cNvSpPr>
          <p:nvPr>
            <p:ph sz="quarter" idx="10"/>
          </p:nvPr>
        </p:nvSpPr>
        <p:spPr>
          <a:xfrm>
            <a:off x="1110797" y="1151637"/>
            <a:ext cx="10835395" cy="850900"/>
          </a:xfrm>
          <a:prstGeom prst="rect">
            <a:avLst/>
          </a:prstGeom>
          <a:ln>
            <a:noFill/>
          </a:ln>
        </p:spPr>
        <p:txBody>
          <a:bodyPr/>
          <a:lstStyle>
            <a:lvl1pPr marL="0" indent="0">
              <a:buFontTx/>
              <a:buNone/>
              <a:defRPr lang="en-US" sz="4800" b="1" kern="1200" dirty="0" smtClean="0">
                <a:solidFill>
                  <a:srgbClr val="FF0000"/>
                </a:solidFill>
                <a:effectLst>
                  <a:outerShdw blurRad="38100" dist="38100" dir="2700000" algn="tl">
                    <a:srgbClr val="000000">
                      <a:alpha val="43137"/>
                    </a:srgbClr>
                  </a:outerShdw>
                </a:effectLst>
                <a:latin typeface="+mn-lt"/>
                <a:ea typeface="+mj-ea"/>
                <a:cs typeface="+mj-cs"/>
              </a:defRPr>
            </a:lvl1pPr>
          </a:lstStyle>
          <a:p>
            <a:pPr lvl="0"/>
            <a:r>
              <a:rPr lang="en-US" dirty="0" smtClean="0"/>
              <a:t>Click to edit Master text styles</a:t>
            </a:r>
          </a:p>
        </p:txBody>
      </p:sp>
      <p:sp>
        <p:nvSpPr>
          <p:cNvPr id="6" name="Text Placeholder 15"/>
          <p:cNvSpPr>
            <a:spLocks noGrp="1"/>
          </p:cNvSpPr>
          <p:nvPr>
            <p:ph type="body" sz="quarter" idx="11"/>
          </p:nvPr>
        </p:nvSpPr>
        <p:spPr>
          <a:xfrm>
            <a:off x="1110804" y="2451800"/>
            <a:ext cx="10835388" cy="3873500"/>
          </a:xfrm>
          <a:prstGeom prst="rect">
            <a:avLst/>
          </a:prstGeom>
        </p:spPr>
        <p:txBody>
          <a:bodyPr/>
          <a:lstStyle>
            <a:lvl1pPr>
              <a:defRPr b="1"/>
            </a:lvl1pPr>
            <a:lvl2pPr>
              <a:defRPr b="1"/>
            </a:lvl2pPr>
            <a:lvl3pPr>
              <a:defRPr b="1"/>
            </a:lvl3pPr>
            <a:lvl4pPr>
              <a:defRPr b="1"/>
            </a:lvl4pPr>
            <a:lvl5pPr>
              <a:defRPr b="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741525" y="2431881"/>
            <a:ext cx="2593856" cy="613971"/>
          </a:xfrm>
          <a:prstGeom prst="rect">
            <a:avLst/>
          </a:prstGeom>
        </p:spPr>
      </p:pic>
      <p:sp>
        <p:nvSpPr>
          <p:cNvPr id="19" name="Isosceles Triangle 18"/>
          <p:cNvSpPr/>
          <p:nvPr userDrawn="1"/>
        </p:nvSpPr>
        <p:spPr>
          <a:xfrm rot="5400000">
            <a:off x="-165566" y="426074"/>
            <a:ext cx="1441938" cy="1110804"/>
          </a:xfrm>
          <a:prstGeom prst="triangle">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39819103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32087" y="8305"/>
            <a:ext cx="8614112" cy="1325563"/>
          </a:xfrm>
        </p:spPr>
        <p:txBody>
          <a:bodyPr/>
          <a:lstStyle/>
          <a:p>
            <a:r>
              <a:rPr lang="en-US" dirty="0" smtClean="0"/>
              <a:t>Click to edit Master </a:t>
            </a:r>
            <a:endParaRPr lang="en-IE" dirty="0"/>
          </a:p>
        </p:txBody>
      </p:sp>
      <p:sp>
        <p:nvSpPr>
          <p:cNvPr id="4" name="Content Placeholder 3"/>
          <p:cNvSpPr>
            <a:spLocks noGrp="1"/>
          </p:cNvSpPr>
          <p:nvPr>
            <p:ph sz="quarter" idx="10"/>
          </p:nvPr>
        </p:nvSpPr>
        <p:spPr>
          <a:xfrm>
            <a:off x="1671243" y="1702445"/>
            <a:ext cx="10835395" cy="850900"/>
          </a:xfrm>
          <a:prstGeom prst="rect">
            <a:avLst/>
          </a:prstGeom>
          <a:ln>
            <a:noFill/>
          </a:ln>
        </p:spPr>
        <p:txBody>
          <a:bodyPr/>
          <a:lstStyle>
            <a:lvl1pPr marL="0" indent="0" algn="ctr">
              <a:buFontTx/>
              <a:buNone/>
              <a:defRPr lang="en-US" sz="4800" b="1" kern="1200" dirty="0" smtClean="0">
                <a:solidFill>
                  <a:srgbClr val="C00000"/>
                </a:solidFill>
                <a:effectLst>
                  <a:outerShdw blurRad="38100" dist="38100" dir="2700000" algn="tl">
                    <a:srgbClr val="000000">
                      <a:alpha val="43137"/>
                    </a:srgbClr>
                  </a:outerShdw>
                </a:effectLst>
                <a:latin typeface="+mn-lt"/>
                <a:ea typeface="+mj-ea"/>
                <a:cs typeface="+mj-cs"/>
              </a:defRPr>
            </a:lvl1pPr>
          </a:lstStyle>
          <a:p>
            <a:pPr lvl="0"/>
            <a:r>
              <a:rPr lang="en-US" dirty="0" smtClean="0"/>
              <a:t>Click to edit Master text styles</a:t>
            </a: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741525" y="2431881"/>
            <a:ext cx="2593856" cy="613971"/>
          </a:xfrm>
          <a:prstGeom prst="rect">
            <a:avLst/>
          </a:prstGeom>
        </p:spPr>
      </p:pic>
      <p:sp>
        <p:nvSpPr>
          <p:cNvPr id="19" name="Isosceles Triangle 18"/>
          <p:cNvSpPr/>
          <p:nvPr userDrawn="1"/>
        </p:nvSpPr>
        <p:spPr>
          <a:xfrm rot="5400000">
            <a:off x="-165566" y="426074"/>
            <a:ext cx="1441938" cy="1110804"/>
          </a:xfrm>
          <a:prstGeom prst="triangle">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8231" y="237251"/>
            <a:ext cx="2593856" cy="613971"/>
          </a:xfrm>
          <a:prstGeom prst="rect">
            <a:avLst/>
          </a:prstGeom>
        </p:spPr>
      </p:pic>
    </p:spTree>
    <p:custDataLst>
      <p:tags r:id="rId1"/>
    </p:custDataLst>
    <p:extLst>
      <p:ext uri="{BB962C8B-B14F-4D97-AF65-F5344CB8AC3E}">
        <p14:creationId xmlns:p14="http://schemas.microsoft.com/office/powerpoint/2010/main" val="8449897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5FDF9BD-5172-4FA6-A1CA-BD977A0808F6}" type="datetimeFigureOut">
              <a:rPr lang="en-US" smtClean="0"/>
              <a:t>7/2/2018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6E9A942-BFD0-4556-9AEB-CE185BBD6400}" type="slidenum">
              <a:rPr lang="en-US" smtClean="0"/>
              <a:t>‹#›</a:t>
            </a:fld>
            <a:endParaRPr lang="en-US"/>
          </a:p>
        </p:txBody>
      </p:sp>
    </p:spTree>
    <p:custDataLst>
      <p:tags r:id="rId1"/>
    </p:custDataLst>
    <p:extLst>
      <p:ext uri="{BB962C8B-B14F-4D97-AF65-F5344CB8AC3E}">
        <p14:creationId xmlns:p14="http://schemas.microsoft.com/office/powerpoint/2010/main" val="24608113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5FDF9BD-5172-4FA6-A1CA-BD977A0808F6}" type="datetimeFigureOut">
              <a:rPr lang="en-US" smtClean="0"/>
              <a:t>7/2/2018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6E9A942-BFD0-4556-9AEB-CE185BBD6400}" type="slidenum">
              <a:rPr lang="en-US" smtClean="0"/>
              <a:t>‹#›</a:t>
            </a:fld>
            <a:endParaRPr lang="en-US"/>
          </a:p>
        </p:txBody>
      </p:sp>
    </p:spTree>
    <p:custDataLst>
      <p:tags r:id="rId1"/>
    </p:custDataLst>
    <p:extLst>
      <p:ext uri="{BB962C8B-B14F-4D97-AF65-F5344CB8AC3E}">
        <p14:creationId xmlns:p14="http://schemas.microsoft.com/office/powerpoint/2010/main" val="30319057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15FDF9BD-5172-4FA6-A1CA-BD977A0808F6}" type="datetimeFigureOut">
              <a:rPr lang="en-US" smtClean="0"/>
              <a:t>7/2/2018</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66E9A942-BFD0-4556-9AEB-CE185BBD6400}" type="slidenum">
              <a:rPr lang="en-US" smtClean="0"/>
              <a:t>‹#›</a:t>
            </a:fld>
            <a:endParaRPr lang="en-US"/>
          </a:p>
        </p:txBody>
      </p:sp>
    </p:spTree>
    <p:custDataLst>
      <p:tags r:id="rId1"/>
    </p:custDataLst>
    <p:extLst>
      <p:ext uri="{BB962C8B-B14F-4D97-AF65-F5344CB8AC3E}">
        <p14:creationId xmlns:p14="http://schemas.microsoft.com/office/powerpoint/2010/main" val="42040905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72056" y="310409"/>
            <a:ext cx="10515600" cy="1325563"/>
          </a:xfrm>
        </p:spPr>
        <p:txBody>
          <a:bodyPr/>
          <a:lstStyle>
            <a:lvl1pPr algn="ctr">
              <a:defRPr/>
            </a:lvl1pPr>
          </a:lstStyle>
          <a:p>
            <a:r>
              <a:rPr lang="en-US" dirty="0"/>
              <a:t>Click to edit Master title style</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741525" y="2431881"/>
            <a:ext cx="2593856" cy="613971"/>
          </a:xfrm>
          <a:prstGeom prst="rect">
            <a:avLst/>
          </a:prstGeom>
        </p:spPr>
      </p:pic>
      <p:sp>
        <p:nvSpPr>
          <p:cNvPr id="13" name="Isosceles Triangle 12"/>
          <p:cNvSpPr/>
          <p:nvPr userDrawn="1"/>
        </p:nvSpPr>
        <p:spPr>
          <a:xfrm rot="5400000">
            <a:off x="-165566" y="426074"/>
            <a:ext cx="1441938" cy="1110804"/>
          </a:xfrm>
          <a:prstGeom prst="triangle">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9094927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12401958" y="10886"/>
            <a:ext cx="1853340" cy="684711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600" dirty="0">
                <a:solidFill>
                  <a:prstClr val="white">
                    <a:lumMod val="50000"/>
                  </a:prstClr>
                </a:solidFill>
                <a:latin typeface="Calibri Light" panose="020F0302020204030204" pitchFamily="34" charset="0"/>
                <a:cs typeface="Calibri" panose="020F0502020204030204" pitchFamily="34" charset="0"/>
              </a:rPr>
              <a:t>Edit the text with your own short phrases. </a:t>
            </a:r>
          </a:p>
          <a:p>
            <a:pPr>
              <a:spcBef>
                <a:spcPts val="600"/>
              </a:spcBef>
            </a:pPr>
            <a:r>
              <a:rPr lang="en-US" sz="1600" dirty="0">
                <a:solidFill>
                  <a:prstClr val="white">
                    <a:lumMod val="50000"/>
                  </a:prstClr>
                </a:solidFill>
                <a:latin typeface="Calibri Light" panose="020F0302020204030204" pitchFamily="34" charset="0"/>
                <a:cs typeface="Calibri" panose="020F0502020204030204" pitchFamily="34" charset="0"/>
              </a:rPr>
              <a:t>The animation is already done for you; just copy and paste the slide into your existing presentation. </a:t>
            </a:r>
          </a:p>
        </p:txBody>
      </p:sp>
    </p:spTree>
    <p:custDataLst>
      <p:tags r:id="rId1"/>
    </p:custDataLst>
    <p:extLst>
      <p:ext uri="{BB962C8B-B14F-4D97-AF65-F5344CB8AC3E}">
        <p14:creationId xmlns:p14="http://schemas.microsoft.com/office/powerpoint/2010/main" val="34343785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0804" y="376882"/>
            <a:ext cx="10835389" cy="1325563"/>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3692773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8000" b="1" kern="1200">
          <a:solidFill>
            <a:schemeClr val="accent6">
              <a:lumMod val="75000"/>
            </a:schemeClr>
          </a:solidFill>
          <a:effectLst>
            <a:outerShdw blurRad="38100" dist="38100" dir="2700000" algn="tl">
              <a:srgbClr val="000000">
                <a:alpha val="43137"/>
              </a:srgbClr>
            </a:outerShdw>
          </a:effectLst>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11" y="43553"/>
            <a:ext cx="13087350" cy="1325563"/>
          </a:xfrm>
        </p:spPr>
        <p:txBody>
          <a:bodyPr/>
          <a:lstStyle/>
          <a:p>
            <a:r>
              <a:rPr lang="en-GB" sz="5400" dirty="0"/>
              <a:t>2.1.1 Create Custom Number Formats</a:t>
            </a:r>
          </a:p>
        </p:txBody>
      </p:sp>
      <p:graphicFrame>
        <p:nvGraphicFramePr>
          <p:cNvPr id="3" name="Table 2"/>
          <p:cNvGraphicFramePr>
            <a:graphicFrameLocks noGrp="1"/>
          </p:cNvGraphicFramePr>
          <p:nvPr>
            <p:extLst>
              <p:ext uri="{D42A27DB-BD31-4B8C-83A1-F6EECF244321}">
                <p14:modId xmlns:p14="http://schemas.microsoft.com/office/powerpoint/2010/main" val="2703163688"/>
              </p:ext>
            </p:extLst>
          </p:nvPr>
        </p:nvGraphicFramePr>
        <p:xfrm>
          <a:off x="990600" y="1815346"/>
          <a:ext cx="8638874" cy="4426497"/>
        </p:xfrm>
        <a:graphic>
          <a:graphicData uri="http://schemas.openxmlformats.org/drawingml/2006/table">
            <a:tbl>
              <a:tblPr firstCol="1" bandRow="1">
                <a:tableStyleId>{5C22544A-7EE6-4342-B048-85BDC9FD1C3A}</a:tableStyleId>
              </a:tblPr>
              <a:tblGrid>
                <a:gridCol w="1861395">
                  <a:extLst>
                    <a:ext uri="{9D8B030D-6E8A-4147-A177-3AD203B41FA5}">
                      <a16:colId xmlns:a16="http://schemas.microsoft.com/office/drawing/2014/main" val="3341181876"/>
                    </a:ext>
                  </a:extLst>
                </a:gridCol>
                <a:gridCol w="6777479">
                  <a:extLst>
                    <a:ext uri="{9D8B030D-6E8A-4147-A177-3AD203B41FA5}">
                      <a16:colId xmlns:a16="http://schemas.microsoft.com/office/drawing/2014/main" val="4104792648"/>
                    </a:ext>
                  </a:extLst>
                </a:gridCol>
              </a:tblGrid>
              <a:tr h="744995">
                <a:tc>
                  <a:txBody>
                    <a:bodyPr/>
                    <a:lstStyle/>
                    <a:p>
                      <a:pPr marL="6985" indent="-6985" algn="l">
                        <a:lnSpc>
                          <a:spcPct val="150000"/>
                        </a:lnSpc>
                        <a:spcAft>
                          <a:spcPts val="600"/>
                        </a:spcAft>
                      </a:pPr>
                      <a:r>
                        <a:rPr lang="en-GB" sz="2000" dirty="0">
                          <a:effectLst/>
                          <a:latin typeface="Calibri" panose="020F0502020204030204" pitchFamily="34" charset="0"/>
                          <a:ea typeface="Segoe UI" panose="020B0502040204020203" pitchFamily="34" charset="0"/>
                          <a:cs typeface="Segoe UI" panose="020B0502040204020203" pitchFamily="34" charset="0"/>
                        </a:rPr>
                        <a:t>0</a:t>
                      </a:r>
                      <a:endParaRPr lang="en-IE" sz="2000" dirty="0">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nchor="ctr"/>
                </a:tc>
                <a:tc>
                  <a:txBody>
                    <a:bodyPr/>
                    <a:lstStyle/>
                    <a:p>
                      <a:pPr marL="6985" indent="-6985" algn="l">
                        <a:lnSpc>
                          <a:spcPct val="150000"/>
                        </a:lnSpc>
                        <a:spcAft>
                          <a:spcPts val="600"/>
                        </a:spcAft>
                      </a:pPr>
                      <a:r>
                        <a:rPr lang="en-GB" sz="2000" dirty="0">
                          <a:effectLst/>
                          <a:latin typeface="Calibri" panose="020F0502020204030204" pitchFamily="34" charset="0"/>
                          <a:ea typeface="Segoe UI" panose="020B0502040204020203" pitchFamily="34" charset="0"/>
                          <a:cs typeface="Segoe UI" panose="020B0502040204020203" pitchFamily="34" charset="0"/>
                        </a:rPr>
                        <a:t>displays 1234 without the decimal points</a:t>
                      </a:r>
                      <a:endParaRPr lang="en-IE" sz="2000" dirty="0">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nchor="ctr"/>
                </a:tc>
                <a:extLst>
                  <a:ext uri="{0D108BD9-81ED-4DB2-BD59-A6C34878D82A}">
                    <a16:rowId xmlns:a16="http://schemas.microsoft.com/office/drawing/2014/main" val="1383014127"/>
                  </a:ext>
                </a:extLst>
              </a:tr>
              <a:tr h="744995">
                <a:tc>
                  <a:txBody>
                    <a:bodyPr/>
                    <a:lstStyle/>
                    <a:p>
                      <a:pPr marL="6985" indent="-6985" algn="l">
                        <a:lnSpc>
                          <a:spcPct val="150000"/>
                        </a:lnSpc>
                        <a:spcAft>
                          <a:spcPts val="600"/>
                        </a:spcAft>
                      </a:pPr>
                      <a:r>
                        <a:rPr lang="en-GB" sz="2000">
                          <a:effectLst/>
                          <a:latin typeface="Calibri" panose="020F0502020204030204" pitchFamily="34" charset="0"/>
                          <a:ea typeface="Segoe UI" panose="020B0502040204020203" pitchFamily="34" charset="0"/>
                          <a:cs typeface="Segoe UI" panose="020B0502040204020203" pitchFamily="34" charset="0"/>
                        </a:rPr>
                        <a:t>0.00</a:t>
                      </a:r>
                      <a:endParaRPr lang="en-IE" sz="2000">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nchor="ctr"/>
                </a:tc>
                <a:tc>
                  <a:txBody>
                    <a:bodyPr/>
                    <a:lstStyle/>
                    <a:p>
                      <a:pPr marL="6985" indent="-6985" algn="l">
                        <a:lnSpc>
                          <a:spcPct val="150000"/>
                        </a:lnSpc>
                        <a:spcAft>
                          <a:spcPts val="600"/>
                        </a:spcAft>
                      </a:pPr>
                      <a:r>
                        <a:rPr lang="en-GB" sz="2000" dirty="0">
                          <a:effectLst/>
                          <a:latin typeface="Calibri" panose="020F0502020204030204" pitchFamily="34" charset="0"/>
                          <a:ea typeface="Segoe UI" panose="020B0502040204020203" pitchFamily="34" charset="0"/>
                          <a:cs typeface="Segoe UI" panose="020B0502040204020203" pitchFamily="34" charset="0"/>
                        </a:rPr>
                        <a:t>Displays 1234.00 – you can amend this to show any number of decimal points here. For example if  delete the second zero in the Type box,  Excel will display 1234.0</a:t>
                      </a:r>
                      <a:endParaRPr lang="en-IE" sz="2000" dirty="0">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nchor="ctr"/>
                </a:tc>
                <a:extLst>
                  <a:ext uri="{0D108BD9-81ED-4DB2-BD59-A6C34878D82A}">
                    <a16:rowId xmlns:a16="http://schemas.microsoft.com/office/drawing/2014/main" val="3264771210"/>
                  </a:ext>
                </a:extLst>
              </a:tr>
              <a:tr h="744995">
                <a:tc>
                  <a:txBody>
                    <a:bodyPr/>
                    <a:lstStyle/>
                    <a:p>
                      <a:pPr marL="6985" indent="-6985" algn="l">
                        <a:lnSpc>
                          <a:spcPct val="150000"/>
                        </a:lnSpc>
                        <a:spcAft>
                          <a:spcPts val="600"/>
                        </a:spcAft>
                      </a:pPr>
                      <a:r>
                        <a:rPr lang="en-GB" sz="2000">
                          <a:effectLst/>
                          <a:latin typeface="Calibri" panose="020F0502020204030204" pitchFamily="34" charset="0"/>
                          <a:ea typeface="Segoe UI" panose="020B0502040204020203" pitchFamily="34" charset="0"/>
                          <a:cs typeface="Segoe UI" panose="020B0502040204020203" pitchFamily="34" charset="0"/>
                        </a:rPr>
                        <a:t>#,##0</a:t>
                      </a:r>
                      <a:endParaRPr lang="en-IE" sz="2000">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nchor="ctr"/>
                </a:tc>
                <a:tc>
                  <a:txBody>
                    <a:bodyPr/>
                    <a:lstStyle/>
                    <a:p>
                      <a:pPr marL="6985" indent="-6985" algn="l">
                        <a:lnSpc>
                          <a:spcPct val="150000"/>
                        </a:lnSpc>
                        <a:spcAft>
                          <a:spcPts val="600"/>
                        </a:spcAft>
                      </a:pPr>
                      <a:r>
                        <a:rPr lang="en-GB" sz="2000">
                          <a:effectLst/>
                          <a:latin typeface="Calibri" panose="020F0502020204030204" pitchFamily="34" charset="0"/>
                          <a:ea typeface="Segoe UI" panose="020B0502040204020203" pitchFamily="34" charset="0"/>
                          <a:cs typeface="Segoe UI" panose="020B0502040204020203" pitchFamily="34" charset="0"/>
                        </a:rPr>
                        <a:t>Excel adds a comma thousand separator </a:t>
                      </a:r>
                      <a:endParaRPr lang="en-IE" sz="2000">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nchor="ctr"/>
                </a:tc>
                <a:extLst>
                  <a:ext uri="{0D108BD9-81ED-4DB2-BD59-A6C34878D82A}">
                    <a16:rowId xmlns:a16="http://schemas.microsoft.com/office/drawing/2014/main" val="663203119"/>
                  </a:ext>
                </a:extLst>
              </a:tr>
              <a:tr h="744995">
                <a:tc>
                  <a:txBody>
                    <a:bodyPr/>
                    <a:lstStyle/>
                    <a:p>
                      <a:pPr marL="6985" indent="-6985" algn="l">
                        <a:lnSpc>
                          <a:spcPct val="150000"/>
                        </a:lnSpc>
                        <a:spcAft>
                          <a:spcPts val="600"/>
                        </a:spcAft>
                      </a:pPr>
                      <a:r>
                        <a:rPr lang="en-GB" sz="2000">
                          <a:effectLst/>
                          <a:latin typeface="Calibri" panose="020F0502020204030204" pitchFamily="34" charset="0"/>
                          <a:ea typeface="Segoe UI" panose="020B0502040204020203" pitchFamily="34" charset="0"/>
                          <a:cs typeface="Segoe UI" panose="020B0502040204020203" pitchFamily="34" charset="0"/>
                        </a:rPr>
                        <a:t>#,##0.00</a:t>
                      </a:r>
                      <a:endParaRPr lang="en-IE" sz="2000">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nchor="ctr"/>
                </a:tc>
                <a:tc>
                  <a:txBody>
                    <a:bodyPr/>
                    <a:lstStyle/>
                    <a:p>
                      <a:pPr marL="6985" indent="-6985" algn="l">
                        <a:lnSpc>
                          <a:spcPct val="150000"/>
                        </a:lnSpc>
                        <a:spcAft>
                          <a:spcPts val="600"/>
                        </a:spcAft>
                      </a:pPr>
                      <a:r>
                        <a:rPr lang="en-GB" sz="2000">
                          <a:effectLst/>
                          <a:latin typeface="Calibri" panose="020F0502020204030204" pitchFamily="34" charset="0"/>
                          <a:ea typeface="Segoe UI" panose="020B0502040204020203" pitchFamily="34" charset="0"/>
                          <a:cs typeface="Segoe UI" panose="020B0502040204020203" pitchFamily="34" charset="0"/>
                        </a:rPr>
                        <a:t>Thousand Comma separator with 2 decimal places</a:t>
                      </a:r>
                      <a:endParaRPr lang="en-IE" sz="2000">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nchor="ctr"/>
                </a:tc>
                <a:extLst>
                  <a:ext uri="{0D108BD9-81ED-4DB2-BD59-A6C34878D82A}">
                    <a16:rowId xmlns:a16="http://schemas.microsoft.com/office/drawing/2014/main" val="3554409554"/>
                  </a:ext>
                </a:extLst>
              </a:tr>
              <a:tr h="744995">
                <a:tc>
                  <a:txBody>
                    <a:bodyPr/>
                    <a:lstStyle/>
                    <a:p>
                      <a:pPr marL="6985" indent="-6985" algn="l">
                        <a:lnSpc>
                          <a:spcPct val="150000"/>
                        </a:lnSpc>
                        <a:spcAft>
                          <a:spcPts val="600"/>
                        </a:spcAft>
                      </a:pPr>
                      <a:r>
                        <a:rPr lang="en-GB" sz="2000">
                          <a:effectLst/>
                          <a:latin typeface="Calibri" panose="020F0502020204030204" pitchFamily="34" charset="0"/>
                          <a:ea typeface="Segoe UI" panose="020B0502040204020203" pitchFamily="34" charset="0"/>
                          <a:cs typeface="Segoe UI" panose="020B0502040204020203" pitchFamily="34" charset="0"/>
                        </a:rPr>
                        <a:t>#,##0;-#,##0</a:t>
                      </a:r>
                      <a:endParaRPr lang="en-IE" sz="2000">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nchor="ctr"/>
                </a:tc>
                <a:tc>
                  <a:txBody>
                    <a:bodyPr/>
                    <a:lstStyle/>
                    <a:p>
                      <a:pPr marL="6985" indent="-6985" algn="l">
                        <a:lnSpc>
                          <a:spcPct val="150000"/>
                        </a:lnSpc>
                        <a:spcAft>
                          <a:spcPts val="600"/>
                        </a:spcAft>
                      </a:pPr>
                      <a:r>
                        <a:rPr lang="en-GB" sz="2000" dirty="0">
                          <a:effectLst/>
                          <a:latin typeface="Calibri" panose="020F0502020204030204" pitchFamily="34" charset="0"/>
                          <a:ea typeface="Segoe UI" panose="020B0502040204020203" pitchFamily="34" charset="0"/>
                          <a:cs typeface="Segoe UI" panose="020B0502040204020203" pitchFamily="34" charset="0"/>
                        </a:rPr>
                        <a:t>Thousand Comma separator, no decimal places – minus sign indicating negative numbers</a:t>
                      </a:r>
                      <a:endParaRPr lang="en-IE" sz="2000" dirty="0">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nchor="ctr"/>
                </a:tc>
                <a:extLst>
                  <a:ext uri="{0D108BD9-81ED-4DB2-BD59-A6C34878D82A}">
                    <a16:rowId xmlns:a16="http://schemas.microsoft.com/office/drawing/2014/main" val="684110594"/>
                  </a:ext>
                </a:extLst>
              </a:tr>
            </a:tbl>
          </a:graphicData>
        </a:graphic>
      </p:graphicFrame>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9474" y="2026920"/>
            <a:ext cx="2320290" cy="3200400"/>
          </a:xfrm>
          <a:prstGeom prst="rect">
            <a:avLst/>
          </a:prstGeom>
        </p:spPr>
      </p:pic>
    </p:spTree>
    <p:custDataLst>
      <p:tags r:id="rId1"/>
    </p:custDataLst>
    <p:extLst>
      <p:ext uri="{BB962C8B-B14F-4D97-AF65-F5344CB8AC3E}">
        <p14:creationId xmlns:p14="http://schemas.microsoft.com/office/powerpoint/2010/main" val="3350591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96" y="176675"/>
            <a:ext cx="13087350" cy="1325563"/>
          </a:xfrm>
        </p:spPr>
        <p:txBody>
          <a:bodyPr/>
          <a:lstStyle/>
          <a:p>
            <a:r>
              <a:rPr lang="en-GB" sz="5400" dirty="0"/>
              <a:t>2.1.1 Create Custom Number Formats</a:t>
            </a:r>
          </a:p>
        </p:txBody>
      </p:sp>
      <p:graphicFrame>
        <p:nvGraphicFramePr>
          <p:cNvPr id="3" name="Table 2"/>
          <p:cNvGraphicFramePr>
            <a:graphicFrameLocks noGrp="1"/>
          </p:cNvGraphicFramePr>
          <p:nvPr>
            <p:extLst>
              <p:ext uri="{D42A27DB-BD31-4B8C-83A1-F6EECF244321}">
                <p14:modId xmlns:p14="http://schemas.microsoft.com/office/powerpoint/2010/main" val="1502570614"/>
              </p:ext>
            </p:extLst>
          </p:nvPr>
        </p:nvGraphicFramePr>
        <p:xfrm>
          <a:off x="1118936" y="1798320"/>
          <a:ext cx="8510538" cy="3657600"/>
        </p:xfrm>
        <a:graphic>
          <a:graphicData uri="http://schemas.openxmlformats.org/drawingml/2006/table">
            <a:tbl>
              <a:tblPr firstCol="1" bandRow="1">
                <a:tableStyleId>{5C22544A-7EE6-4342-B048-85BDC9FD1C3A}</a:tableStyleId>
              </a:tblPr>
              <a:tblGrid>
                <a:gridCol w="2627380">
                  <a:extLst>
                    <a:ext uri="{9D8B030D-6E8A-4147-A177-3AD203B41FA5}">
                      <a16:colId xmlns:a16="http://schemas.microsoft.com/office/drawing/2014/main" val="3341181876"/>
                    </a:ext>
                  </a:extLst>
                </a:gridCol>
                <a:gridCol w="5883158">
                  <a:extLst>
                    <a:ext uri="{9D8B030D-6E8A-4147-A177-3AD203B41FA5}">
                      <a16:colId xmlns:a16="http://schemas.microsoft.com/office/drawing/2014/main" val="4104792648"/>
                    </a:ext>
                  </a:extLst>
                </a:gridCol>
              </a:tblGrid>
              <a:tr h="911617">
                <a:tc>
                  <a:txBody>
                    <a:bodyPr/>
                    <a:lstStyle/>
                    <a:p>
                      <a:pPr marL="6985" indent="-6985" algn="l">
                        <a:lnSpc>
                          <a:spcPct val="150000"/>
                        </a:lnSpc>
                        <a:spcAft>
                          <a:spcPts val="600"/>
                        </a:spcAft>
                      </a:pPr>
                      <a:r>
                        <a:rPr lang="en-GB" sz="2000" dirty="0">
                          <a:effectLst/>
                          <a:latin typeface="Calibri" panose="020F0502020204030204" pitchFamily="34" charset="0"/>
                          <a:ea typeface="Segoe UI" panose="020B0502040204020203" pitchFamily="34" charset="0"/>
                          <a:cs typeface="Segoe UI" panose="020B0502040204020203" pitchFamily="34" charset="0"/>
                        </a:rPr>
                        <a:t>#,##0;[Red]-#,##0</a:t>
                      </a:r>
                      <a:endParaRPr lang="en-IE" sz="2000" dirty="0">
                        <a:effectLst/>
                        <a:latin typeface="Calibri" panose="020F0502020204030204" pitchFamily="34" charset="0"/>
                        <a:ea typeface="Segoe UI" panose="020B0502040204020203" pitchFamily="34" charset="0"/>
                        <a:cs typeface="Segoe UI" panose="020B0502040204020203" pitchFamily="34" charset="0"/>
                      </a:endParaRPr>
                    </a:p>
                    <a:p>
                      <a:pPr marL="6985" indent="-6985" algn="l">
                        <a:lnSpc>
                          <a:spcPct val="150000"/>
                        </a:lnSpc>
                        <a:spcAft>
                          <a:spcPts val="600"/>
                        </a:spcAft>
                      </a:pPr>
                      <a:r>
                        <a:rPr lang="en-GB" sz="2000" dirty="0">
                          <a:effectLst/>
                          <a:latin typeface="Calibri" panose="020F0502020204030204" pitchFamily="34" charset="0"/>
                          <a:ea typeface="Segoe UI" panose="020B0502040204020203" pitchFamily="34" charset="0"/>
                          <a:cs typeface="Segoe UI" panose="020B0502040204020203" pitchFamily="34" charset="0"/>
                        </a:rPr>
                        <a:t> </a:t>
                      </a:r>
                      <a:endParaRPr lang="en-IE" sz="2000" dirty="0">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tc>
                <a:tc>
                  <a:txBody>
                    <a:bodyPr/>
                    <a:lstStyle/>
                    <a:p>
                      <a:pPr marL="6985" indent="-6985" algn="l">
                        <a:lnSpc>
                          <a:spcPct val="100000"/>
                        </a:lnSpc>
                        <a:spcAft>
                          <a:spcPts val="600"/>
                        </a:spcAft>
                      </a:pPr>
                      <a:r>
                        <a:rPr lang="en-GB" sz="2000" dirty="0">
                          <a:effectLst/>
                          <a:latin typeface="Calibri" panose="020F0502020204030204" pitchFamily="34" charset="0"/>
                          <a:ea typeface="Segoe UI" panose="020B0502040204020203" pitchFamily="34" charset="0"/>
                          <a:cs typeface="Segoe UI" panose="020B0502040204020203" pitchFamily="34" charset="0"/>
                        </a:rPr>
                        <a:t> </a:t>
                      </a:r>
                      <a:r>
                        <a:rPr lang="en-GB" sz="2000" dirty="0" smtClean="0">
                          <a:effectLst/>
                          <a:latin typeface="Calibri" panose="020F0502020204030204" pitchFamily="34" charset="0"/>
                          <a:ea typeface="Segoe UI" panose="020B0502040204020203" pitchFamily="34" charset="0"/>
                          <a:cs typeface="Segoe UI" panose="020B0502040204020203" pitchFamily="34" charset="0"/>
                        </a:rPr>
                        <a:t>This puts the</a:t>
                      </a:r>
                      <a:r>
                        <a:rPr lang="en-GB" sz="2000" baseline="0" dirty="0" smtClean="0">
                          <a:effectLst/>
                          <a:latin typeface="Calibri" panose="020F0502020204030204" pitchFamily="34" charset="0"/>
                          <a:ea typeface="Segoe UI" panose="020B0502040204020203" pitchFamily="34" charset="0"/>
                          <a:cs typeface="Segoe UI" panose="020B0502040204020203" pitchFamily="34" charset="0"/>
                        </a:rPr>
                        <a:t> positive number in black and the negative number in red with a minus sign</a:t>
                      </a:r>
                      <a:endParaRPr lang="en-IE" sz="2000" dirty="0">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tc>
                <a:extLst>
                  <a:ext uri="{0D108BD9-81ED-4DB2-BD59-A6C34878D82A}">
                    <a16:rowId xmlns:a16="http://schemas.microsoft.com/office/drawing/2014/main" val="1383014127"/>
                  </a:ext>
                </a:extLst>
              </a:tr>
              <a:tr h="1121990">
                <a:tc>
                  <a:txBody>
                    <a:bodyPr/>
                    <a:lstStyle/>
                    <a:p>
                      <a:pPr marL="6985" indent="-6985" algn="l">
                        <a:lnSpc>
                          <a:spcPct val="150000"/>
                        </a:lnSpc>
                        <a:spcAft>
                          <a:spcPts val="600"/>
                        </a:spcAft>
                      </a:pPr>
                      <a:r>
                        <a:rPr lang="en-GB" sz="2000">
                          <a:effectLst/>
                          <a:latin typeface="Calibri" panose="020F0502020204030204" pitchFamily="34" charset="0"/>
                          <a:ea typeface="Segoe UI" panose="020B0502040204020203" pitchFamily="34" charset="0"/>
                          <a:cs typeface="Segoe UI" panose="020B0502040204020203" pitchFamily="34" charset="0"/>
                        </a:rPr>
                        <a:t>#,##0;[Blue]#,##0</a:t>
                      </a:r>
                      <a:endParaRPr lang="en-IE" sz="2000">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tc>
                <a:tc>
                  <a:txBody>
                    <a:bodyPr/>
                    <a:lstStyle/>
                    <a:p>
                      <a:pPr marL="6985" indent="-6985" algn="l">
                        <a:lnSpc>
                          <a:spcPct val="100000"/>
                        </a:lnSpc>
                        <a:spcAft>
                          <a:spcPts val="600"/>
                        </a:spcAft>
                      </a:pPr>
                      <a:r>
                        <a:rPr lang="en-GB" sz="2000" dirty="0">
                          <a:effectLst/>
                          <a:latin typeface="Calibri" panose="020F0502020204030204" pitchFamily="34" charset="0"/>
                          <a:ea typeface="Segoe UI" panose="020B0502040204020203" pitchFamily="34" charset="0"/>
                          <a:cs typeface="Segoe UI" panose="020B0502040204020203" pitchFamily="34" charset="0"/>
                        </a:rPr>
                        <a:t>You can customise this to delete the minus sign as change the colour – for example if we change the type code to #,##0;[Blue]#,##0, the cell now has no minus sign and the number displays in blue. </a:t>
                      </a:r>
                      <a:endParaRPr lang="en-IE" sz="2000" dirty="0">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tc>
                <a:extLst>
                  <a:ext uri="{0D108BD9-81ED-4DB2-BD59-A6C34878D82A}">
                    <a16:rowId xmlns:a16="http://schemas.microsoft.com/office/drawing/2014/main" val="3264771210"/>
                  </a:ext>
                </a:extLst>
              </a:tr>
              <a:tr h="911617">
                <a:tc>
                  <a:txBody>
                    <a:bodyPr/>
                    <a:lstStyle/>
                    <a:p>
                      <a:pPr marL="6985" indent="-6985" algn="l">
                        <a:lnSpc>
                          <a:spcPct val="150000"/>
                        </a:lnSpc>
                        <a:spcAft>
                          <a:spcPts val="600"/>
                        </a:spcAft>
                      </a:pPr>
                      <a:r>
                        <a:rPr lang="en-GB" sz="2000">
                          <a:effectLst/>
                          <a:latin typeface="Calibri" panose="020F0502020204030204" pitchFamily="34" charset="0"/>
                          <a:ea typeface="Segoe UI" panose="020B0502040204020203" pitchFamily="34" charset="0"/>
                          <a:cs typeface="Segoe UI" panose="020B0502040204020203" pitchFamily="34" charset="0"/>
                        </a:rPr>
                        <a:t>[Green]#,##0;[Red]#,##0</a:t>
                      </a:r>
                      <a:endParaRPr lang="en-IE" sz="2000">
                        <a:effectLst/>
                        <a:latin typeface="Calibri" panose="020F0502020204030204" pitchFamily="34" charset="0"/>
                        <a:ea typeface="Segoe UI" panose="020B0502040204020203" pitchFamily="34" charset="0"/>
                        <a:cs typeface="Segoe UI" panose="020B0502040204020203" pitchFamily="34" charset="0"/>
                      </a:endParaRPr>
                    </a:p>
                    <a:p>
                      <a:pPr marL="6985" indent="-6985" algn="l">
                        <a:lnSpc>
                          <a:spcPct val="150000"/>
                        </a:lnSpc>
                        <a:spcAft>
                          <a:spcPts val="600"/>
                        </a:spcAft>
                      </a:pPr>
                      <a:r>
                        <a:rPr lang="en-GB" sz="2000">
                          <a:effectLst/>
                          <a:latin typeface="Calibri" panose="020F0502020204030204" pitchFamily="34" charset="0"/>
                          <a:ea typeface="Segoe UI" panose="020B0502040204020203" pitchFamily="34" charset="0"/>
                          <a:cs typeface="Segoe UI" panose="020B0502040204020203" pitchFamily="34" charset="0"/>
                        </a:rPr>
                        <a:t> </a:t>
                      </a:r>
                      <a:endParaRPr lang="en-IE" sz="2000">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tc>
                <a:tc>
                  <a:txBody>
                    <a:bodyPr/>
                    <a:lstStyle/>
                    <a:p>
                      <a:pPr marL="6985" indent="-6985" algn="l">
                        <a:lnSpc>
                          <a:spcPct val="100000"/>
                        </a:lnSpc>
                        <a:spcAft>
                          <a:spcPts val="600"/>
                        </a:spcAft>
                      </a:pPr>
                      <a:r>
                        <a:rPr lang="en-GB" sz="2000" dirty="0">
                          <a:effectLst/>
                          <a:latin typeface="Calibri" panose="020F0502020204030204" pitchFamily="34" charset="0"/>
                          <a:ea typeface="Segoe UI" panose="020B0502040204020203" pitchFamily="34" charset="0"/>
                          <a:cs typeface="Segoe UI" panose="020B0502040204020203" pitchFamily="34" charset="0"/>
                        </a:rPr>
                        <a:t>Or you could have the positive number displayed in Green and the negative number displayed in Red; </a:t>
                      </a:r>
                      <a:endParaRPr lang="en-IE" sz="2000" dirty="0">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tc>
                <a:extLst>
                  <a:ext uri="{0D108BD9-81ED-4DB2-BD59-A6C34878D82A}">
                    <a16:rowId xmlns:a16="http://schemas.microsoft.com/office/drawing/2014/main" val="663203119"/>
                  </a:ext>
                </a:extLst>
              </a:tr>
            </a:tbl>
          </a:graphicData>
        </a:graphic>
      </p:graphicFrame>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9474" y="2026920"/>
            <a:ext cx="2320290" cy="3200400"/>
          </a:xfrm>
          <a:prstGeom prst="rect">
            <a:avLst/>
          </a:prstGeom>
        </p:spPr>
      </p:pic>
    </p:spTree>
    <p:custDataLst>
      <p:tags r:id="rId1"/>
    </p:custDataLst>
    <p:extLst>
      <p:ext uri="{BB962C8B-B14F-4D97-AF65-F5344CB8AC3E}">
        <p14:creationId xmlns:p14="http://schemas.microsoft.com/office/powerpoint/2010/main" val="3408938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96" y="176675"/>
            <a:ext cx="13087350" cy="1325563"/>
          </a:xfrm>
        </p:spPr>
        <p:txBody>
          <a:bodyPr/>
          <a:lstStyle/>
          <a:p>
            <a:r>
              <a:rPr lang="en-GB" sz="5400" dirty="0"/>
              <a:t>2.1.1 Create Custom Number Formats</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9474" y="2026920"/>
            <a:ext cx="2320290" cy="32004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709394177"/>
              </p:ext>
            </p:extLst>
          </p:nvPr>
        </p:nvGraphicFramePr>
        <p:xfrm>
          <a:off x="1271752" y="2026920"/>
          <a:ext cx="8220562" cy="3200400"/>
        </p:xfrm>
        <a:graphic>
          <a:graphicData uri="http://schemas.openxmlformats.org/drawingml/2006/table">
            <a:tbl>
              <a:tblPr firstCol="1" bandRow="1">
                <a:tableStyleId>{5C22544A-7EE6-4342-B048-85BDC9FD1C3A}</a:tableStyleId>
              </a:tblPr>
              <a:tblGrid>
                <a:gridCol w="3754711">
                  <a:extLst>
                    <a:ext uri="{9D8B030D-6E8A-4147-A177-3AD203B41FA5}">
                      <a16:colId xmlns:a16="http://schemas.microsoft.com/office/drawing/2014/main" val="3952115528"/>
                    </a:ext>
                  </a:extLst>
                </a:gridCol>
                <a:gridCol w="4465851">
                  <a:extLst>
                    <a:ext uri="{9D8B030D-6E8A-4147-A177-3AD203B41FA5}">
                      <a16:colId xmlns:a16="http://schemas.microsoft.com/office/drawing/2014/main" val="145839633"/>
                    </a:ext>
                  </a:extLst>
                </a:gridCol>
              </a:tblGrid>
              <a:tr h="1191866">
                <a:tc>
                  <a:txBody>
                    <a:bodyPr/>
                    <a:lstStyle/>
                    <a:p>
                      <a:pPr marL="6985" marR="0" indent="-6985" algn="l" defTabSz="914400" rtl="0" eaLnBrk="1" fontAlgn="auto" latinLnBrk="0" hangingPunct="1">
                        <a:lnSpc>
                          <a:spcPct val="100000"/>
                        </a:lnSpc>
                        <a:spcBef>
                          <a:spcPts val="0"/>
                        </a:spcBef>
                        <a:spcAft>
                          <a:spcPts val="600"/>
                        </a:spcAft>
                        <a:buClrTx/>
                        <a:buSzTx/>
                        <a:buFontTx/>
                        <a:buNone/>
                        <a:tabLst/>
                        <a:defRPr/>
                      </a:pPr>
                      <a:r>
                        <a:rPr lang="en-GB" sz="2000" dirty="0" smtClean="0">
                          <a:effectLst/>
                          <a:latin typeface="Calibri" panose="020F0502020204030204" pitchFamily="34" charset="0"/>
                          <a:ea typeface="Segoe UI" panose="020B0502040204020203" pitchFamily="34" charset="0"/>
                          <a:cs typeface="Segoe UI" panose="020B0502040204020203" pitchFamily="34" charset="0"/>
                        </a:rPr>
                        <a:t>[Green]#,##0;[Red]#,##0;[Blue]0;[magenta]</a:t>
                      </a:r>
                      <a:endParaRPr lang="en-IE" sz="2000" dirty="0" smtClean="0">
                        <a:effectLst/>
                        <a:latin typeface="Calibri" panose="020F0502020204030204" pitchFamily="34" charset="0"/>
                        <a:ea typeface="Segoe UI" panose="020B0502040204020203" pitchFamily="34" charset="0"/>
                        <a:cs typeface="Segoe UI" panose="020B0502040204020203" pitchFamily="34" charset="0"/>
                      </a:endParaRPr>
                    </a:p>
                    <a:p>
                      <a:pPr marL="6985" indent="-6985" algn="l" defTabSz="914400" rtl="0" eaLnBrk="1" latinLnBrk="0" hangingPunct="1">
                        <a:lnSpc>
                          <a:spcPct val="100000"/>
                        </a:lnSpc>
                        <a:spcAft>
                          <a:spcPts val="600"/>
                        </a:spcAft>
                      </a:pPr>
                      <a:endParaRPr lang="en-IE" sz="2000" kern="1200" dirty="0">
                        <a:solidFill>
                          <a:schemeClr val="dk1"/>
                        </a:solidFill>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nchor="ctr"/>
                </a:tc>
                <a:tc>
                  <a:txBody>
                    <a:bodyPr/>
                    <a:lstStyle/>
                    <a:p>
                      <a:pPr marL="6985" indent="-6985" algn="l">
                        <a:lnSpc>
                          <a:spcPct val="100000"/>
                        </a:lnSpc>
                        <a:spcAft>
                          <a:spcPts val="600"/>
                        </a:spcAft>
                      </a:pPr>
                      <a:r>
                        <a:rPr lang="en-GB" sz="2000" dirty="0" smtClean="0">
                          <a:effectLst/>
                          <a:latin typeface="Calibri" panose="020F0502020204030204" pitchFamily="34" charset="0"/>
                          <a:ea typeface="Segoe UI" panose="020B0502040204020203" pitchFamily="34" charset="0"/>
                          <a:cs typeface="Segoe UI" panose="020B0502040204020203" pitchFamily="34" charset="0"/>
                        </a:rPr>
                        <a:t>In addition, if you want to set the format for zero numbers or text, we do this by adding the appropriate colours to the sections for example adding blue to the zero numbers and magenta to any text.</a:t>
                      </a:r>
                    </a:p>
                    <a:p>
                      <a:pPr marL="6985" indent="-6985" algn="l">
                        <a:lnSpc>
                          <a:spcPct val="100000"/>
                        </a:lnSpc>
                        <a:spcAft>
                          <a:spcPts val="600"/>
                        </a:spcAft>
                      </a:pPr>
                      <a:r>
                        <a:rPr lang="en-GB" sz="2000" dirty="0" smtClean="0">
                          <a:effectLst/>
                          <a:latin typeface="Calibri" panose="020F0502020204030204" pitchFamily="34" charset="0"/>
                          <a:ea typeface="Segoe UI" panose="020B0502040204020203" pitchFamily="34" charset="0"/>
                          <a:cs typeface="Segoe UI" panose="020B0502040204020203" pitchFamily="34" charset="0"/>
                        </a:rPr>
                        <a:t>Note that, as with using colour, the negative number does not get a minus sign in front of it. This has been replaced by our colour formatting</a:t>
                      </a:r>
                      <a:endParaRPr lang="en-IE" sz="2000" dirty="0" smtClean="0">
                        <a:effectLst/>
                        <a:latin typeface="Calibri" panose="020F0502020204030204" pitchFamily="34" charset="0"/>
                        <a:ea typeface="Segoe UI" panose="020B0502040204020203" pitchFamily="34" charset="0"/>
                        <a:cs typeface="Segoe UI" panose="020B0502040204020203" pitchFamily="34" charset="0"/>
                      </a:endParaRPr>
                    </a:p>
                    <a:p>
                      <a:pPr marL="6985" indent="-6985" algn="l" defTabSz="914400" rtl="0" eaLnBrk="1" latinLnBrk="0" hangingPunct="1">
                        <a:lnSpc>
                          <a:spcPct val="100000"/>
                        </a:lnSpc>
                        <a:spcAft>
                          <a:spcPts val="600"/>
                        </a:spcAft>
                      </a:pPr>
                      <a:endParaRPr lang="en-IE" sz="2000" kern="1200" dirty="0">
                        <a:solidFill>
                          <a:schemeClr val="dk1"/>
                        </a:solidFill>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nchor="ctr"/>
                </a:tc>
                <a:extLst>
                  <a:ext uri="{0D108BD9-81ED-4DB2-BD59-A6C34878D82A}">
                    <a16:rowId xmlns:a16="http://schemas.microsoft.com/office/drawing/2014/main" val="1905220316"/>
                  </a:ext>
                </a:extLst>
              </a:tr>
            </a:tbl>
          </a:graphicData>
        </a:graphic>
      </p:graphicFrame>
    </p:spTree>
    <p:custDataLst>
      <p:tags r:id="rId1"/>
    </p:custDataLst>
    <p:extLst>
      <p:ext uri="{BB962C8B-B14F-4D97-AF65-F5344CB8AC3E}">
        <p14:creationId xmlns:p14="http://schemas.microsoft.com/office/powerpoint/2010/main" val="1518705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96" y="176675"/>
            <a:ext cx="13087350" cy="1325563"/>
          </a:xfrm>
        </p:spPr>
        <p:txBody>
          <a:bodyPr/>
          <a:lstStyle/>
          <a:p>
            <a:r>
              <a:rPr lang="en-GB" sz="5400" dirty="0"/>
              <a:t>2.1.1 Create Custom Number Formats</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9474" y="2026920"/>
            <a:ext cx="2320290" cy="32004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819898275"/>
              </p:ext>
            </p:extLst>
          </p:nvPr>
        </p:nvGraphicFramePr>
        <p:xfrm>
          <a:off x="1408912" y="1787264"/>
          <a:ext cx="8220562" cy="3012114"/>
        </p:xfrm>
        <a:graphic>
          <a:graphicData uri="http://schemas.openxmlformats.org/drawingml/2006/table">
            <a:tbl>
              <a:tblPr firstCol="1" bandRow="1">
                <a:tableStyleId>{5C22544A-7EE6-4342-B048-85BDC9FD1C3A}</a:tableStyleId>
              </a:tblPr>
              <a:tblGrid>
                <a:gridCol w="3754711">
                  <a:extLst>
                    <a:ext uri="{9D8B030D-6E8A-4147-A177-3AD203B41FA5}">
                      <a16:colId xmlns:a16="http://schemas.microsoft.com/office/drawing/2014/main" val="3952115528"/>
                    </a:ext>
                  </a:extLst>
                </a:gridCol>
                <a:gridCol w="4465851">
                  <a:extLst>
                    <a:ext uri="{9D8B030D-6E8A-4147-A177-3AD203B41FA5}">
                      <a16:colId xmlns:a16="http://schemas.microsoft.com/office/drawing/2014/main" val="145839633"/>
                    </a:ext>
                  </a:extLst>
                </a:gridCol>
              </a:tblGrid>
              <a:tr h="1191866">
                <a:tc>
                  <a:txBody>
                    <a:bodyPr/>
                    <a:lstStyle/>
                    <a:p>
                      <a:pPr marL="6985" indent="-6985" algn="l" defTabSz="914400" rtl="0" eaLnBrk="1" latinLnBrk="0" hangingPunct="1">
                        <a:lnSpc>
                          <a:spcPct val="100000"/>
                        </a:lnSpc>
                        <a:spcAft>
                          <a:spcPts val="600"/>
                        </a:spcAft>
                      </a:pPr>
                      <a:r>
                        <a:rPr lang="en-GB" sz="2000" kern="1200" dirty="0">
                          <a:effectLst/>
                        </a:rPr>
                        <a:t>#,##0.00;-#,##0.00</a:t>
                      </a:r>
                      <a:endParaRPr lang="en-IE" sz="2000" kern="1200" dirty="0">
                        <a:solidFill>
                          <a:schemeClr val="dk1"/>
                        </a:solidFill>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nchor="ctr"/>
                </a:tc>
                <a:tc>
                  <a:txBody>
                    <a:bodyPr/>
                    <a:lstStyle/>
                    <a:p>
                      <a:pPr marL="6985" indent="-6985" algn="l" defTabSz="914400" rtl="0" eaLnBrk="1" latinLnBrk="0" hangingPunct="1">
                        <a:lnSpc>
                          <a:spcPct val="100000"/>
                        </a:lnSpc>
                        <a:spcAft>
                          <a:spcPts val="600"/>
                        </a:spcAft>
                      </a:pPr>
                      <a:r>
                        <a:rPr lang="en-GB" sz="2000" kern="1200" dirty="0">
                          <a:effectLst/>
                        </a:rPr>
                        <a:t>Thousand comma separator with 2 decimal places and minus sign for negative numbers</a:t>
                      </a:r>
                      <a:endParaRPr lang="en-IE" sz="2000" kern="1200" dirty="0">
                        <a:solidFill>
                          <a:schemeClr val="dk1"/>
                        </a:solidFill>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nchor="ctr"/>
                </a:tc>
                <a:extLst>
                  <a:ext uri="{0D108BD9-81ED-4DB2-BD59-A6C34878D82A}">
                    <a16:rowId xmlns:a16="http://schemas.microsoft.com/office/drawing/2014/main" val="1335297358"/>
                  </a:ext>
                </a:extLst>
              </a:tr>
              <a:tr h="1820248">
                <a:tc>
                  <a:txBody>
                    <a:bodyPr/>
                    <a:lstStyle/>
                    <a:p>
                      <a:pPr marL="6985" indent="-6985" algn="l" defTabSz="914400" rtl="0" eaLnBrk="1" latinLnBrk="0" hangingPunct="1">
                        <a:lnSpc>
                          <a:spcPct val="100000"/>
                        </a:lnSpc>
                        <a:spcAft>
                          <a:spcPts val="600"/>
                        </a:spcAft>
                      </a:pPr>
                      <a:r>
                        <a:rPr lang="en-GB" sz="2000" kern="1200" dirty="0">
                          <a:effectLst/>
                        </a:rPr>
                        <a:t>#,##0.00;[Red]-#,##0.00</a:t>
                      </a:r>
                      <a:endParaRPr lang="en-IE" sz="2000" kern="1200" dirty="0">
                        <a:solidFill>
                          <a:schemeClr val="dk1"/>
                        </a:solidFill>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nchor="ctr"/>
                </a:tc>
                <a:tc>
                  <a:txBody>
                    <a:bodyPr/>
                    <a:lstStyle/>
                    <a:p>
                      <a:pPr marL="6985" indent="-6985" algn="l" defTabSz="914400" rtl="0" eaLnBrk="1" latinLnBrk="0" hangingPunct="1">
                        <a:lnSpc>
                          <a:spcPct val="100000"/>
                        </a:lnSpc>
                        <a:spcAft>
                          <a:spcPts val="600"/>
                        </a:spcAft>
                      </a:pPr>
                      <a:r>
                        <a:rPr lang="en-GB" sz="2000" kern="1200" dirty="0">
                          <a:effectLst/>
                        </a:rPr>
                        <a:t>Thousand comma separator with 2 decimal places and negative numbers displayed in RED with a minus sign</a:t>
                      </a:r>
                      <a:endParaRPr lang="en-IE" sz="2000" kern="1200" dirty="0">
                        <a:solidFill>
                          <a:schemeClr val="dk1"/>
                        </a:solidFill>
                        <a:effectLst/>
                        <a:latin typeface="Calibri" panose="020F0502020204030204" pitchFamily="34" charset="0"/>
                        <a:ea typeface="Segoe UI" panose="020B0502040204020203" pitchFamily="34" charset="0"/>
                        <a:cs typeface="Segoe UI" panose="020B0502040204020203" pitchFamily="34" charset="0"/>
                      </a:endParaRPr>
                    </a:p>
                  </a:txBody>
                  <a:tcPr marL="68580" marR="68580" marT="0" marB="0" anchor="ctr"/>
                </a:tc>
                <a:extLst>
                  <a:ext uri="{0D108BD9-81ED-4DB2-BD59-A6C34878D82A}">
                    <a16:rowId xmlns:a16="http://schemas.microsoft.com/office/drawing/2014/main" val="629084859"/>
                  </a:ext>
                </a:extLst>
              </a:tr>
            </a:tbl>
          </a:graphicData>
        </a:graphic>
      </p:graphicFrame>
    </p:spTree>
    <p:custDataLst>
      <p:tags r:id="rId1"/>
    </p:custDataLst>
    <p:extLst>
      <p:ext uri="{BB962C8B-B14F-4D97-AF65-F5344CB8AC3E}">
        <p14:creationId xmlns:p14="http://schemas.microsoft.com/office/powerpoint/2010/main" val="2855144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11" y="43553"/>
            <a:ext cx="13087350" cy="1325563"/>
          </a:xfrm>
        </p:spPr>
        <p:txBody>
          <a:bodyPr/>
          <a:lstStyle/>
          <a:p>
            <a:r>
              <a:rPr lang="en-GB" sz="5400" dirty="0"/>
              <a:t>2.1.1 Create Custom Number Formats</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9474" y="2026920"/>
            <a:ext cx="2320290" cy="3200400"/>
          </a:xfrm>
          <a:prstGeom prst="rect">
            <a:avLst/>
          </a:prstGeom>
        </p:spPr>
      </p:pic>
      <p:sp>
        <p:nvSpPr>
          <p:cNvPr id="4" name="TextBox 3"/>
          <p:cNvSpPr txBox="1"/>
          <p:nvPr/>
        </p:nvSpPr>
        <p:spPr>
          <a:xfrm>
            <a:off x="1417320" y="1369116"/>
            <a:ext cx="7873694" cy="2800767"/>
          </a:xfrm>
          <a:prstGeom prst="rect">
            <a:avLst/>
          </a:prstGeom>
          <a:noFill/>
        </p:spPr>
        <p:txBody>
          <a:bodyPr wrap="none" rtlCol="0">
            <a:spAutoFit/>
          </a:bodyPr>
          <a:lstStyle/>
          <a:p>
            <a:pPr marL="457200" indent="-457200">
              <a:buFont typeface="Arial" panose="020B0604020202020204" pitchFamily="34" charset="0"/>
              <a:buChar char="•"/>
            </a:pPr>
            <a:r>
              <a:rPr lang="en-GB" sz="2800" dirty="0" smtClean="0"/>
              <a:t>Custom Accounting formats</a:t>
            </a:r>
          </a:p>
          <a:p>
            <a:pPr marL="914400" lvl="1" indent="-457200">
              <a:buFont typeface="Wingdings" panose="05000000000000000000" pitchFamily="2" charset="2"/>
              <a:buChar char="§"/>
            </a:pPr>
            <a:r>
              <a:rPr lang="en-GB" sz="2800" dirty="0" smtClean="0"/>
              <a:t>Numbers that Represent Currencies</a:t>
            </a:r>
          </a:p>
          <a:p>
            <a:pPr marL="914400" lvl="1" indent="-457200">
              <a:buFont typeface="Wingdings" panose="05000000000000000000" pitchFamily="2" charset="2"/>
              <a:buChar char="§"/>
            </a:pPr>
            <a:r>
              <a:rPr lang="en-GB" sz="2800" dirty="0" smtClean="0"/>
              <a:t>Accounting Format- Symbol at Left of Cell</a:t>
            </a:r>
          </a:p>
          <a:p>
            <a:pPr marL="914400" lvl="1" indent="-457200">
              <a:buFont typeface="Wingdings" panose="05000000000000000000" pitchFamily="2" charset="2"/>
              <a:buChar char="§"/>
            </a:pPr>
            <a:r>
              <a:rPr lang="en-GB" sz="2800" dirty="0" smtClean="0"/>
              <a:t>Currency Format	- Symbol Left of 1</a:t>
            </a:r>
            <a:r>
              <a:rPr lang="en-GB" sz="2800" baseline="30000" dirty="0" smtClean="0"/>
              <a:t>st</a:t>
            </a:r>
            <a:r>
              <a:rPr lang="en-GB" sz="2800" dirty="0" smtClean="0"/>
              <a:t> Number</a:t>
            </a:r>
          </a:p>
          <a:p>
            <a:pPr marL="914400" lvl="1" indent="-457200">
              <a:buFont typeface="Wingdings" panose="05000000000000000000" pitchFamily="2" charset="2"/>
              <a:buChar char="§"/>
            </a:pPr>
            <a:r>
              <a:rPr lang="en-GB" sz="2800" dirty="0" smtClean="0"/>
              <a:t>€       12345 versus €12345</a:t>
            </a:r>
          </a:p>
          <a:p>
            <a:endParaRPr lang="en-GB" dirty="0" smtClean="0"/>
          </a:p>
          <a:p>
            <a:endParaRPr lang="en-IE" dirty="0"/>
          </a:p>
        </p:txBody>
      </p:sp>
    </p:spTree>
    <p:custDataLst>
      <p:tags r:id="rId1"/>
    </p:custDataLst>
    <p:extLst>
      <p:ext uri="{BB962C8B-B14F-4D97-AF65-F5344CB8AC3E}">
        <p14:creationId xmlns:p14="http://schemas.microsoft.com/office/powerpoint/2010/main" val="189102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11" y="43553"/>
            <a:ext cx="13087350" cy="1325563"/>
          </a:xfrm>
        </p:spPr>
        <p:txBody>
          <a:bodyPr/>
          <a:lstStyle/>
          <a:p>
            <a:r>
              <a:rPr lang="en-GB" sz="5400" dirty="0"/>
              <a:t>2.1.1 Create Custom Number Formats</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9474" y="2026920"/>
            <a:ext cx="2320290" cy="3200400"/>
          </a:xfrm>
          <a:prstGeom prst="rect">
            <a:avLst/>
          </a:prstGeom>
        </p:spPr>
      </p:pic>
      <p:sp>
        <p:nvSpPr>
          <p:cNvPr id="4" name="TextBox 3"/>
          <p:cNvSpPr txBox="1"/>
          <p:nvPr/>
        </p:nvSpPr>
        <p:spPr>
          <a:xfrm>
            <a:off x="1513573" y="1208695"/>
            <a:ext cx="6502293" cy="6247864"/>
          </a:xfrm>
          <a:prstGeom prst="rect">
            <a:avLst/>
          </a:prstGeom>
          <a:noFill/>
        </p:spPr>
        <p:txBody>
          <a:bodyPr wrap="none" rtlCol="0">
            <a:spAutoFit/>
          </a:bodyPr>
          <a:lstStyle/>
          <a:p>
            <a:pPr marL="457200" indent="-457200">
              <a:buFont typeface="Arial" panose="020B0604020202020204" pitchFamily="34" charset="0"/>
              <a:buChar char="•"/>
            </a:pPr>
            <a:r>
              <a:rPr lang="en-GB" sz="2800" dirty="0" smtClean="0"/>
              <a:t>Date and Time Formats</a:t>
            </a:r>
          </a:p>
          <a:p>
            <a:pPr marL="914400" lvl="1" indent="-457200">
              <a:buFont typeface="Wingdings" panose="05000000000000000000" pitchFamily="2" charset="2"/>
              <a:buChar char="§"/>
            </a:pPr>
            <a:r>
              <a:rPr lang="en-GB" sz="2800" dirty="0" smtClean="0"/>
              <a:t>Numerous Methods</a:t>
            </a:r>
          </a:p>
          <a:p>
            <a:pPr marL="914400" lvl="1" indent="-457200">
              <a:buFont typeface="Wingdings" panose="05000000000000000000" pitchFamily="2" charset="2"/>
              <a:buChar char="§"/>
            </a:pPr>
            <a:r>
              <a:rPr lang="en-GB" sz="2800" dirty="0" smtClean="0"/>
              <a:t>Number of Times Letter Symbolising</a:t>
            </a:r>
            <a:br>
              <a:rPr lang="en-GB" sz="2800" dirty="0" smtClean="0"/>
            </a:br>
            <a:r>
              <a:rPr lang="en-GB" sz="2800" dirty="0" smtClean="0"/>
              <a:t>Function appears</a:t>
            </a:r>
          </a:p>
          <a:p>
            <a:pPr marL="914400" lvl="1" indent="-457200">
              <a:buFont typeface="Wingdings" panose="05000000000000000000" pitchFamily="2" charset="2"/>
              <a:buChar char="§"/>
            </a:pPr>
            <a:r>
              <a:rPr lang="en-GB" sz="2800" dirty="0" smtClean="0"/>
              <a:t>Examples Days:</a:t>
            </a:r>
          </a:p>
          <a:p>
            <a:pPr marL="1371600" lvl="2" indent="-457200">
              <a:buFont typeface="Wingdings" panose="05000000000000000000" pitchFamily="2" charset="2"/>
              <a:buChar char="§"/>
            </a:pPr>
            <a:r>
              <a:rPr lang="en-GB" sz="2800" dirty="0" err="1" smtClean="0"/>
              <a:t>dd</a:t>
            </a:r>
            <a:r>
              <a:rPr lang="en-GB" sz="2800" dirty="0" smtClean="0"/>
              <a:t> = 01 to 31</a:t>
            </a:r>
          </a:p>
          <a:p>
            <a:pPr marL="1371600" lvl="2" indent="-457200">
              <a:buFont typeface="Wingdings" panose="05000000000000000000" pitchFamily="2" charset="2"/>
              <a:buChar char="§"/>
            </a:pPr>
            <a:r>
              <a:rPr lang="en-GB" sz="2800" dirty="0" err="1" smtClean="0"/>
              <a:t>ddd</a:t>
            </a:r>
            <a:r>
              <a:rPr lang="en-GB" sz="2800" dirty="0" smtClean="0"/>
              <a:t> = Sun to Sat</a:t>
            </a:r>
          </a:p>
          <a:p>
            <a:pPr marL="1371600" lvl="2" indent="-457200">
              <a:buFont typeface="Wingdings" panose="05000000000000000000" pitchFamily="2" charset="2"/>
              <a:buChar char="§"/>
            </a:pPr>
            <a:r>
              <a:rPr lang="en-GB" sz="2800" dirty="0" err="1"/>
              <a:t>d</a:t>
            </a:r>
            <a:r>
              <a:rPr lang="en-GB" sz="2800" dirty="0" err="1" smtClean="0"/>
              <a:t>ddd</a:t>
            </a:r>
            <a:r>
              <a:rPr lang="en-GB" sz="2800" dirty="0" smtClean="0"/>
              <a:t> = Sunday to Saturday</a:t>
            </a:r>
          </a:p>
          <a:p>
            <a:pPr marL="914400" lvl="1" indent="-457200">
              <a:buFont typeface="Wingdings" panose="05000000000000000000" pitchFamily="2" charset="2"/>
              <a:buChar char="§"/>
            </a:pPr>
            <a:r>
              <a:rPr lang="en-GB" sz="2800" dirty="0"/>
              <a:t>Examples </a:t>
            </a:r>
            <a:r>
              <a:rPr lang="en-GB" sz="2800" dirty="0" smtClean="0"/>
              <a:t>Months:</a:t>
            </a:r>
            <a:endParaRPr lang="en-GB" sz="2800" dirty="0"/>
          </a:p>
          <a:p>
            <a:pPr marL="1371600" lvl="2" indent="-457200">
              <a:buFont typeface="Wingdings" panose="05000000000000000000" pitchFamily="2" charset="2"/>
              <a:buChar char="§"/>
            </a:pPr>
            <a:r>
              <a:rPr lang="en-GB" sz="2800" dirty="0" smtClean="0"/>
              <a:t>mm </a:t>
            </a:r>
            <a:r>
              <a:rPr lang="en-GB" sz="2800" dirty="0"/>
              <a:t>= 01 to </a:t>
            </a:r>
            <a:r>
              <a:rPr lang="en-GB" sz="2800" dirty="0" smtClean="0"/>
              <a:t>12</a:t>
            </a:r>
            <a:endParaRPr lang="en-GB" sz="2800" dirty="0"/>
          </a:p>
          <a:p>
            <a:pPr marL="1371600" lvl="2" indent="-457200">
              <a:buFont typeface="Wingdings" panose="05000000000000000000" pitchFamily="2" charset="2"/>
              <a:buChar char="§"/>
            </a:pPr>
            <a:r>
              <a:rPr lang="en-GB" sz="2800" dirty="0" smtClean="0"/>
              <a:t>mmm </a:t>
            </a:r>
            <a:r>
              <a:rPr lang="en-GB" sz="2800" dirty="0"/>
              <a:t>= </a:t>
            </a:r>
            <a:r>
              <a:rPr lang="en-GB" sz="2800" dirty="0" smtClean="0"/>
              <a:t>Jan to Dec</a:t>
            </a:r>
            <a:endParaRPr lang="en-GB" sz="2800" dirty="0"/>
          </a:p>
          <a:p>
            <a:pPr marL="1371600" lvl="2" indent="-457200">
              <a:buFont typeface="Wingdings" panose="05000000000000000000" pitchFamily="2" charset="2"/>
              <a:buChar char="§"/>
            </a:pPr>
            <a:r>
              <a:rPr lang="en-GB" sz="2800" dirty="0" err="1" smtClean="0"/>
              <a:t>Mmmm</a:t>
            </a:r>
            <a:r>
              <a:rPr lang="en-GB" sz="2800" dirty="0" smtClean="0"/>
              <a:t> = January to December</a:t>
            </a:r>
            <a:endParaRPr lang="en-GB" sz="2800" dirty="0"/>
          </a:p>
          <a:p>
            <a:pPr marL="1371600" lvl="2" indent="-457200">
              <a:buFont typeface="Wingdings" panose="05000000000000000000" pitchFamily="2" charset="2"/>
              <a:buChar char="§"/>
            </a:pPr>
            <a:endParaRPr lang="en-GB" sz="2800" dirty="0" smtClean="0"/>
          </a:p>
          <a:p>
            <a:pPr lvl="2"/>
            <a:endParaRPr lang="en-GB" dirty="0" smtClean="0"/>
          </a:p>
          <a:p>
            <a:endParaRPr lang="en-IE" dirty="0"/>
          </a:p>
        </p:txBody>
      </p:sp>
    </p:spTree>
    <p:custDataLst>
      <p:tags r:id="rId1"/>
    </p:custDataLst>
    <p:extLst>
      <p:ext uri="{BB962C8B-B14F-4D97-AF65-F5344CB8AC3E}">
        <p14:creationId xmlns:p14="http://schemas.microsoft.com/office/powerpoint/2010/main" val="49884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11" y="43553"/>
            <a:ext cx="13087350" cy="1325563"/>
          </a:xfrm>
        </p:spPr>
        <p:txBody>
          <a:bodyPr/>
          <a:lstStyle/>
          <a:p>
            <a:r>
              <a:rPr lang="en-GB" sz="5400" dirty="0"/>
              <a:t>2.1.1 Create Custom Number Formats</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9474" y="2026920"/>
            <a:ext cx="2320290" cy="3200400"/>
          </a:xfrm>
          <a:prstGeom prst="rect">
            <a:avLst/>
          </a:prstGeom>
        </p:spPr>
      </p:pic>
    </p:spTree>
    <p:custDataLst>
      <p:tags r:id="rId1"/>
    </p:custDataLst>
    <p:extLst>
      <p:ext uri="{BB962C8B-B14F-4D97-AF65-F5344CB8AC3E}">
        <p14:creationId xmlns:p14="http://schemas.microsoft.com/office/powerpoint/2010/main" val="4119309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11" y="43553"/>
            <a:ext cx="13087350" cy="1325563"/>
          </a:xfrm>
        </p:spPr>
        <p:txBody>
          <a:bodyPr/>
          <a:lstStyle/>
          <a:p>
            <a:r>
              <a:rPr lang="en-GB" sz="5400" dirty="0"/>
              <a:t>2.1.1 Create Custom Number Formats</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9474" y="2026920"/>
            <a:ext cx="2320290" cy="32004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105031032"/>
              </p:ext>
            </p:extLst>
          </p:nvPr>
        </p:nvGraphicFramePr>
        <p:xfrm>
          <a:off x="1828800" y="1369116"/>
          <a:ext cx="7331242" cy="4949568"/>
        </p:xfrm>
        <a:graphic>
          <a:graphicData uri="http://schemas.openxmlformats.org/drawingml/2006/table">
            <a:tbl>
              <a:tblPr firstRow="1" firstCol="1" bandRow="1">
                <a:tableStyleId>{5C22544A-7EE6-4342-B048-85BDC9FD1C3A}</a:tableStyleId>
              </a:tblPr>
              <a:tblGrid>
                <a:gridCol w="1466248">
                  <a:extLst>
                    <a:ext uri="{9D8B030D-6E8A-4147-A177-3AD203B41FA5}">
                      <a16:colId xmlns:a16="http://schemas.microsoft.com/office/drawing/2014/main" val="1701793455"/>
                    </a:ext>
                  </a:extLst>
                </a:gridCol>
                <a:gridCol w="5864994">
                  <a:extLst>
                    <a:ext uri="{9D8B030D-6E8A-4147-A177-3AD203B41FA5}">
                      <a16:colId xmlns:a16="http://schemas.microsoft.com/office/drawing/2014/main" val="3389203357"/>
                    </a:ext>
                  </a:extLst>
                </a:gridCol>
              </a:tblGrid>
              <a:tr h="1185500">
                <a:tc>
                  <a:txBody>
                    <a:bodyPr/>
                    <a:lstStyle/>
                    <a:p>
                      <a:pPr marL="6985" indent="-6985" algn="l">
                        <a:lnSpc>
                          <a:spcPct val="107000"/>
                        </a:lnSpc>
                        <a:spcAft>
                          <a:spcPts val="85"/>
                        </a:spcAft>
                      </a:pPr>
                      <a:r>
                        <a:rPr lang="en-GB" sz="1200">
                          <a:effectLst/>
                        </a:rPr>
                        <a:t>m, mm, mmm, </a:t>
                      </a:r>
                      <a:endParaRPr lang="en-IE" sz="1200">
                        <a:effectLst/>
                      </a:endParaRPr>
                    </a:p>
                    <a:p>
                      <a:pPr marL="6985" indent="-6985" algn="just">
                        <a:lnSpc>
                          <a:spcPct val="107000"/>
                        </a:lnSpc>
                        <a:spcAft>
                          <a:spcPts val="0"/>
                        </a:spcAft>
                      </a:pPr>
                      <a:r>
                        <a:rPr lang="en-GB" sz="1200">
                          <a:effectLst/>
                        </a:rPr>
                        <a:t>mmmm, mmmmm </a:t>
                      </a:r>
                      <a:endParaRPr lang="en-IE" sz="1200">
                        <a:effectLst/>
                        <a:latin typeface="Calibri" panose="020F0502020204030204" pitchFamily="34" charset="0"/>
                        <a:ea typeface="Segoe UI" panose="020B0502040204020203" pitchFamily="34" charset="0"/>
                        <a:cs typeface="Segoe UI" panose="020B0502040204020203" pitchFamily="34" charset="0"/>
                      </a:endParaRPr>
                    </a:p>
                  </a:txBody>
                  <a:tcPr marL="0" marR="0" marT="50736" marB="0"/>
                </a:tc>
                <a:tc>
                  <a:txBody>
                    <a:bodyPr/>
                    <a:lstStyle/>
                    <a:p>
                      <a:pPr marL="68580" indent="-6985" algn="l">
                        <a:lnSpc>
                          <a:spcPct val="107000"/>
                        </a:lnSpc>
                        <a:spcAft>
                          <a:spcPts val="0"/>
                        </a:spcAft>
                      </a:pPr>
                      <a:r>
                        <a:rPr lang="en-GB" sz="1200" dirty="0">
                          <a:effectLst/>
                        </a:rPr>
                        <a:t>Display the month of the year. </a:t>
                      </a:r>
                      <a:br>
                        <a:rPr lang="en-GB" sz="1200" dirty="0">
                          <a:effectLst/>
                        </a:rPr>
                      </a:br>
                      <a:r>
                        <a:rPr lang="en-GB" sz="1200" dirty="0">
                          <a:effectLst/>
                        </a:rPr>
                        <a:t>The “m” displays 1 to 12; </a:t>
                      </a:r>
                      <a:br>
                        <a:rPr lang="en-GB" sz="1200" dirty="0">
                          <a:effectLst/>
                        </a:rPr>
                      </a:br>
                      <a:r>
                        <a:rPr lang="en-GB" sz="1200" dirty="0">
                          <a:effectLst/>
                        </a:rPr>
                        <a:t>“mm” displays 01 to 12; </a:t>
                      </a:r>
                      <a:br>
                        <a:rPr lang="en-GB" sz="1200" dirty="0">
                          <a:effectLst/>
                        </a:rPr>
                      </a:br>
                      <a:r>
                        <a:rPr lang="en-GB" sz="1200" dirty="0">
                          <a:effectLst/>
                        </a:rPr>
                        <a:t>“mmm” displays “Jan” to “Dec”; </a:t>
                      </a:r>
                      <a:br>
                        <a:rPr lang="en-GB" sz="1200" dirty="0">
                          <a:effectLst/>
                        </a:rPr>
                      </a:br>
                      <a:r>
                        <a:rPr lang="en-GB" sz="1200" dirty="0">
                          <a:effectLst/>
                        </a:rPr>
                        <a:t>“</a:t>
                      </a:r>
                      <a:r>
                        <a:rPr lang="en-GB" sz="1200" dirty="0" err="1">
                          <a:effectLst/>
                        </a:rPr>
                        <a:t>mmmm</a:t>
                      </a:r>
                      <a:r>
                        <a:rPr lang="en-GB" sz="1200" dirty="0">
                          <a:effectLst/>
                        </a:rPr>
                        <a:t>” displays “January” to “December”; and </a:t>
                      </a:r>
                      <a:br>
                        <a:rPr lang="en-GB" sz="1200" dirty="0">
                          <a:effectLst/>
                        </a:rPr>
                      </a:br>
                      <a:r>
                        <a:rPr lang="en-GB" sz="1200" dirty="0">
                          <a:effectLst/>
                        </a:rPr>
                        <a:t>“</a:t>
                      </a:r>
                      <a:r>
                        <a:rPr lang="en-GB" sz="1200" dirty="0" err="1">
                          <a:effectLst/>
                        </a:rPr>
                        <a:t>mmmmm</a:t>
                      </a:r>
                      <a:r>
                        <a:rPr lang="en-GB" sz="1200" dirty="0">
                          <a:effectLst/>
                        </a:rPr>
                        <a:t>” displays “J” to “D” (first letter of the month name). </a:t>
                      </a:r>
                      <a:endParaRPr lang="en-IE" sz="1200" dirty="0">
                        <a:effectLst/>
                        <a:latin typeface="Calibri" panose="020F0502020204030204" pitchFamily="34" charset="0"/>
                        <a:ea typeface="Segoe UI" panose="020B0502040204020203" pitchFamily="34" charset="0"/>
                        <a:cs typeface="Segoe UI" panose="020B0502040204020203" pitchFamily="34" charset="0"/>
                      </a:endParaRPr>
                    </a:p>
                  </a:txBody>
                  <a:tcPr marL="0" marR="0" marT="50736" marB="0"/>
                </a:tc>
                <a:extLst>
                  <a:ext uri="{0D108BD9-81ED-4DB2-BD59-A6C34878D82A}">
                    <a16:rowId xmlns:a16="http://schemas.microsoft.com/office/drawing/2014/main" val="813729013"/>
                  </a:ext>
                </a:extLst>
              </a:tr>
              <a:tr h="621055">
                <a:tc>
                  <a:txBody>
                    <a:bodyPr/>
                    <a:lstStyle/>
                    <a:p>
                      <a:pPr marL="6985" indent="-6985" algn="l">
                        <a:lnSpc>
                          <a:spcPct val="107000"/>
                        </a:lnSpc>
                        <a:spcAft>
                          <a:spcPts val="0"/>
                        </a:spcAft>
                      </a:pPr>
                      <a:r>
                        <a:rPr lang="en-GB" sz="1200">
                          <a:effectLst/>
                        </a:rPr>
                        <a:t>yy, yyyy </a:t>
                      </a:r>
                      <a:endParaRPr lang="en-IE" sz="1200">
                        <a:effectLst/>
                        <a:latin typeface="Calibri" panose="020F0502020204030204" pitchFamily="34" charset="0"/>
                        <a:ea typeface="Segoe UI" panose="020B0502040204020203" pitchFamily="34" charset="0"/>
                        <a:cs typeface="Segoe UI" panose="020B0502040204020203" pitchFamily="34" charset="0"/>
                      </a:endParaRPr>
                    </a:p>
                  </a:txBody>
                  <a:tcPr marL="0" marR="0" marT="50736" marB="0"/>
                </a:tc>
                <a:tc>
                  <a:txBody>
                    <a:bodyPr/>
                    <a:lstStyle/>
                    <a:p>
                      <a:pPr marL="68580" indent="-6985" algn="l">
                        <a:lnSpc>
                          <a:spcPct val="107000"/>
                        </a:lnSpc>
                        <a:spcAft>
                          <a:spcPts val="0"/>
                        </a:spcAft>
                      </a:pPr>
                      <a:r>
                        <a:rPr lang="en-GB" sz="1200">
                          <a:effectLst/>
                        </a:rPr>
                        <a:t>Display the year value. ~</a:t>
                      </a:r>
                      <a:br>
                        <a:rPr lang="en-GB" sz="1200">
                          <a:effectLst/>
                        </a:rPr>
                      </a:br>
                      <a:r>
                        <a:rPr lang="en-GB" sz="1200">
                          <a:effectLst/>
                        </a:rPr>
                        <a:t>The “yy” displays 00 to 99; </a:t>
                      </a:r>
                      <a:br>
                        <a:rPr lang="en-GB" sz="1200">
                          <a:effectLst/>
                        </a:rPr>
                      </a:br>
                      <a:r>
                        <a:rPr lang="en-GB" sz="1200">
                          <a:effectLst/>
                        </a:rPr>
                        <a:t>“yyyy” displays the full combined century and year value. </a:t>
                      </a:r>
                      <a:endParaRPr lang="en-IE" sz="1200">
                        <a:effectLst/>
                        <a:latin typeface="Calibri" panose="020F0502020204030204" pitchFamily="34" charset="0"/>
                        <a:ea typeface="Segoe UI" panose="020B0502040204020203" pitchFamily="34" charset="0"/>
                        <a:cs typeface="Segoe UI" panose="020B0502040204020203" pitchFamily="34" charset="0"/>
                      </a:endParaRPr>
                    </a:p>
                  </a:txBody>
                  <a:tcPr marL="0" marR="0" marT="50736" marB="0"/>
                </a:tc>
                <a:extLst>
                  <a:ext uri="{0D108BD9-81ED-4DB2-BD59-A6C34878D82A}">
                    <a16:rowId xmlns:a16="http://schemas.microsoft.com/office/drawing/2014/main" val="910749879"/>
                  </a:ext>
                </a:extLst>
              </a:tr>
              <a:tr h="621055">
                <a:tc>
                  <a:txBody>
                    <a:bodyPr/>
                    <a:lstStyle/>
                    <a:p>
                      <a:pPr marL="6985" indent="-6985" algn="l">
                        <a:lnSpc>
                          <a:spcPct val="107000"/>
                        </a:lnSpc>
                        <a:spcAft>
                          <a:spcPts val="0"/>
                        </a:spcAft>
                      </a:pPr>
                      <a:r>
                        <a:rPr lang="en-GB" sz="1200">
                          <a:effectLst/>
                        </a:rPr>
                        <a:t>h, hh </a:t>
                      </a:r>
                      <a:endParaRPr lang="en-IE" sz="1200">
                        <a:effectLst/>
                        <a:latin typeface="Calibri" panose="020F0502020204030204" pitchFamily="34" charset="0"/>
                        <a:ea typeface="Segoe UI" panose="020B0502040204020203" pitchFamily="34" charset="0"/>
                        <a:cs typeface="Segoe UI" panose="020B0502040204020203" pitchFamily="34" charset="0"/>
                      </a:endParaRPr>
                    </a:p>
                  </a:txBody>
                  <a:tcPr marL="0" marR="0" marT="50736" marB="0"/>
                </a:tc>
                <a:tc>
                  <a:txBody>
                    <a:bodyPr/>
                    <a:lstStyle/>
                    <a:p>
                      <a:pPr marL="68580" indent="-6985" algn="l">
                        <a:lnSpc>
                          <a:spcPct val="107000"/>
                        </a:lnSpc>
                        <a:spcAft>
                          <a:spcPts val="0"/>
                        </a:spcAft>
                      </a:pPr>
                      <a:r>
                        <a:rPr lang="en-GB" sz="1200">
                          <a:effectLst/>
                        </a:rPr>
                        <a:t>Display the hour value. </a:t>
                      </a:r>
                      <a:br>
                        <a:rPr lang="en-GB" sz="1200">
                          <a:effectLst/>
                        </a:rPr>
                      </a:br>
                      <a:r>
                        <a:rPr lang="en-GB" sz="1200">
                          <a:effectLst/>
                        </a:rPr>
                        <a:t>The “h” displays 0 to 23; </a:t>
                      </a:r>
                      <a:br>
                        <a:rPr lang="en-GB" sz="1200">
                          <a:effectLst/>
                        </a:rPr>
                      </a:br>
                      <a:r>
                        <a:rPr lang="en-GB" sz="1200">
                          <a:effectLst/>
                        </a:rPr>
                        <a:t>“hh” displays 00 to 23. </a:t>
                      </a:r>
                      <a:endParaRPr lang="en-IE" sz="1200">
                        <a:effectLst/>
                        <a:latin typeface="Calibri" panose="020F0502020204030204" pitchFamily="34" charset="0"/>
                        <a:ea typeface="Segoe UI" panose="020B0502040204020203" pitchFamily="34" charset="0"/>
                        <a:cs typeface="Segoe UI" panose="020B0502040204020203" pitchFamily="34" charset="0"/>
                      </a:endParaRPr>
                    </a:p>
                  </a:txBody>
                  <a:tcPr marL="0" marR="0" marT="50736" marB="0"/>
                </a:tc>
                <a:extLst>
                  <a:ext uri="{0D108BD9-81ED-4DB2-BD59-A6C34878D82A}">
                    <a16:rowId xmlns:a16="http://schemas.microsoft.com/office/drawing/2014/main" val="3525097309"/>
                  </a:ext>
                </a:extLst>
              </a:tr>
              <a:tr h="621055">
                <a:tc>
                  <a:txBody>
                    <a:bodyPr/>
                    <a:lstStyle/>
                    <a:p>
                      <a:pPr marL="6985" indent="-6985" algn="l">
                        <a:lnSpc>
                          <a:spcPct val="107000"/>
                        </a:lnSpc>
                        <a:spcAft>
                          <a:spcPts val="0"/>
                        </a:spcAft>
                      </a:pPr>
                      <a:r>
                        <a:rPr lang="en-GB" sz="1200">
                          <a:effectLst/>
                        </a:rPr>
                        <a:t>m, mm </a:t>
                      </a:r>
                      <a:endParaRPr lang="en-IE" sz="1200">
                        <a:effectLst/>
                        <a:latin typeface="Calibri" panose="020F0502020204030204" pitchFamily="34" charset="0"/>
                        <a:ea typeface="Segoe UI" panose="020B0502040204020203" pitchFamily="34" charset="0"/>
                        <a:cs typeface="Segoe UI" panose="020B0502040204020203" pitchFamily="34" charset="0"/>
                      </a:endParaRPr>
                    </a:p>
                  </a:txBody>
                  <a:tcPr marL="0" marR="0" marT="50736" marB="0"/>
                </a:tc>
                <a:tc>
                  <a:txBody>
                    <a:bodyPr/>
                    <a:lstStyle/>
                    <a:p>
                      <a:pPr marL="68580" indent="-6985" algn="l">
                        <a:lnSpc>
                          <a:spcPct val="107000"/>
                        </a:lnSpc>
                        <a:spcAft>
                          <a:spcPts val="0"/>
                        </a:spcAft>
                      </a:pPr>
                      <a:r>
                        <a:rPr lang="en-GB" sz="1200">
                          <a:effectLst/>
                        </a:rPr>
                        <a:t>Display the minutes value within the context of a time value. </a:t>
                      </a:r>
                      <a:br>
                        <a:rPr lang="en-GB" sz="1200">
                          <a:effectLst/>
                        </a:rPr>
                      </a:br>
                      <a:r>
                        <a:rPr lang="en-GB" sz="1200">
                          <a:effectLst/>
                        </a:rPr>
                        <a:t>The “m” displays 0 to 59; </a:t>
                      </a:r>
                      <a:br>
                        <a:rPr lang="en-GB" sz="1200">
                          <a:effectLst/>
                        </a:rPr>
                      </a:br>
                      <a:r>
                        <a:rPr lang="en-GB" sz="1200">
                          <a:effectLst/>
                        </a:rPr>
                        <a:t>“mm” displays 00 to 59. </a:t>
                      </a:r>
                      <a:endParaRPr lang="en-IE" sz="1200">
                        <a:effectLst/>
                        <a:latin typeface="Calibri" panose="020F0502020204030204" pitchFamily="34" charset="0"/>
                        <a:ea typeface="Segoe UI" panose="020B0502040204020203" pitchFamily="34" charset="0"/>
                        <a:cs typeface="Segoe UI" panose="020B0502040204020203" pitchFamily="34" charset="0"/>
                      </a:endParaRPr>
                    </a:p>
                  </a:txBody>
                  <a:tcPr marL="0" marR="0" marT="50736" marB="0"/>
                </a:tc>
                <a:extLst>
                  <a:ext uri="{0D108BD9-81ED-4DB2-BD59-A6C34878D82A}">
                    <a16:rowId xmlns:a16="http://schemas.microsoft.com/office/drawing/2014/main" val="212543350"/>
                  </a:ext>
                </a:extLst>
              </a:tr>
              <a:tr h="621055">
                <a:tc>
                  <a:txBody>
                    <a:bodyPr/>
                    <a:lstStyle/>
                    <a:p>
                      <a:pPr marL="6985" indent="-6985" algn="l">
                        <a:lnSpc>
                          <a:spcPct val="107000"/>
                        </a:lnSpc>
                        <a:spcAft>
                          <a:spcPts val="0"/>
                        </a:spcAft>
                      </a:pPr>
                      <a:r>
                        <a:rPr lang="en-GB" sz="1200">
                          <a:effectLst/>
                        </a:rPr>
                        <a:t>s, ss </a:t>
                      </a:r>
                      <a:endParaRPr lang="en-IE" sz="1200">
                        <a:effectLst/>
                        <a:latin typeface="Calibri" panose="020F0502020204030204" pitchFamily="34" charset="0"/>
                        <a:ea typeface="Segoe UI" panose="020B0502040204020203" pitchFamily="34" charset="0"/>
                        <a:cs typeface="Segoe UI" panose="020B0502040204020203" pitchFamily="34" charset="0"/>
                      </a:endParaRPr>
                    </a:p>
                  </a:txBody>
                  <a:tcPr marL="0" marR="0" marT="50736" marB="0"/>
                </a:tc>
                <a:tc>
                  <a:txBody>
                    <a:bodyPr/>
                    <a:lstStyle/>
                    <a:p>
                      <a:pPr marL="68580" indent="-6985" algn="l">
                        <a:lnSpc>
                          <a:spcPct val="107000"/>
                        </a:lnSpc>
                        <a:spcAft>
                          <a:spcPts val="0"/>
                        </a:spcAft>
                      </a:pPr>
                      <a:r>
                        <a:rPr lang="en-GB" sz="1200">
                          <a:effectLst/>
                        </a:rPr>
                        <a:t>Display the seconds value. </a:t>
                      </a:r>
                      <a:br>
                        <a:rPr lang="en-GB" sz="1200">
                          <a:effectLst/>
                        </a:rPr>
                      </a:br>
                      <a:r>
                        <a:rPr lang="en-GB" sz="1200">
                          <a:effectLst/>
                        </a:rPr>
                        <a:t>The “s” displays 0 to 59; </a:t>
                      </a:r>
                      <a:br>
                        <a:rPr lang="en-GB" sz="1200">
                          <a:effectLst/>
                        </a:rPr>
                      </a:br>
                      <a:r>
                        <a:rPr lang="en-GB" sz="1200">
                          <a:effectLst/>
                        </a:rPr>
                        <a:t>“ss” displays 00 to 59. </a:t>
                      </a:r>
                      <a:endParaRPr lang="en-IE" sz="1200">
                        <a:effectLst/>
                        <a:latin typeface="Calibri" panose="020F0502020204030204" pitchFamily="34" charset="0"/>
                        <a:ea typeface="Segoe UI" panose="020B0502040204020203" pitchFamily="34" charset="0"/>
                        <a:cs typeface="Segoe UI" panose="020B0502040204020203" pitchFamily="34" charset="0"/>
                      </a:endParaRPr>
                    </a:p>
                  </a:txBody>
                  <a:tcPr marL="0" marR="0" marT="50736" marB="0"/>
                </a:tc>
                <a:extLst>
                  <a:ext uri="{0D108BD9-81ED-4DB2-BD59-A6C34878D82A}">
                    <a16:rowId xmlns:a16="http://schemas.microsoft.com/office/drawing/2014/main" val="2721967039"/>
                  </a:ext>
                </a:extLst>
              </a:tr>
              <a:tr h="1185500">
                <a:tc>
                  <a:txBody>
                    <a:bodyPr/>
                    <a:lstStyle/>
                    <a:p>
                      <a:pPr marL="6985" indent="-6985" algn="l">
                        <a:lnSpc>
                          <a:spcPct val="107000"/>
                        </a:lnSpc>
                        <a:spcAft>
                          <a:spcPts val="0"/>
                        </a:spcAft>
                      </a:pPr>
                      <a:r>
                        <a:rPr lang="en-GB" sz="1200">
                          <a:effectLst/>
                        </a:rPr>
                        <a:t>AM/PM, am/pm,  a/p </a:t>
                      </a:r>
                      <a:endParaRPr lang="en-IE" sz="1200">
                        <a:effectLst/>
                        <a:latin typeface="Calibri" panose="020F0502020204030204" pitchFamily="34" charset="0"/>
                        <a:ea typeface="Segoe UI" panose="020B0502040204020203" pitchFamily="34" charset="0"/>
                        <a:cs typeface="Segoe UI" panose="020B0502040204020203" pitchFamily="34" charset="0"/>
                      </a:endParaRPr>
                    </a:p>
                  </a:txBody>
                  <a:tcPr marL="0" marR="0" marT="50736" marB="0"/>
                </a:tc>
                <a:tc>
                  <a:txBody>
                    <a:bodyPr/>
                    <a:lstStyle/>
                    <a:p>
                      <a:pPr marL="68580" marR="1270" indent="-6985" algn="l">
                        <a:lnSpc>
                          <a:spcPct val="107000"/>
                        </a:lnSpc>
                        <a:spcAft>
                          <a:spcPts val="0"/>
                        </a:spcAft>
                      </a:pPr>
                      <a:r>
                        <a:rPr lang="en-GB" sz="1200" dirty="0">
                          <a:effectLst/>
                        </a:rPr>
                        <a:t>Display the time using the 12-hour clock format (hour value is 0 to 11). </a:t>
                      </a:r>
                      <a:br>
                        <a:rPr lang="en-GB" sz="1200" dirty="0">
                          <a:effectLst/>
                        </a:rPr>
                      </a:br>
                      <a:r>
                        <a:rPr lang="en-GB" sz="1200" dirty="0">
                          <a:effectLst/>
                        </a:rPr>
                        <a:t>The “AM/PM” displays “AM” or “PM” in upper case; </a:t>
                      </a:r>
                      <a:br>
                        <a:rPr lang="en-GB" sz="1200" dirty="0">
                          <a:effectLst/>
                        </a:rPr>
                      </a:br>
                      <a:r>
                        <a:rPr lang="en-GB" sz="1200" dirty="0">
                          <a:effectLst/>
                        </a:rPr>
                        <a:t>“am/pm” displays them in lower case; </a:t>
                      </a:r>
                      <a:br>
                        <a:rPr lang="en-GB" sz="1200" dirty="0">
                          <a:effectLst/>
                        </a:rPr>
                      </a:br>
                      <a:r>
                        <a:rPr lang="en-GB" sz="1200" dirty="0">
                          <a:effectLst/>
                        </a:rPr>
                        <a:t>“a/p” displays only the first character of “am” and “pm.” </a:t>
                      </a:r>
                      <a:br>
                        <a:rPr lang="en-GB" sz="1200" dirty="0">
                          <a:effectLst/>
                        </a:rPr>
                      </a:br>
                      <a:r>
                        <a:rPr lang="en-GB" sz="1200" dirty="0">
                          <a:effectLst/>
                        </a:rPr>
                        <a:t>If this symbol is absent, the time is displayed using the 24-hour clock format (hour value is 0 to 23). </a:t>
                      </a:r>
                      <a:endParaRPr lang="en-IE" sz="1200" dirty="0">
                        <a:effectLst/>
                        <a:latin typeface="Calibri" panose="020F0502020204030204" pitchFamily="34" charset="0"/>
                        <a:ea typeface="Segoe UI" panose="020B0502040204020203" pitchFamily="34" charset="0"/>
                        <a:cs typeface="Segoe UI" panose="020B0502040204020203" pitchFamily="34" charset="0"/>
                      </a:endParaRPr>
                    </a:p>
                  </a:txBody>
                  <a:tcPr marL="0" marR="0" marT="50736" marB="0"/>
                </a:tc>
                <a:extLst>
                  <a:ext uri="{0D108BD9-81ED-4DB2-BD59-A6C34878D82A}">
                    <a16:rowId xmlns:a16="http://schemas.microsoft.com/office/drawing/2014/main" val="1996752334"/>
                  </a:ext>
                </a:extLst>
              </a:tr>
            </a:tbl>
          </a:graphicData>
        </a:graphic>
      </p:graphicFrame>
    </p:spTree>
    <p:custDataLst>
      <p:tags r:id="rId1"/>
    </p:custDataLst>
    <p:extLst>
      <p:ext uri="{BB962C8B-B14F-4D97-AF65-F5344CB8AC3E}">
        <p14:creationId xmlns:p14="http://schemas.microsoft.com/office/powerpoint/2010/main" val="661315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11" y="43553"/>
            <a:ext cx="13087350" cy="1325563"/>
          </a:xfrm>
        </p:spPr>
        <p:txBody>
          <a:bodyPr/>
          <a:lstStyle/>
          <a:p>
            <a:r>
              <a:rPr lang="en-GB" sz="5400" dirty="0"/>
              <a:t>2.1.1 Create Custom Number Formats</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9474" y="2026920"/>
            <a:ext cx="2320290" cy="3200400"/>
          </a:xfrm>
          <a:prstGeom prst="rect">
            <a:avLst/>
          </a:prstGeom>
        </p:spPr>
      </p:pic>
      <p:pic>
        <p:nvPicPr>
          <p:cNvPr id="5" name="Picture 4"/>
          <p:cNvPicPr/>
          <p:nvPr/>
        </p:nvPicPr>
        <p:blipFill>
          <a:blip r:embed="rId5"/>
          <a:stretch>
            <a:fillRect/>
          </a:stretch>
        </p:blipFill>
        <p:spPr>
          <a:xfrm>
            <a:off x="2880360" y="1569720"/>
            <a:ext cx="6233160" cy="3459480"/>
          </a:xfrm>
          <a:prstGeom prst="rect">
            <a:avLst/>
          </a:prstGeom>
        </p:spPr>
      </p:pic>
    </p:spTree>
    <p:custDataLst>
      <p:tags r:id="rId1"/>
    </p:custDataLst>
    <p:extLst>
      <p:ext uri="{BB962C8B-B14F-4D97-AF65-F5344CB8AC3E}">
        <p14:creationId xmlns:p14="http://schemas.microsoft.com/office/powerpoint/2010/main" val="25178337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PROJECT_OPEN" val="0"/>
  <p:tag name="ARTICULATE_SLIDE_COUNT" val="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rcleAroundText_16x9.potx" id="{7D8088D5-7376-4EA7-8B90-D45FF4B4DC66}" vid="{58C87275-FF03-43FE-BA07-8DCE43BBF1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1EFA286-0E07-402D-99D0-42356C28EE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Animation slide Circle draws to highlight text (widescreen)</Template>
  <TotalTime>0</TotalTime>
  <Words>438</Words>
  <Application>Microsoft Office PowerPoint</Application>
  <PresentationFormat>Widescreen</PresentationFormat>
  <Paragraphs>73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Segoe UI</vt:lpstr>
      <vt:lpstr>Wingdings</vt:lpstr>
      <vt:lpstr>Office Theme</vt:lpstr>
      <vt:lpstr>2.1.1 Create Custom Number Formats</vt:lpstr>
      <vt:lpstr>2.1.1 Create Custom Number Formats</vt:lpstr>
      <vt:lpstr>2.1.1 Create Custom Number Formats</vt:lpstr>
      <vt:lpstr>2.1.1 Create Custom Number Formats</vt:lpstr>
      <vt:lpstr>2.1.1 Create Custom Number Formats</vt:lpstr>
      <vt:lpstr>2.1.1 Create Custom Number Formats</vt:lpstr>
      <vt:lpstr>2.1.1 Create Custom Number Formats</vt:lpstr>
      <vt:lpstr>2.1.1 Create Custom Number Formats</vt:lpstr>
      <vt:lpstr>2.1.1 Create Custom Number Formats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2016-02-04T13:37:54Z</dcterms:created>
  <dcterms:modified xsi:type="dcterms:W3CDTF">2018-07-03T06:06:44Z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TC040144549991</vt:lpwstr>
  </property>
  <property fmtid="{D5CDD505-2E9C-101B-9397-08002B2CF9AE}" pid="3" name="ArticulateGUID">
    <vt:lpwstr>F0D5F9CF-AF7C-4F2E-AE9E-1829BCAA24B7</vt:lpwstr>
  </property>
  <property fmtid="{D5CDD505-2E9C-101B-9397-08002B2CF9AE}" pid="4" name="ArticulatePath">
    <vt:lpwstr>Presentation1</vt:lpwstr>
  </property>
</Properties>
</file>