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2"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F592-D97B-40F4-A397-B784D7E2F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9468BE7-7338-47BE-BFFE-F4F61D86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9BD3B1-3998-46B6-AB65-0F3E144B1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CE53B40A-BB11-4F8E-B6DC-29C199C489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278F7DF-DD43-4AFC-BEBC-99A6D7C6DCA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89992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3E8C-F426-4FA3-9408-C0A54DC421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77FC208-C413-44C1-ADD4-F0FB795E6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FDE50F-7E90-44F4-AF25-946D4F76F43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2F20CA89-244B-41BB-A347-A05CD0F4FD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800A72-B5E0-4AFE-96A5-85E85601F9C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40746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FB0D0-10F8-4650-B816-009DC11AD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6B128EB-BEB0-43FA-A888-E79EEA5DC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5EC1956-2329-4A27-B6CC-16E1545C9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63BC05B0-663B-4F6D-8F45-1519039A41E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046E2F-4775-40E5-BE9B-03402347A0B0}"/>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9171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53C8-99DE-4135-B331-B74FF4999F0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C6E04F-09E0-499E-8084-0E48C80A1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0E3602-6695-42C7-9987-276BE43997D1}"/>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D5DB1EDF-700C-4895-85E1-2F5AAE2ED2F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D8F55D-51E6-4469-914B-5F75AC4C6F3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3825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A0B2-F5B6-4D30-81B8-558E504D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F16EBB2-A041-440D-A04F-EC2651E56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7C6DA-F70C-4FC2-B2EC-4FE390D71374}"/>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AB1F146C-26EB-468E-BC34-5E360579998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BEE990-6479-4828-97EF-B56C9B898B9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34048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B545-A80C-4CF0-9D08-3EC1CED6189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3DC2D34-D1B5-414D-9BC5-A4BB515A4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32B9DC6-3E0E-4D6B-B46A-15A44E2DE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DE037DF-14F6-45E7-ACBA-102678D127AC}"/>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2995E83B-789E-4ADF-955F-4037A5AF04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909495-0CA0-428C-9919-F8C98B714204}"/>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74570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346E-7F1A-4BF7-A475-CAC2DD71564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9CF9921-02A0-4A78-87CD-E1B465CC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CF8FF-ED32-42F2-9933-15A1D365C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2BBD457-E3C2-41CA-9E45-5E40F24F0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44040-4025-469D-84A0-0FC9C3A9F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D07B91E-60DC-45C8-BE6A-533DF717BEB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8" name="Footer Placeholder 7">
            <a:extLst>
              <a:ext uri="{FF2B5EF4-FFF2-40B4-BE49-F238E27FC236}">
                <a16:creationId xmlns:a16="http://schemas.microsoft.com/office/drawing/2014/main" id="{1E134DAC-4853-46FD-8123-7C47F74A180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EDD472A-0F9D-4A4D-B996-0BA755FABD2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0124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94DA-0FE7-422F-8B04-5F78D8F6947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918E7-8E91-4793-BE33-8120C19D37AE}"/>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4" name="Footer Placeholder 3">
            <a:extLst>
              <a:ext uri="{FF2B5EF4-FFF2-40B4-BE49-F238E27FC236}">
                <a16:creationId xmlns:a16="http://schemas.microsoft.com/office/drawing/2014/main" id="{CD48EADC-CAA6-404A-8EA6-8D7F8AD5D27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38E1690-B688-403F-9DAA-B463C26059B7}"/>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7259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01522-E4E3-45A6-869E-1ABBF916D526}"/>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3" name="Footer Placeholder 2">
            <a:extLst>
              <a:ext uri="{FF2B5EF4-FFF2-40B4-BE49-F238E27FC236}">
                <a16:creationId xmlns:a16="http://schemas.microsoft.com/office/drawing/2014/main" id="{92B480A8-6CD7-4EBC-A6DE-731C416B924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6F9520-A82C-471D-A7B2-42E70DE7801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13163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3E7B-57CE-43EC-B544-594857E31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0DB0AC3-B19B-40D4-AA92-079A3E774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4BBF4F5-2DBD-4D6E-9D5E-A663C4712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B8E5-AAE5-46C1-BF99-D4960D74CCC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E376DC6F-7DCA-45FF-A25C-3B7F322FA88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7C5ADC-AB68-437D-AC7E-333030AE3DE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5593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9898-0EF0-45AE-A381-FBD05A5FF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EA4CA79-CEEF-4861-B6C5-EA512CBF2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33C85A6-3B16-4D92-A0BD-E51C684D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107B2-D180-4822-AD70-7E8439F0590A}"/>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D44F1001-98E0-48E3-B896-3A7DEFC03A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EAA6A6-ADD4-4561-8F57-B4B7641FBB8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320398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7EF94-6F57-4A97-9CE4-DA1E88BC4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8519A89-D4B2-4E23-9F11-F3A149BE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BA2CDE-304E-464D-AE89-658D4FF6F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0C916261-6885-4DC3-82F1-95B520C11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733FDD1-C708-487E-B2AD-2FBAC9C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DCB6F-4777-49D5-AD16-4C2F3A7941EB}" type="slidenum">
              <a:rPr lang="en-PH" smtClean="0"/>
              <a:t>‹#›</a:t>
            </a:fld>
            <a:endParaRPr lang="en-PH"/>
          </a:p>
        </p:txBody>
      </p:sp>
    </p:spTree>
    <p:extLst>
      <p:ext uri="{BB962C8B-B14F-4D97-AF65-F5344CB8AC3E}">
        <p14:creationId xmlns:p14="http://schemas.microsoft.com/office/powerpoint/2010/main" val="337735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B306DA-88DA-41F1-B54C-5D7A08AA78E1}"/>
              </a:ext>
            </a:extLst>
          </p:cNvPr>
          <p:cNvSpPr>
            <a:spLocks noGrp="1"/>
          </p:cNvSpPr>
          <p:nvPr>
            <p:ph type="ctrTitle"/>
          </p:nvPr>
        </p:nvSpPr>
        <p:spPr>
          <a:xfrm>
            <a:off x="4338689" y="2836737"/>
            <a:ext cx="7850263" cy="2387600"/>
          </a:xfrm>
        </p:spPr>
        <p:txBody>
          <a:bodyPr>
            <a:normAutofit/>
          </a:bodyPr>
          <a:lstStyle/>
          <a:p>
            <a:pPr algn="l"/>
            <a:r>
              <a:rPr lang="en-US" dirty="0"/>
              <a:t>Scoping the Engagement</a:t>
            </a:r>
            <a:endParaRPr lang="en-PH" dirty="0"/>
          </a:p>
        </p:txBody>
      </p:sp>
      <p:sp>
        <p:nvSpPr>
          <p:cNvPr id="3" name="Subtitle 2">
            <a:extLst>
              <a:ext uri="{FF2B5EF4-FFF2-40B4-BE49-F238E27FC236}">
                <a16:creationId xmlns:a16="http://schemas.microsoft.com/office/drawing/2014/main" id="{DA28E89F-0017-476E-AE11-DBF198F25031}"/>
              </a:ext>
            </a:extLst>
          </p:cNvPr>
          <p:cNvSpPr>
            <a:spLocks noGrp="1"/>
          </p:cNvSpPr>
          <p:nvPr>
            <p:ph type="subTitle" idx="1"/>
          </p:nvPr>
        </p:nvSpPr>
        <p:spPr>
          <a:xfrm>
            <a:off x="5093520" y="5224338"/>
            <a:ext cx="6589707" cy="995328"/>
          </a:xfrm>
        </p:spPr>
        <p:txBody>
          <a:bodyPr>
            <a:normAutofit/>
          </a:bodyPr>
          <a:lstStyle/>
          <a:p>
            <a:pPr algn="l"/>
            <a:r>
              <a:rPr lang="en-US" dirty="0"/>
              <a:t>Prof. K</a:t>
            </a:r>
            <a:endParaRPr lang="en-PH" dirty="0"/>
          </a:p>
        </p:txBody>
      </p:sp>
      <p:cxnSp>
        <p:nvCxnSpPr>
          <p:cNvPr id="14"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5864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08F5D-02A3-4C71-8842-D7ABE1DA32FC}"/>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4172C-C189-40B8-A9B2-5D1041A91D03}"/>
              </a:ext>
            </a:extLst>
          </p:cNvPr>
          <p:cNvSpPr>
            <a:spLocks noGrp="1"/>
          </p:cNvSpPr>
          <p:nvPr>
            <p:ph idx="1"/>
          </p:nvPr>
        </p:nvSpPr>
        <p:spPr>
          <a:xfrm>
            <a:off x="4447308" y="591344"/>
            <a:ext cx="6906491" cy="5585619"/>
          </a:xfrm>
        </p:spPr>
        <p:txBody>
          <a:bodyPr anchor="ctr">
            <a:normAutofit/>
          </a:bodyPr>
          <a:lstStyle/>
          <a:p>
            <a:r>
              <a:rPr lang="en-US" dirty="0"/>
              <a:t>The sum of all the boundaries of an engagement.</a:t>
            </a:r>
          </a:p>
          <a:p>
            <a:r>
              <a:rPr lang="en-US" dirty="0"/>
              <a:t>A combination of all items to be tested or to be specifically excluded from that engagement.</a:t>
            </a:r>
          </a:p>
          <a:p>
            <a:r>
              <a:rPr lang="en-US" dirty="0"/>
              <a:t>A clear understanding between both parties. </a:t>
            </a:r>
          </a:p>
          <a:p>
            <a:r>
              <a:rPr lang="en-US" dirty="0"/>
              <a:t>Necessary to prevent unaffiliated systems from being compromised during the penetration test. </a:t>
            </a:r>
          </a:p>
          <a:p>
            <a:r>
              <a:rPr lang="en-US" dirty="0"/>
              <a:t>Ensures that all the items discussed will be covered.</a:t>
            </a:r>
            <a:endParaRPr lang="en-PH" dirty="0"/>
          </a:p>
        </p:txBody>
      </p:sp>
    </p:spTree>
    <p:extLst>
      <p:ext uri="{BB962C8B-B14F-4D97-AF65-F5344CB8AC3E}">
        <p14:creationId xmlns:p14="http://schemas.microsoft.com/office/powerpoint/2010/main" val="356905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dirty="0"/>
              <a:t>Demographics of the organization</a:t>
            </a:r>
          </a:p>
          <a:p>
            <a:pPr lvl="1"/>
            <a:r>
              <a:rPr lang="en-US" dirty="0"/>
              <a:t>Known threats</a:t>
            </a:r>
          </a:p>
          <a:p>
            <a:pPr lvl="1"/>
            <a:r>
              <a:rPr lang="en-US" dirty="0"/>
              <a:t>Assets to be protected </a:t>
            </a:r>
          </a:p>
          <a:p>
            <a:pPr lvl="1"/>
            <a:r>
              <a:rPr lang="en-US" dirty="0"/>
              <a:t>Architectural design</a:t>
            </a:r>
          </a:p>
          <a:p>
            <a:r>
              <a:rPr lang="en-US" dirty="0"/>
              <a:t>System Information</a:t>
            </a:r>
          </a:p>
          <a:p>
            <a:pPr lvl="1"/>
            <a:r>
              <a:rPr lang="en-US" dirty="0"/>
              <a:t>Components</a:t>
            </a:r>
          </a:p>
          <a:p>
            <a:pPr lvl="1"/>
            <a:r>
              <a:rPr lang="en-US" dirty="0"/>
              <a:t>Users and roles</a:t>
            </a:r>
          </a:p>
          <a:p>
            <a:pPr lvl="1"/>
            <a:r>
              <a:rPr lang="en-US" dirty="0"/>
              <a:t>Interfaces and entry points</a:t>
            </a:r>
          </a:p>
          <a:p>
            <a:pPr lvl="1"/>
            <a:r>
              <a:rPr lang="en-US" dirty="0"/>
              <a:t>Authentication model</a:t>
            </a:r>
          </a:p>
          <a:p>
            <a:pPr lvl="1"/>
            <a:r>
              <a:rPr lang="en-US" dirty="0"/>
              <a:t>Authorization model</a:t>
            </a:r>
          </a:p>
          <a:p>
            <a:pPr lvl="1"/>
            <a:r>
              <a:rPr lang="en-US" dirty="0"/>
              <a:t>In scope/Out of scope</a:t>
            </a:r>
          </a:p>
          <a:p>
            <a:pPr lvl="1"/>
            <a:r>
              <a:rPr lang="en-US" dirty="0"/>
              <a:t>Languages</a:t>
            </a:r>
            <a:endParaRPr lang="en-PH" dirty="0"/>
          </a:p>
        </p:txBody>
      </p:sp>
    </p:spTree>
    <p:extLst>
      <p:ext uri="{BB962C8B-B14F-4D97-AF65-F5344CB8AC3E}">
        <p14:creationId xmlns:p14="http://schemas.microsoft.com/office/powerpoint/2010/main" val="220188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sz="1700"/>
              <a:t>Network information</a:t>
            </a:r>
          </a:p>
          <a:p>
            <a:pPr lvl="1"/>
            <a:r>
              <a:rPr lang="en-US" sz="1700"/>
              <a:t>Domain IP</a:t>
            </a:r>
          </a:p>
          <a:p>
            <a:pPr lvl="1"/>
            <a:r>
              <a:rPr lang="en-US" sz="1700"/>
              <a:t>Network architecture</a:t>
            </a:r>
          </a:p>
          <a:p>
            <a:pPr lvl="1"/>
            <a:r>
              <a:rPr lang="en-US" sz="1700"/>
              <a:t>In scope/Out of scope</a:t>
            </a:r>
          </a:p>
          <a:p>
            <a:r>
              <a:rPr lang="en-US" sz="1700"/>
              <a:t>System information</a:t>
            </a:r>
          </a:p>
          <a:p>
            <a:pPr lvl="1"/>
            <a:r>
              <a:rPr lang="en-US" sz="1700"/>
              <a:t>IP addresses</a:t>
            </a:r>
          </a:p>
          <a:p>
            <a:pPr lvl="1"/>
            <a:r>
              <a:rPr lang="en-US" sz="1700"/>
              <a:t>Operating System</a:t>
            </a:r>
          </a:p>
          <a:p>
            <a:pPr lvl="1"/>
            <a:r>
              <a:rPr lang="en-US" sz="1700"/>
              <a:t>Web Server, DNS server, other services</a:t>
            </a:r>
          </a:p>
          <a:p>
            <a:pPr lvl="1"/>
            <a:r>
              <a:rPr lang="en-US" sz="1700"/>
              <a:t>File system structure</a:t>
            </a:r>
          </a:p>
          <a:p>
            <a:pPr lvl="1"/>
            <a:r>
              <a:rPr lang="en-US" sz="1700"/>
              <a:t>In scope/Out of scope</a:t>
            </a:r>
          </a:p>
          <a:p>
            <a:r>
              <a:rPr lang="en-US" sz="1700"/>
              <a:t> key delivery dates </a:t>
            </a:r>
          </a:p>
          <a:p>
            <a:r>
              <a:rPr lang="en-US" sz="1700"/>
              <a:t>any travel requirements</a:t>
            </a:r>
          </a:p>
          <a:p>
            <a:r>
              <a:rPr lang="en-US" sz="1700"/>
              <a:t>Ensure the scope covers the project</a:t>
            </a:r>
            <a:endParaRPr lang="en-PH" sz="1700"/>
          </a:p>
        </p:txBody>
      </p:sp>
    </p:spTree>
    <p:extLst>
      <p:ext uri="{BB962C8B-B14F-4D97-AF65-F5344CB8AC3E}">
        <p14:creationId xmlns:p14="http://schemas.microsoft.com/office/powerpoint/2010/main" val="112833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CAEF4-CA3E-4662-9BA6-FC3332023A81}"/>
              </a:ext>
            </a:extLst>
          </p:cNvPr>
          <p:cNvSpPr>
            <a:spLocks noGrp="1"/>
          </p:cNvSpPr>
          <p:nvPr>
            <p:ph type="title"/>
          </p:nvPr>
        </p:nvSpPr>
        <p:spPr>
          <a:xfrm>
            <a:off x="686834" y="1153572"/>
            <a:ext cx="3200400" cy="4461163"/>
          </a:xfrm>
        </p:spPr>
        <p:txBody>
          <a:bodyPr>
            <a:normAutofit/>
          </a:bodyPr>
          <a:lstStyle/>
          <a:p>
            <a:r>
              <a:rPr lang="en-PH" sz="3700">
                <a:solidFill>
                  <a:srgbClr val="FFFFFF"/>
                </a:solidFill>
              </a:rPr>
              <a:t>Time Considerations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8A7B1B-A00B-4A72-9F25-A8483C8590D6}"/>
              </a:ext>
            </a:extLst>
          </p:cNvPr>
          <p:cNvSpPr>
            <a:spLocks noGrp="1"/>
          </p:cNvSpPr>
          <p:nvPr>
            <p:ph idx="1"/>
          </p:nvPr>
        </p:nvSpPr>
        <p:spPr>
          <a:xfrm>
            <a:off x="4447308" y="591344"/>
            <a:ext cx="6906491" cy="5585619"/>
          </a:xfrm>
        </p:spPr>
        <p:txBody>
          <a:bodyPr anchor="ctr">
            <a:normAutofit/>
          </a:bodyPr>
          <a:lstStyle/>
          <a:p>
            <a:r>
              <a:rPr lang="en-US" dirty="0"/>
              <a:t>Not enough time: you will struggle to finish in time, and you will miss the delivery or provide an incomplete report.</a:t>
            </a:r>
          </a:p>
          <a:p>
            <a:r>
              <a:rPr lang="en-US" dirty="0"/>
              <a:t>Too much time: the client is not going to pay you for your services</a:t>
            </a:r>
            <a:endParaRPr lang="en-PH" dirty="0"/>
          </a:p>
        </p:txBody>
      </p:sp>
    </p:spTree>
    <p:extLst>
      <p:ext uri="{BB962C8B-B14F-4D97-AF65-F5344CB8AC3E}">
        <p14:creationId xmlns:p14="http://schemas.microsoft.com/office/powerpoint/2010/main" val="33526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While you are defining your contract, you set aside a block of hours that you feel will serve as the proper amount of time to properly test your client according to the SOW (Statement of Work). This block of time is considered as the “Scope”.</a:t>
            </a:r>
            <a:endParaRPr lang="en-PH" dirty="0"/>
          </a:p>
        </p:txBody>
      </p:sp>
    </p:spTree>
    <p:extLst>
      <p:ext uri="{BB962C8B-B14F-4D97-AF65-F5344CB8AC3E}">
        <p14:creationId xmlns:p14="http://schemas.microsoft.com/office/powerpoint/2010/main" val="41878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When a project runs outside of its original scope of work or when work is done beyond the agreed upon scope.</a:t>
            </a:r>
          </a:p>
          <a:p>
            <a:r>
              <a:rPr lang="en-US" dirty="0"/>
              <a:t>When a client commonly says to you “Oh hey, While you are here, can you test this ________ also, it’s something we forgot to include in the initial engagement.” </a:t>
            </a:r>
          </a:p>
        </p:txBody>
      </p:sp>
    </p:spTree>
    <p:extLst>
      <p:ext uri="{BB962C8B-B14F-4D97-AF65-F5344CB8AC3E}">
        <p14:creationId xmlns:p14="http://schemas.microsoft.com/office/powerpoint/2010/main" val="32635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017A8-5438-41DD-B4D7-21C58A7CF00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Defeating Scope Creep</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354067-1D63-4E10-B59C-ECE53D1154B9}"/>
              </a:ext>
            </a:extLst>
          </p:cNvPr>
          <p:cNvSpPr>
            <a:spLocks noGrp="1"/>
          </p:cNvSpPr>
          <p:nvPr>
            <p:ph idx="1"/>
          </p:nvPr>
        </p:nvSpPr>
        <p:spPr>
          <a:xfrm>
            <a:off x="4447308" y="591344"/>
            <a:ext cx="6906491" cy="5585619"/>
          </a:xfrm>
        </p:spPr>
        <p:txBody>
          <a:bodyPr anchor="ctr">
            <a:normAutofit/>
          </a:bodyPr>
          <a:lstStyle/>
          <a:p>
            <a:r>
              <a:rPr lang="en-US" dirty="0"/>
              <a:t>Explicitly stating the start and end dates</a:t>
            </a:r>
            <a:endParaRPr lang="en-PH" dirty="0"/>
          </a:p>
        </p:txBody>
      </p:sp>
    </p:spTree>
    <p:extLst>
      <p:ext uri="{BB962C8B-B14F-4D97-AF65-F5344CB8AC3E}">
        <p14:creationId xmlns:p14="http://schemas.microsoft.com/office/powerpoint/2010/main" val="25253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B740A8D5-5AA9-4320-9953-C1D4418178BC}"/>
</file>

<file path=customXml/itemProps2.xml><?xml version="1.0" encoding="utf-8"?>
<ds:datastoreItem xmlns:ds="http://schemas.openxmlformats.org/officeDocument/2006/customXml" ds:itemID="{B7054448-32DF-48D9-9FD3-B590EA542A29}"/>
</file>

<file path=customXml/itemProps3.xml><?xml version="1.0" encoding="utf-8"?>
<ds:datastoreItem xmlns:ds="http://schemas.openxmlformats.org/officeDocument/2006/customXml" ds:itemID="{5F61C1A9-AC14-4DA6-B248-76EAAB97F4DD}"/>
</file>

<file path=docProps/app.xml><?xml version="1.0" encoding="utf-8"?>
<Properties xmlns="http://schemas.openxmlformats.org/officeDocument/2006/extended-properties" xmlns:vt="http://schemas.openxmlformats.org/officeDocument/2006/docPropsVTypes">
  <TotalTime>156</TotalTime>
  <Words>311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Scoping the Engagement</vt:lpstr>
      <vt:lpstr>Scoping Document</vt:lpstr>
      <vt:lpstr>Scoping Document</vt:lpstr>
      <vt:lpstr>Scoping Document</vt:lpstr>
      <vt:lpstr>Time Considerations</vt:lpstr>
      <vt:lpstr>Scope Creep</vt:lpstr>
      <vt:lpstr>Scope Creep</vt:lpstr>
      <vt:lpstr>Defeating Scope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Document</dc:title>
  <dc:creator>cliff krahenbill</dc:creator>
  <cp:lastModifiedBy>Clifton Krahenbill</cp:lastModifiedBy>
  <cp:revision>8</cp:revision>
  <dcterms:created xsi:type="dcterms:W3CDTF">2021-11-21T03:40:22Z</dcterms:created>
  <dcterms:modified xsi:type="dcterms:W3CDTF">2022-01-10T04:31:44Z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