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7" r:id="rId3"/>
    <p:sldId id="299" r:id="rId4"/>
    <p:sldId id="301" r:id="rId5"/>
    <p:sldId id="302" r:id="rId6"/>
    <p:sldId id="303" r:id="rId7"/>
    <p:sldId id="304" r:id="rId8"/>
    <p:sldId id="305" r:id="rId9"/>
    <p:sldId id="306" r:id="rId10"/>
    <p:sldId id="307" r:id="rId11"/>
    <p:sldId id="267"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3D380-D568-49F7-B332-0942834077B5}" type="datetimeFigureOut">
              <a:rPr lang="en-PH" smtClean="0"/>
              <a:t>01/04/2022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4317A-D090-4CB1-8755-FB5BCA5DE85D}" type="slidenum">
              <a:rPr lang="en-PH" smtClean="0"/>
              <a:t>‹#›</a:t>
            </a:fld>
            <a:endParaRPr lang="en-PH"/>
          </a:p>
        </p:txBody>
      </p:sp>
    </p:spTree>
    <p:extLst>
      <p:ext uri="{BB962C8B-B14F-4D97-AF65-F5344CB8AC3E}">
        <p14:creationId xmlns:p14="http://schemas.microsoft.com/office/powerpoint/2010/main" val="185654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08B87E-4C85-4C4A-ADC1-6C40DBC3FAC2}" type="slidenum">
              <a:rPr lang="en-US" smtClean="0"/>
              <a:t>12</a:t>
            </a:fld>
            <a:endParaRPr lang="en-US"/>
          </a:p>
        </p:txBody>
      </p:sp>
    </p:spTree>
    <p:extLst>
      <p:ext uri="{BB962C8B-B14F-4D97-AF65-F5344CB8AC3E}">
        <p14:creationId xmlns:p14="http://schemas.microsoft.com/office/powerpoint/2010/main" val="192824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3F92-D0CA-4E7F-8985-3CB5AD6BC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DF60812-E1FB-4E02-9ECE-BFB04B311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578857F-F15D-4A1B-AF7C-14C50C1A3850}"/>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5" name="Footer Placeholder 4">
            <a:extLst>
              <a:ext uri="{FF2B5EF4-FFF2-40B4-BE49-F238E27FC236}">
                <a16:creationId xmlns:a16="http://schemas.microsoft.com/office/drawing/2014/main" id="{770EB29C-E31A-46D6-8466-067BABADFDB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45CAD30-E329-4027-A83C-889B4BB01506}"/>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328366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E3AA-27C7-4617-A89F-0BA3C947686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9A2D600-71BE-4B27-9865-FD0FA2F9B9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441AEB-8C56-4F20-BF43-FB835035716F}"/>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5" name="Footer Placeholder 4">
            <a:extLst>
              <a:ext uri="{FF2B5EF4-FFF2-40B4-BE49-F238E27FC236}">
                <a16:creationId xmlns:a16="http://schemas.microsoft.com/office/drawing/2014/main" id="{504D8642-7528-49EA-9AA7-4E0C3F29AF7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8C69269-D8C5-42E1-9897-57E5796C4880}"/>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301589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43FCC1-DC91-427B-9902-947C65E86D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E1D79C7-0859-4C4A-AB01-D16AF566E1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BB10311-9394-4F98-B915-06123E675D81}"/>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5" name="Footer Placeholder 4">
            <a:extLst>
              <a:ext uri="{FF2B5EF4-FFF2-40B4-BE49-F238E27FC236}">
                <a16:creationId xmlns:a16="http://schemas.microsoft.com/office/drawing/2014/main" id="{B12119A2-AFEA-477A-913A-D9D0FCB90C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89C31FE-6E89-4DA4-85E0-238536858D06}"/>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224093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99F7-D77C-4499-BB3F-837A0EB4D6A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74549D8-BD2A-402D-891F-05C7C6EAFE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E4E2394-172D-4561-8978-592AD2280C7B}"/>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5" name="Footer Placeholder 4">
            <a:extLst>
              <a:ext uri="{FF2B5EF4-FFF2-40B4-BE49-F238E27FC236}">
                <a16:creationId xmlns:a16="http://schemas.microsoft.com/office/drawing/2014/main" id="{25158B81-CF47-496C-AB11-A37E0239F27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672AA32-0AA2-43F6-B6EE-2392B81BDBAE}"/>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143579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2F7B-B61B-48BD-B313-CEAAD0AC9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0679CA4-97E9-49A9-926F-4047AFE01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A995F-F62E-455F-88C7-779AB417E06E}"/>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5" name="Footer Placeholder 4">
            <a:extLst>
              <a:ext uri="{FF2B5EF4-FFF2-40B4-BE49-F238E27FC236}">
                <a16:creationId xmlns:a16="http://schemas.microsoft.com/office/drawing/2014/main" id="{B949DE14-FDEA-4A81-8356-CD774937175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847F43D-3F5F-4749-A3AC-EB4AA1AD3845}"/>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310153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9DFE-2E4B-46B5-8EA3-8ADD69E71B2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F79B1C2-7EC0-4C48-81DB-286F41421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CF721DC4-4F3D-45D5-8A12-A09B0EBE99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36BF20B-AAD3-4AA3-B532-0C560F2612A6}"/>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6" name="Footer Placeholder 5">
            <a:extLst>
              <a:ext uri="{FF2B5EF4-FFF2-40B4-BE49-F238E27FC236}">
                <a16:creationId xmlns:a16="http://schemas.microsoft.com/office/drawing/2014/main" id="{6C55161B-02D3-4DE5-992F-0F0638CB046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190E9C4-3F28-4869-9C06-47E49CAB0537}"/>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69654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B04C-FFCE-4C7E-92E8-24FF36CA7A0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2A26C31-720B-4733-AA7B-0AA3CFA55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238C45-801E-471E-8FEB-FED8DD16E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898A01DA-5F51-41FA-8A41-1E78BE234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2707FF-A99A-4F73-ADA8-E168F78D0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419D18C-49EE-414D-9B3D-B0F9594258E7}"/>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8" name="Footer Placeholder 7">
            <a:extLst>
              <a:ext uri="{FF2B5EF4-FFF2-40B4-BE49-F238E27FC236}">
                <a16:creationId xmlns:a16="http://schemas.microsoft.com/office/drawing/2014/main" id="{7A226A8C-5E68-49CE-A94E-2A7A65928A6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B25E2A6-B242-42E9-AA8B-13FA34B7F565}"/>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6258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AFCB-DDA8-489D-BB05-480703DBAFA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712B3DD-0BCB-479C-922D-0FB9BE83F4BD}"/>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4" name="Footer Placeholder 3">
            <a:extLst>
              <a:ext uri="{FF2B5EF4-FFF2-40B4-BE49-F238E27FC236}">
                <a16:creationId xmlns:a16="http://schemas.microsoft.com/office/drawing/2014/main" id="{320A8560-5C67-4C08-8FC9-8F641E911AF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851CAA67-8E47-4ECB-9EF0-1BCB72152FA3}"/>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180343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26354-EA8F-4F2C-AF6E-600DE62BB93B}"/>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3" name="Footer Placeholder 2">
            <a:extLst>
              <a:ext uri="{FF2B5EF4-FFF2-40B4-BE49-F238E27FC236}">
                <a16:creationId xmlns:a16="http://schemas.microsoft.com/office/drawing/2014/main" id="{FD995699-774E-463C-9F8C-1803A3DBB38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DF0ADF3E-023C-46C2-B0D2-F9EE099F2940}"/>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356099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BB12-73EE-4301-AF68-B258F2DAE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E5E811B-DA54-447F-B524-87B5381B2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4757CAF1-DBC6-45C9-9443-45E25BDC7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1AD5D-F18C-47FE-8995-8CADEC86A8FA}"/>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6" name="Footer Placeholder 5">
            <a:extLst>
              <a:ext uri="{FF2B5EF4-FFF2-40B4-BE49-F238E27FC236}">
                <a16:creationId xmlns:a16="http://schemas.microsoft.com/office/drawing/2014/main" id="{6D6B94D2-88F0-453D-B6A9-F24B2A63346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07043B3-7D6E-4AE1-A1E0-1BE8533E356B}"/>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360414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0E36-5B84-4201-98C0-ED074373E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26AF1B7-873E-4ED1-B65E-E75646EF6F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6D053AE-6BB4-46A2-8FE6-376215C1E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4DDBA3-884D-428E-950F-EC69A5C4F5FF}"/>
              </a:ext>
            </a:extLst>
          </p:cNvPr>
          <p:cNvSpPr>
            <a:spLocks noGrp="1"/>
          </p:cNvSpPr>
          <p:nvPr>
            <p:ph type="dt" sz="half" idx="10"/>
          </p:nvPr>
        </p:nvSpPr>
        <p:spPr/>
        <p:txBody>
          <a:bodyPr/>
          <a:lstStyle/>
          <a:p>
            <a:fld id="{A973E85A-33FB-4072-8F33-CFADDDDF94A9}" type="datetimeFigureOut">
              <a:rPr lang="en-PH" smtClean="0"/>
              <a:t>01/04/2022</a:t>
            </a:fld>
            <a:endParaRPr lang="en-PH"/>
          </a:p>
        </p:txBody>
      </p:sp>
      <p:sp>
        <p:nvSpPr>
          <p:cNvPr id="6" name="Footer Placeholder 5">
            <a:extLst>
              <a:ext uri="{FF2B5EF4-FFF2-40B4-BE49-F238E27FC236}">
                <a16:creationId xmlns:a16="http://schemas.microsoft.com/office/drawing/2014/main" id="{C0EC561C-F4DF-49F0-B910-9E8CC4FD0A6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5C76EED-1C2B-45CB-A575-A75713C98B8D}"/>
              </a:ext>
            </a:extLst>
          </p:cNvPr>
          <p:cNvSpPr>
            <a:spLocks noGrp="1"/>
          </p:cNvSpPr>
          <p:nvPr>
            <p:ph type="sldNum" sz="quarter" idx="12"/>
          </p:nvPr>
        </p:nvSpPr>
        <p:spPr/>
        <p:txBody>
          <a:bodyPr/>
          <a:lstStyle/>
          <a:p>
            <a:fld id="{B3C57B44-5F35-43FB-AB09-5A1F802D45C2}" type="slidenum">
              <a:rPr lang="en-PH" smtClean="0"/>
              <a:t>‹#›</a:t>
            </a:fld>
            <a:endParaRPr lang="en-PH"/>
          </a:p>
        </p:txBody>
      </p:sp>
    </p:spTree>
    <p:extLst>
      <p:ext uri="{BB962C8B-B14F-4D97-AF65-F5344CB8AC3E}">
        <p14:creationId xmlns:p14="http://schemas.microsoft.com/office/powerpoint/2010/main" val="91413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545FF-233C-49B7-AA38-48DE4D88E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5519CB3-B37B-415D-9E12-C72A817F1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1A89A26-E83A-451B-BD20-D40B9E8EB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3E85A-33FB-4072-8F33-CFADDDDF94A9}" type="datetimeFigureOut">
              <a:rPr lang="en-PH" smtClean="0"/>
              <a:t>01/04/2022</a:t>
            </a:fld>
            <a:endParaRPr lang="en-PH"/>
          </a:p>
        </p:txBody>
      </p:sp>
      <p:sp>
        <p:nvSpPr>
          <p:cNvPr id="5" name="Footer Placeholder 4">
            <a:extLst>
              <a:ext uri="{FF2B5EF4-FFF2-40B4-BE49-F238E27FC236}">
                <a16:creationId xmlns:a16="http://schemas.microsoft.com/office/drawing/2014/main" id="{0230D86F-F185-45C1-B7F4-67B7CA24C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F382A68-96D4-40AC-8D75-9CC3F5889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57B44-5F35-43FB-AB09-5A1F802D45C2}" type="slidenum">
              <a:rPr lang="en-PH" smtClean="0"/>
              <a:t>‹#›</a:t>
            </a:fld>
            <a:endParaRPr lang="en-PH"/>
          </a:p>
        </p:txBody>
      </p:sp>
    </p:spTree>
    <p:extLst>
      <p:ext uri="{BB962C8B-B14F-4D97-AF65-F5344CB8AC3E}">
        <p14:creationId xmlns:p14="http://schemas.microsoft.com/office/powerpoint/2010/main" val="56954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5C987-4088-4339-9AF2-A0D7237075A7}"/>
              </a:ext>
            </a:extLst>
          </p:cNvPr>
          <p:cNvSpPr>
            <a:spLocks noGrp="1"/>
          </p:cNvSpPr>
          <p:nvPr>
            <p:ph type="ctrTitle"/>
          </p:nvPr>
        </p:nvSpPr>
        <p:spPr>
          <a:xfrm>
            <a:off x="987689" y="3071183"/>
            <a:ext cx="9910296" cy="2590027"/>
          </a:xfrm>
        </p:spPr>
        <p:txBody>
          <a:bodyPr anchor="t">
            <a:normAutofit/>
          </a:bodyPr>
          <a:lstStyle/>
          <a:p>
            <a:pPr algn="l"/>
            <a:r>
              <a:rPr lang="en-PH" sz="6200" b="0" i="0">
                <a:effectLst/>
                <a:latin typeface="Arial" panose="020B0604020202020204" pitchFamily="34" charset="0"/>
                <a:cs typeface="Arial" panose="020B0604020202020204" pitchFamily="34" charset="0"/>
              </a:rPr>
              <a:t>MITRE ATT&amp;CK framework</a:t>
            </a:r>
            <a:r>
              <a:rPr lang="en-PH" sz="6200">
                <a:latin typeface="Arial" panose="020B0604020202020204" pitchFamily="34" charset="0"/>
                <a:cs typeface="Arial" panose="020B0604020202020204" pitchFamily="34" charset="0"/>
              </a:rPr>
              <a:t> </a:t>
            </a:r>
            <a:br>
              <a:rPr lang="en-PH" sz="6200"/>
            </a:br>
            <a:endParaRPr lang="en-PH" sz="6200"/>
          </a:p>
        </p:txBody>
      </p:sp>
      <p:sp>
        <p:nvSpPr>
          <p:cNvPr id="3" name="Subtitle 2">
            <a:extLst>
              <a:ext uri="{FF2B5EF4-FFF2-40B4-BE49-F238E27FC236}">
                <a16:creationId xmlns:a16="http://schemas.microsoft.com/office/drawing/2014/main" id="{70721836-5729-4030-9F19-75E03D114CFD}"/>
              </a:ext>
            </a:extLst>
          </p:cNvPr>
          <p:cNvSpPr>
            <a:spLocks noGrp="1"/>
          </p:cNvSpPr>
          <p:nvPr>
            <p:ph type="subTitle" idx="1"/>
          </p:nvPr>
        </p:nvSpPr>
        <p:spPr>
          <a:xfrm>
            <a:off x="987688" y="1553518"/>
            <a:ext cx="9910295" cy="1281733"/>
          </a:xfrm>
        </p:spPr>
        <p:txBody>
          <a:bodyPr anchor="b">
            <a:normAutofit/>
          </a:bodyPr>
          <a:lstStyle/>
          <a:p>
            <a:pPr algn="l"/>
            <a:r>
              <a:rPr lang="en-US" dirty="0"/>
              <a:t>Cyber Security Exam Prep</a:t>
            </a:r>
            <a:endParaRPr lang="en-US"/>
          </a:p>
          <a:p>
            <a:pPr algn="l"/>
            <a:r>
              <a:rPr lang="en-US" dirty="0"/>
              <a:t>Prof. K</a:t>
            </a:r>
            <a:endParaRPr lang="en-PH"/>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42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99308" y="616486"/>
            <a:ext cx="8468360" cy="969488"/>
          </a:xfrm>
        </p:spPr>
        <p:txBody>
          <a:bodyPr anchor="ctr">
            <a:normAutofit/>
          </a:bodyPr>
          <a:lstStyle/>
          <a:p>
            <a:r>
              <a:rPr lang="en-PH" sz="3600" dirty="0"/>
              <a:t>ATT&amp;CK Matrix</a:t>
            </a:r>
          </a:p>
        </p:txBody>
      </p:sp>
      <p:pic>
        <p:nvPicPr>
          <p:cNvPr id="9" name="Content Placeholder 8">
            <a:extLst>
              <a:ext uri="{FF2B5EF4-FFF2-40B4-BE49-F238E27FC236}">
                <a16:creationId xmlns:a16="http://schemas.microsoft.com/office/drawing/2014/main" id="{D4760239-1D15-40E3-ADCB-5D4208615BE7}"/>
              </a:ext>
            </a:extLst>
          </p:cNvPr>
          <p:cNvPicPr>
            <a:picLocks noGrp="1" noChangeAspect="1"/>
          </p:cNvPicPr>
          <p:nvPr>
            <p:ph idx="1"/>
          </p:nvPr>
        </p:nvPicPr>
        <p:blipFill>
          <a:blip r:embed="rId2"/>
          <a:stretch>
            <a:fillRect/>
          </a:stretch>
        </p:blipFill>
        <p:spPr>
          <a:xfrm>
            <a:off x="869024" y="1463040"/>
            <a:ext cx="10568009" cy="4713923"/>
          </a:xfrm>
        </p:spPr>
      </p:pic>
    </p:spTree>
    <p:extLst>
      <p:ext uri="{BB962C8B-B14F-4D97-AF65-F5344CB8AC3E}">
        <p14:creationId xmlns:p14="http://schemas.microsoft.com/office/powerpoint/2010/main" val="186261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F43E-481B-4470-8B69-95804A336E8F}"/>
              </a:ext>
            </a:extLst>
          </p:cNvPr>
          <p:cNvSpPr>
            <a:spLocks noGrp="1"/>
          </p:cNvSpPr>
          <p:nvPr>
            <p:ph type="title"/>
          </p:nvPr>
        </p:nvSpPr>
        <p:spPr/>
        <p:txBody>
          <a:bodyPr/>
          <a:lstStyle/>
          <a:p>
            <a:r>
              <a:rPr lang="en-US" dirty="0"/>
              <a:t>Quiz</a:t>
            </a:r>
            <a:endParaRPr lang="en-PH" dirty="0"/>
          </a:p>
        </p:txBody>
      </p:sp>
      <p:sp>
        <p:nvSpPr>
          <p:cNvPr id="3" name="Content Placeholder 2">
            <a:extLst>
              <a:ext uri="{FF2B5EF4-FFF2-40B4-BE49-F238E27FC236}">
                <a16:creationId xmlns:a16="http://schemas.microsoft.com/office/drawing/2014/main" id="{21DB488B-6E98-464D-909A-3E1386FE23FC}"/>
              </a:ext>
            </a:extLst>
          </p:cNvPr>
          <p:cNvSpPr>
            <a:spLocks noGrp="1"/>
          </p:cNvSpPr>
          <p:nvPr>
            <p:ph idx="1"/>
          </p:nvPr>
        </p:nvSpPr>
        <p:spPr>
          <a:xfrm>
            <a:off x="838200" y="1462555"/>
            <a:ext cx="10515600" cy="4351338"/>
          </a:xfrm>
        </p:spPr>
        <p:txBody>
          <a:bodyPr>
            <a:normAutofit/>
          </a:bodyPr>
          <a:lstStyle/>
          <a:p>
            <a:pPr marL="0" indent="0">
              <a:buNone/>
            </a:pPr>
            <a:r>
              <a:rPr lang="en-US" sz="2000" dirty="0"/>
              <a:t>Which of the following provides a matrix of common tactics and techniques used by attackers along with recommended mitigations?</a:t>
            </a:r>
          </a:p>
          <a:p>
            <a:pPr marL="0" indent="0">
              <a:buNone/>
            </a:pPr>
            <a:br>
              <a:rPr lang="en-US" sz="2000" dirty="0"/>
            </a:br>
            <a:r>
              <a:rPr lang="en-US" sz="2000" dirty="0"/>
              <a:t>A. NIST SP 800-53</a:t>
            </a:r>
            <a:br>
              <a:rPr lang="en-US" sz="2000" dirty="0"/>
            </a:br>
            <a:r>
              <a:rPr lang="en-US" sz="2000" dirty="0"/>
              <a:t>B. OWASP Top 10</a:t>
            </a:r>
            <a:br>
              <a:rPr lang="en-US" sz="2000" dirty="0"/>
            </a:br>
            <a:r>
              <a:rPr lang="en-US" sz="2000" dirty="0"/>
              <a:t>C. MITRE ATT&amp;CK framework</a:t>
            </a:r>
            <a:br>
              <a:rPr lang="en-US" sz="2000" dirty="0"/>
            </a:br>
            <a:r>
              <a:rPr lang="en-US" sz="2000" dirty="0"/>
              <a:t>D. PTES technical guidelines</a:t>
            </a:r>
          </a:p>
          <a:p>
            <a:pPr marL="0" indent="0">
              <a:buNone/>
            </a:pPr>
            <a:br>
              <a:rPr lang="en-US" sz="2000" dirty="0"/>
            </a:br>
            <a:r>
              <a:rPr lang="en-US" sz="2000" b="1" dirty="0"/>
              <a:t>Correct Answer: </a:t>
            </a:r>
            <a:r>
              <a:rPr lang="en-US" sz="2000" dirty="0"/>
              <a:t>C </a:t>
            </a:r>
            <a:br>
              <a:rPr lang="en-US" sz="2000" dirty="0"/>
            </a:br>
            <a:endParaRPr lang="en-PH" sz="2000" dirty="0"/>
          </a:p>
        </p:txBody>
      </p:sp>
    </p:spTree>
    <p:extLst>
      <p:ext uri="{BB962C8B-B14F-4D97-AF65-F5344CB8AC3E}">
        <p14:creationId xmlns:p14="http://schemas.microsoft.com/office/powerpoint/2010/main" val="399235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The End Images – Browse 2,579,185 Stock Photos, Vectors, and Video | Adobe  Stock">
            <a:extLst>
              <a:ext uri="{FF2B5EF4-FFF2-40B4-BE49-F238E27FC236}">
                <a16:creationId xmlns:a16="http://schemas.microsoft.com/office/drawing/2014/main" id="{6C186BBF-DA2F-434D-81F7-3220C129F1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397931"/>
            <a:ext cx="10905066" cy="40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63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85240" y="1050595"/>
            <a:ext cx="8468360" cy="1618489"/>
          </a:xfrm>
        </p:spPr>
        <p:txBody>
          <a:bodyPr anchor="ctr">
            <a:normAutofit/>
          </a:bodyPr>
          <a:lstStyle/>
          <a:p>
            <a:r>
              <a:rPr lang="en-PH" sz="5000" b="0" i="0" dirty="0">
                <a:effectLst/>
                <a:latin typeface="Arial" panose="020B0604020202020204" pitchFamily="34" charset="0"/>
                <a:cs typeface="Arial" panose="020B0604020202020204" pitchFamily="34" charset="0"/>
              </a:rPr>
              <a:t>MITRE ATT&amp;CK Framework</a:t>
            </a:r>
            <a:endParaRPr lang="en-PH" sz="5000" dirty="0"/>
          </a:p>
        </p:txBody>
      </p:sp>
      <p:sp>
        <p:nvSpPr>
          <p:cNvPr id="3" name="Content Placeholder 2">
            <a:extLst>
              <a:ext uri="{FF2B5EF4-FFF2-40B4-BE49-F238E27FC236}">
                <a16:creationId xmlns:a16="http://schemas.microsoft.com/office/drawing/2014/main" id="{DD7E9309-F734-433D-A363-EA95D2455566}"/>
              </a:ext>
            </a:extLst>
          </p:cNvPr>
          <p:cNvSpPr>
            <a:spLocks noGrp="1"/>
          </p:cNvSpPr>
          <p:nvPr>
            <p:ph idx="1"/>
          </p:nvPr>
        </p:nvSpPr>
        <p:spPr>
          <a:xfrm>
            <a:off x="1285240" y="2669084"/>
            <a:ext cx="10362809" cy="2800395"/>
          </a:xfrm>
        </p:spPr>
        <p:txBody>
          <a:bodyPr anchor="t">
            <a:normAutofit/>
          </a:bodyPr>
          <a:lstStyle/>
          <a:p>
            <a:pPr marL="0" indent="0">
              <a:buNone/>
            </a:pPr>
            <a:r>
              <a:rPr lang="en-US" sz="2400" b="0" i="0" dirty="0">
                <a:effectLst/>
                <a:latin typeface="Arial" panose="020B0604020202020204" pitchFamily="34" charset="0"/>
                <a:cs typeface="Arial" panose="020B0604020202020204" pitchFamily="34" charset="0"/>
              </a:rPr>
              <a:t>Provides a matrix of common tactics and techniques used by attackers along with recommended mitigations</a:t>
            </a:r>
            <a:r>
              <a:rPr lang="en-US" sz="2400" dirty="0">
                <a:latin typeface="Arial" panose="020B0604020202020204" pitchFamily="34" charset="0"/>
                <a:cs typeface="Arial" panose="020B0604020202020204" pitchFamily="34" charset="0"/>
              </a:rPr>
              <a:t> </a:t>
            </a:r>
            <a:br>
              <a:rPr lang="en-US" sz="2400" dirty="0"/>
            </a:br>
            <a:endParaRPr lang="en-PH" sz="2400" dirty="0"/>
          </a:p>
        </p:txBody>
      </p:sp>
    </p:spTree>
    <p:extLst>
      <p:ext uri="{BB962C8B-B14F-4D97-AF65-F5344CB8AC3E}">
        <p14:creationId xmlns:p14="http://schemas.microsoft.com/office/powerpoint/2010/main" val="205397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912895" y="700322"/>
            <a:ext cx="8468360" cy="1618489"/>
          </a:xfrm>
        </p:spPr>
        <p:txBody>
          <a:bodyPr anchor="ctr">
            <a:normAutofit/>
          </a:bodyPr>
          <a:lstStyle/>
          <a:p>
            <a:r>
              <a:rPr lang="en-PH" sz="5000" b="0" i="0" dirty="0">
                <a:effectLst/>
                <a:latin typeface="Arial" panose="020B0604020202020204" pitchFamily="34" charset="0"/>
                <a:cs typeface="Arial" panose="020B0604020202020204" pitchFamily="34" charset="0"/>
              </a:rPr>
              <a:t>MITRE ATT&amp;CK Framework</a:t>
            </a:r>
            <a:endParaRPr lang="en-PH" sz="5000" dirty="0"/>
          </a:p>
        </p:txBody>
      </p:sp>
      <p:sp>
        <p:nvSpPr>
          <p:cNvPr id="3" name="Content Placeholder 2">
            <a:extLst>
              <a:ext uri="{FF2B5EF4-FFF2-40B4-BE49-F238E27FC236}">
                <a16:creationId xmlns:a16="http://schemas.microsoft.com/office/drawing/2014/main" id="{DD7E9309-F734-433D-A363-EA95D2455566}"/>
              </a:ext>
            </a:extLst>
          </p:cNvPr>
          <p:cNvSpPr>
            <a:spLocks noGrp="1"/>
          </p:cNvSpPr>
          <p:nvPr>
            <p:ph idx="1"/>
          </p:nvPr>
        </p:nvSpPr>
        <p:spPr>
          <a:xfrm>
            <a:off x="912895" y="2395857"/>
            <a:ext cx="10362809" cy="2800395"/>
          </a:xfrm>
        </p:spPr>
        <p:txBody>
          <a:bodyPr anchor="t">
            <a:normAutofit/>
          </a:bodyPr>
          <a:lstStyle/>
          <a:p>
            <a:r>
              <a:rPr lang="en-US" sz="2400" b="0" i="0" dirty="0">
                <a:effectLst/>
                <a:latin typeface="Arial" panose="020B0604020202020204" pitchFamily="34" charset="0"/>
                <a:cs typeface="Arial" panose="020B0604020202020204" pitchFamily="34" charset="0"/>
              </a:rPr>
              <a:t>Stands for </a:t>
            </a:r>
            <a:r>
              <a:rPr lang="en-US" sz="2400" b="1" i="0" dirty="0">
                <a:effectLst/>
                <a:latin typeface="Arial" panose="020B0604020202020204" pitchFamily="34" charset="0"/>
                <a:cs typeface="Arial" panose="020B0604020202020204" pitchFamily="34" charset="0"/>
              </a:rPr>
              <a:t>MITRE Adversarial Tactics, Techniques, and Common Knowledge (ATT&amp;CK). </a:t>
            </a:r>
          </a:p>
          <a:p>
            <a:r>
              <a:rPr lang="en-US" sz="2400" dirty="0"/>
              <a:t>Includes detailed descriptions APTs’ observed tactics (the </a:t>
            </a:r>
            <a:r>
              <a:rPr lang="en-US" sz="2400" b="1" dirty="0"/>
              <a:t>technical</a:t>
            </a:r>
            <a:r>
              <a:rPr lang="en-US" sz="2400" dirty="0"/>
              <a:t> objectives they’re trying to achieve), </a:t>
            </a:r>
            <a:r>
              <a:rPr lang="en-US" sz="2400" b="1" dirty="0"/>
              <a:t>techniques</a:t>
            </a:r>
            <a:r>
              <a:rPr lang="en-US" sz="2400" dirty="0"/>
              <a:t> (the methods they use), and </a:t>
            </a:r>
            <a:r>
              <a:rPr lang="en-US" sz="2400" b="1" dirty="0"/>
              <a:t>procedures</a:t>
            </a:r>
            <a:r>
              <a:rPr lang="en-US" sz="2400" dirty="0"/>
              <a:t> (specific implementations of techniques), commonly called TTPs.</a:t>
            </a:r>
          </a:p>
          <a:p>
            <a:endParaRPr lang="en-PH" sz="2400" dirty="0"/>
          </a:p>
        </p:txBody>
      </p:sp>
    </p:spTree>
    <p:extLst>
      <p:ext uri="{BB962C8B-B14F-4D97-AF65-F5344CB8AC3E}">
        <p14:creationId xmlns:p14="http://schemas.microsoft.com/office/powerpoint/2010/main" val="317765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85240" y="793052"/>
            <a:ext cx="8468360" cy="969488"/>
          </a:xfrm>
        </p:spPr>
        <p:txBody>
          <a:bodyPr anchor="ctr">
            <a:normAutofit/>
          </a:bodyPr>
          <a:lstStyle/>
          <a:p>
            <a:r>
              <a:rPr lang="en-PH" sz="3600" dirty="0"/>
              <a:t>Tactics, Techniques, and Procedures (TTP)</a:t>
            </a:r>
          </a:p>
        </p:txBody>
      </p:sp>
      <p:sp>
        <p:nvSpPr>
          <p:cNvPr id="3" name="Content Placeholder 2">
            <a:extLst>
              <a:ext uri="{FF2B5EF4-FFF2-40B4-BE49-F238E27FC236}">
                <a16:creationId xmlns:a16="http://schemas.microsoft.com/office/drawing/2014/main" id="{DD7E9309-F734-433D-A363-EA95D2455566}"/>
              </a:ext>
            </a:extLst>
          </p:cNvPr>
          <p:cNvSpPr>
            <a:spLocks noGrp="1"/>
          </p:cNvSpPr>
          <p:nvPr>
            <p:ph idx="1"/>
          </p:nvPr>
        </p:nvSpPr>
        <p:spPr>
          <a:xfrm>
            <a:off x="912895" y="1762540"/>
            <a:ext cx="10362809" cy="2800395"/>
          </a:xfrm>
        </p:spPr>
        <p:txBody>
          <a:bodyPr anchor="t">
            <a:normAutofit/>
          </a:bodyPr>
          <a:lstStyle/>
          <a:p>
            <a:r>
              <a:rPr lang="en-US" sz="2400" b="1" dirty="0"/>
              <a:t>Tactics:</a:t>
            </a:r>
            <a:r>
              <a:rPr lang="en-US" sz="2400" dirty="0"/>
              <a:t> Describes the immediate technical objectives (the “what”) attackers are trying to achieve, such as gaining Initial Access, maintaining Persistence, or establishing Command and Control. Invariably, attackers must use multiple tactics to successfully complete an attack.</a:t>
            </a:r>
            <a:endParaRPr lang="en-PH" sz="2400" dirty="0"/>
          </a:p>
        </p:txBody>
      </p:sp>
    </p:spTree>
    <p:extLst>
      <p:ext uri="{BB962C8B-B14F-4D97-AF65-F5344CB8AC3E}">
        <p14:creationId xmlns:p14="http://schemas.microsoft.com/office/powerpoint/2010/main" val="1226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85240" y="793052"/>
            <a:ext cx="8468360" cy="969488"/>
          </a:xfrm>
        </p:spPr>
        <p:txBody>
          <a:bodyPr anchor="ctr">
            <a:normAutofit/>
          </a:bodyPr>
          <a:lstStyle/>
          <a:p>
            <a:r>
              <a:rPr lang="en-PH" sz="3600" dirty="0"/>
              <a:t>Tactics, Techniques, and Procedures (TTP)</a:t>
            </a:r>
          </a:p>
        </p:txBody>
      </p:sp>
      <p:sp>
        <p:nvSpPr>
          <p:cNvPr id="3" name="Content Placeholder 2">
            <a:extLst>
              <a:ext uri="{FF2B5EF4-FFF2-40B4-BE49-F238E27FC236}">
                <a16:creationId xmlns:a16="http://schemas.microsoft.com/office/drawing/2014/main" id="{DD7E9309-F734-433D-A363-EA95D2455566}"/>
              </a:ext>
            </a:extLst>
          </p:cNvPr>
          <p:cNvSpPr>
            <a:spLocks noGrp="1"/>
          </p:cNvSpPr>
          <p:nvPr>
            <p:ph idx="1"/>
          </p:nvPr>
        </p:nvSpPr>
        <p:spPr>
          <a:xfrm>
            <a:off x="912895" y="1762540"/>
            <a:ext cx="10362809" cy="2800395"/>
          </a:xfrm>
        </p:spPr>
        <p:txBody>
          <a:bodyPr anchor="t">
            <a:normAutofit/>
          </a:bodyPr>
          <a:lstStyle/>
          <a:p>
            <a:r>
              <a:rPr lang="en-US" sz="2400" b="1" dirty="0"/>
              <a:t>Techniques: </a:t>
            </a:r>
            <a:r>
              <a:rPr lang="en-US" sz="2400" dirty="0"/>
              <a:t>Describes the “how”—the methods attackers use to achieve a tactic. All tactics in each matrix have multiple techniques; the Enterprise matrix breaks some techniques down further into sub-techniques. An example of this is the Phishing technique attackers use to gain Initial Access (a tactic). Phishing’s three associated sub-techniques are </a:t>
            </a:r>
            <a:r>
              <a:rPr lang="en-US" sz="2400" dirty="0" err="1"/>
              <a:t>Spearphishing</a:t>
            </a:r>
            <a:r>
              <a:rPr lang="en-US" sz="2400" dirty="0"/>
              <a:t> Attachment, </a:t>
            </a:r>
            <a:r>
              <a:rPr lang="en-US" sz="2400" dirty="0" err="1"/>
              <a:t>Spearphishing</a:t>
            </a:r>
            <a:r>
              <a:rPr lang="en-US" sz="2400" dirty="0"/>
              <a:t> Link, and </a:t>
            </a:r>
            <a:r>
              <a:rPr lang="en-US" sz="2400" dirty="0" err="1"/>
              <a:t>Spearphishing</a:t>
            </a:r>
            <a:r>
              <a:rPr lang="en-US" sz="2400" dirty="0"/>
              <a:t> via [a] Service.</a:t>
            </a:r>
            <a:endParaRPr lang="en-PH" sz="2400" dirty="0"/>
          </a:p>
        </p:txBody>
      </p:sp>
    </p:spTree>
    <p:extLst>
      <p:ext uri="{BB962C8B-B14F-4D97-AF65-F5344CB8AC3E}">
        <p14:creationId xmlns:p14="http://schemas.microsoft.com/office/powerpoint/2010/main" val="276815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85240" y="793052"/>
            <a:ext cx="8468360" cy="969488"/>
          </a:xfrm>
        </p:spPr>
        <p:txBody>
          <a:bodyPr anchor="ctr">
            <a:normAutofit/>
          </a:bodyPr>
          <a:lstStyle/>
          <a:p>
            <a:r>
              <a:rPr lang="en-PH" sz="3600" dirty="0"/>
              <a:t>Tactics, Techniques, and Procedures (TTP)</a:t>
            </a:r>
          </a:p>
        </p:txBody>
      </p:sp>
      <p:sp>
        <p:nvSpPr>
          <p:cNvPr id="3" name="Content Placeholder 2">
            <a:extLst>
              <a:ext uri="{FF2B5EF4-FFF2-40B4-BE49-F238E27FC236}">
                <a16:creationId xmlns:a16="http://schemas.microsoft.com/office/drawing/2014/main" id="{DD7E9309-F734-433D-A363-EA95D2455566}"/>
              </a:ext>
            </a:extLst>
          </p:cNvPr>
          <p:cNvSpPr>
            <a:spLocks noGrp="1"/>
          </p:cNvSpPr>
          <p:nvPr>
            <p:ph idx="1"/>
          </p:nvPr>
        </p:nvSpPr>
        <p:spPr>
          <a:xfrm>
            <a:off x="912895" y="1762540"/>
            <a:ext cx="10362809" cy="2800395"/>
          </a:xfrm>
        </p:spPr>
        <p:txBody>
          <a:bodyPr anchor="t">
            <a:normAutofit/>
          </a:bodyPr>
          <a:lstStyle/>
          <a:p>
            <a:r>
              <a:rPr lang="en-US" sz="2400" b="1" dirty="0"/>
              <a:t>Procedures: </a:t>
            </a:r>
            <a:r>
              <a:rPr lang="en-US" sz="2400" dirty="0"/>
              <a:t>Describes the specific implementations of techniques and sub-techniques APTs have used (sometimes in clever or novel ways), or it can refer to specific malware or other tools attackers have used.</a:t>
            </a:r>
            <a:endParaRPr lang="en-PH" sz="2400" dirty="0"/>
          </a:p>
        </p:txBody>
      </p:sp>
    </p:spTree>
    <p:extLst>
      <p:ext uri="{BB962C8B-B14F-4D97-AF65-F5344CB8AC3E}">
        <p14:creationId xmlns:p14="http://schemas.microsoft.com/office/powerpoint/2010/main" val="210638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85240" y="793052"/>
            <a:ext cx="8468360" cy="969488"/>
          </a:xfrm>
        </p:spPr>
        <p:txBody>
          <a:bodyPr anchor="ctr">
            <a:normAutofit/>
          </a:bodyPr>
          <a:lstStyle/>
          <a:p>
            <a:r>
              <a:rPr lang="en-PH" sz="3600" dirty="0"/>
              <a:t>14 Tactics</a:t>
            </a:r>
          </a:p>
        </p:txBody>
      </p:sp>
      <p:sp>
        <p:nvSpPr>
          <p:cNvPr id="3" name="Content Placeholder 2">
            <a:extLst>
              <a:ext uri="{FF2B5EF4-FFF2-40B4-BE49-F238E27FC236}">
                <a16:creationId xmlns:a16="http://schemas.microsoft.com/office/drawing/2014/main" id="{DD7E9309-F734-433D-A363-EA95D2455566}"/>
              </a:ext>
            </a:extLst>
          </p:cNvPr>
          <p:cNvSpPr>
            <a:spLocks noGrp="1"/>
          </p:cNvSpPr>
          <p:nvPr>
            <p:ph idx="1"/>
          </p:nvPr>
        </p:nvSpPr>
        <p:spPr>
          <a:xfrm>
            <a:off x="912895" y="1762540"/>
            <a:ext cx="10362809" cy="2800395"/>
          </a:xfrm>
        </p:spPr>
        <p:txBody>
          <a:bodyPr anchor="t">
            <a:noAutofit/>
          </a:bodyPr>
          <a:lstStyle/>
          <a:p>
            <a:r>
              <a:rPr lang="en-US" sz="2400" dirty="0"/>
              <a:t>Reconnaissance: gathering information in preparation for an attack</a:t>
            </a:r>
          </a:p>
          <a:p>
            <a:r>
              <a:rPr lang="en-US" sz="2400" dirty="0"/>
              <a:t>Resource Development: creating, buying, compromising, or stealing resources needed for an attack</a:t>
            </a:r>
          </a:p>
          <a:p>
            <a:r>
              <a:rPr lang="en-US" sz="2400" dirty="0"/>
              <a:t>Initial Access: gaining access to the victim’s network or systems</a:t>
            </a:r>
          </a:p>
          <a:p>
            <a:r>
              <a:rPr lang="en-US" sz="2400" dirty="0"/>
              <a:t>Execution: running malicious code on the compromised network or systems</a:t>
            </a:r>
          </a:p>
          <a:p>
            <a:r>
              <a:rPr lang="en-US" sz="2400" dirty="0"/>
              <a:t>Persistence: maintaining access in that network or systems</a:t>
            </a:r>
          </a:p>
          <a:p>
            <a:r>
              <a:rPr lang="en-US" sz="2400" dirty="0"/>
              <a:t>Privilege Escalation: attempting to gain higher-level privileges</a:t>
            </a:r>
          </a:p>
          <a:p>
            <a:r>
              <a:rPr lang="en-US" sz="2400" dirty="0"/>
              <a:t>Defense Evasion: taking actions to avoid detection</a:t>
            </a:r>
            <a:endParaRPr lang="en-PH" sz="2400" dirty="0"/>
          </a:p>
        </p:txBody>
      </p:sp>
    </p:spTree>
    <p:extLst>
      <p:ext uri="{BB962C8B-B14F-4D97-AF65-F5344CB8AC3E}">
        <p14:creationId xmlns:p14="http://schemas.microsoft.com/office/powerpoint/2010/main" val="337969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85240" y="793052"/>
            <a:ext cx="8468360" cy="969488"/>
          </a:xfrm>
        </p:spPr>
        <p:txBody>
          <a:bodyPr anchor="ctr">
            <a:normAutofit/>
          </a:bodyPr>
          <a:lstStyle/>
          <a:p>
            <a:r>
              <a:rPr lang="en-PH" sz="3600" dirty="0"/>
              <a:t>14 Tactics (cont.)</a:t>
            </a:r>
          </a:p>
        </p:txBody>
      </p:sp>
      <p:sp>
        <p:nvSpPr>
          <p:cNvPr id="3" name="Content Placeholder 2">
            <a:extLst>
              <a:ext uri="{FF2B5EF4-FFF2-40B4-BE49-F238E27FC236}">
                <a16:creationId xmlns:a16="http://schemas.microsoft.com/office/drawing/2014/main" id="{DD7E9309-F734-433D-A363-EA95D2455566}"/>
              </a:ext>
            </a:extLst>
          </p:cNvPr>
          <p:cNvSpPr>
            <a:spLocks noGrp="1"/>
          </p:cNvSpPr>
          <p:nvPr>
            <p:ph idx="1"/>
          </p:nvPr>
        </p:nvSpPr>
        <p:spPr>
          <a:xfrm>
            <a:off x="912895" y="1762540"/>
            <a:ext cx="10362809" cy="2800395"/>
          </a:xfrm>
        </p:spPr>
        <p:txBody>
          <a:bodyPr anchor="t">
            <a:noAutofit/>
          </a:bodyPr>
          <a:lstStyle/>
          <a:p>
            <a:r>
              <a:rPr lang="en-US" sz="2400" dirty="0"/>
              <a:t>Credential Access: attempting to steal account names and passwords</a:t>
            </a:r>
          </a:p>
          <a:p>
            <a:r>
              <a:rPr lang="en-US" sz="2400" dirty="0"/>
              <a:t>Discovery: gathering information about the compromised environment</a:t>
            </a:r>
          </a:p>
          <a:p>
            <a:r>
              <a:rPr lang="en-US" sz="2400" dirty="0"/>
              <a:t>Lateral Movement: moving from system to system within the compromised environment</a:t>
            </a:r>
          </a:p>
          <a:p>
            <a:r>
              <a:rPr lang="en-US" sz="2400" dirty="0"/>
              <a:t>Collection: gathering data to support the high-level attack goal</a:t>
            </a:r>
          </a:p>
          <a:p>
            <a:r>
              <a:rPr lang="en-US" sz="2400" dirty="0"/>
              <a:t>Command and Control: establishing control over systems in the victim’s network and/or communicating with compromised systems from outside the network</a:t>
            </a:r>
          </a:p>
          <a:p>
            <a:r>
              <a:rPr lang="en-US" sz="2400" dirty="0"/>
              <a:t>Exfiltration: stealing the victim’s data</a:t>
            </a:r>
          </a:p>
          <a:p>
            <a:r>
              <a:rPr lang="en-US" sz="2400" dirty="0"/>
              <a:t>Impact: damaging, destroying, or otherwise making networks, systems, and/or data unavailable to the victim</a:t>
            </a:r>
            <a:endParaRPr lang="en-PH" sz="2400" dirty="0"/>
          </a:p>
        </p:txBody>
      </p:sp>
    </p:spTree>
    <p:extLst>
      <p:ext uri="{BB962C8B-B14F-4D97-AF65-F5344CB8AC3E}">
        <p14:creationId xmlns:p14="http://schemas.microsoft.com/office/powerpoint/2010/main" val="303851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9F3BF-5144-4CF8-8A7D-4A918C7D784A}"/>
              </a:ext>
            </a:extLst>
          </p:cNvPr>
          <p:cNvSpPr>
            <a:spLocks noGrp="1"/>
          </p:cNvSpPr>
          <p:nvPr>
            <p:ph type="title"/>
          </p:nvPr>
        </p:nvSpPr>
        <p:spPr>
          <a:xfrm>
            <a:off x="1299308" y="616486"/>
            <a:ext cx="8468360" cy="969488"/>
          </a:xfrm>
        </p:spPr>
        <p:txBody>
          <a:bodyPr anchor="ctr">
            <a:normAutofit/>
          </a:bodyPr>
          <a:lstStyle/>
          <a:p>
            <a:r>
              <a:rPr lang="en-PH" sz="3600" dirty="0"/>
              <a:t>ATT&amp;CK Matrix</a:t>
            </a:r>
          </a:p>
        </p:txBody>
      </p:sp>
      <p:sp>
        <p:nvSpPr>
          <p:cNvPr id="14" name="Content Placeholder 13">
            <a:extLst>
              <a:ext uri="{FF2B5EF4-FFF2-40B4-BE49-F238E27FC236}">
                <a16:creationId xmlns:a16="http://schemas.microsoft.com/office/drawing/2014/main" id="{6B08196B-3759-4898-8377-F734D40B3198}"/>
              </a:ext>
            </a:extLst>
          </p:cNvPr>
          <p:cNvSpPr>
            <a:spLocks noGrp="1"/>
          </p:cNvSpPr>
          <p:nvPr>
            <p:ph idx="1"/>
          </p:nvPr>
        </p:nvSpPr>
        <p:spPr/>
        <p:txBody>
          <a:bodyPr/>
          <a:lstStyle/>
          <a:p>
            <a:endParaRPr lang="en-PH"/>
          </a:p>
        </p:txBody>
      </p:sp>
      <p:pic>
        <p:nvPicPr>
          <p:cNvPr id="16" name="Picture 15">
            <a:extLst>
              <a:ext uri="{FF2B5EF4-FFF2-40B4-BE49-F238E27FC236}">
                <a16:creationId xmlns:a16="http://schemas.microsoft.com/office/drawing/2014/main" id="{4F8A5D0E-C3B9-426B-8AF0-96489DCF5E3D}"/>
              </a:ext>
            </a:extLst>
          </p:cNvPr>
          <p:cNvPicPr>
            <a:picLocks noChangeAspect="1"/>
          </p:cNvPicPr>
          <p:nvPr/>
        </p:nvPicPr>
        <p:blipFill>
          <a:blip r:embed="rId2"/>
          <a:stretch>
            <a:fillRect/>
          </a:stretch>
        </p:blipFill>
        <p:spPr>
          <a:xfrm>
            <a:off x="641774" y="1364565"/>
            <a:ext cx="10712025" cy="4636543"/>
          </a:xfrm>
          <a:prstGeom prst="rect">
            <a:avLst/>
          </a:prstGeom>
        </p:spPr>
      </p:pic>
    </p:spTree>
    <p:extLst>
      <p:ext uri="{BB962C8B-B14F-4D97-AF65-F5344CB8AC3E}">
        <p14:creationId xmlns:p14="http://schemas.microsoft.com/office/powerpoint/2010/main" val="3117986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7" ma:contentTypeDescription="Create a new document." ma:contentTypeScope="" ma:versionID="4aa9156728ec40ec10fea053bf01ab89">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25bd8e2f098c81b399dd4c6c22e9087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6603FC5C-10F7-4AEA-B4B4-9856DA07ADB5}"/>
</file>

<file path=customXml/itemProps2.xml><?xml version="1.0" encoding="utf-8"?>
<ds:datastoreItem xmlns:ds="http://schemas.openxmlformats.org/officeDocument/2006/customXml" ds:itemID="{D9E9DBF7-63F1-47A8-8E6A-42B16427616E}"/>
</file>

<file path=customXml/itemProps3.xml><?xml version="1.0" encoding="utf-8"?>
<ds:datastoreItem xmlns:ds="http://schemas.openxmlformats.org/officeDocument/2006/customXml" ds:itemID="{38C14CD8-1349-4FC5-8870-623346A9B728}"/>
</file>

<file path=docProps/app.xml><?xml version="1.0" encoding="utf-8"?>
<Properties xmlns="http://schemas.openxmlformats.org/officeDocument/2006/extended-properties" xmlns:vt="http://schemas.openxmlformats.org/officeDocument/2006/docPropsVTypes">
  <TotalTime>121</TotalTime>
  <Words>502</Words>
  <Application>Microsoft Office PowerPoint</Application>
  <PresentationFormat>Widescreen</PresentationFormat>
  <Paragraphs>37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MITRE ATT&amp;CK framework  </vt:lpstr>
      <vt:lpstr>MITRE ATT&amp;CK Framework</vt:lpstr>
      <vt:lpstr>MITRE ATT&amp;CK Framework</vt:lpstr>
      <vt:lpstr>Tactics, Techniques, and Procedures (TTP)</vt:lpstr>
      <vt:lpstr>Tactics, Techniques, and Procedures (TTP)</vt:lpstr>
      <vt:lpstr>Tactics, Techniques, and Procedures (TTP)</vt:lpstr>
      <vt:lpstr>14 Tactics</vt:lpstr>
      <vt:lpstr>14 Tactics (cont.)</vt:lpstr>
      <vt:lpstr>ATT&amp;CK Matrix</vt:lpstr>
      <vt:lpstr>ATT&amp;CK Matrix</vt:lpstr>
      <vt:lpstr>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MITRE ATT&amp;CK framework  </dc:title>
  <dc:creator>cliff krahenbill</dc:creator>
  <cp:lastModifiedBy>Clifton Krahenbill</cp:lastModifiedBy>
  <cp:revision>13</cp:revision>
  <dcterms:created xsi:type="dcterms:W3CDTF">2021-11-22T09:34:26Z</dcterms:created>
  <dcterms:modified xsi:type="dcterms:W3CDTF">2022-03-31T23:58:09Z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