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297" r:id="rId4"/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3D380-D568-49F7-B332-0942834077B5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4317A-D090-4CB1-8755-FB5BCA5DE8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54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3F92-D0CA-4E7F-8985-3CB5AD6B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0812-E1FB-4E02-9ECE-BFB04B311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857F-F15D-4A1B-AF7C-14C50C1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B29C-E31A-46D6-8466-067BABAD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AD30-E329-4027-A83C-889B4BB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366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E3AA-27C7-4617-A89F-0BA3C947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D600-71BE-4B27-9865-FD0FA2F9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1AEB-8C56-4F20-BF43-FB835035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8642-7528-49EA-9AA7-4E0C3F29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9269-D8C5-42E1-9897-57E5796C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58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3FCC1-DC91-427B-9902-947C65E86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D79C7-0859-4C4A-AB01-D16AF566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0311-9394-4F98-B915-06123E6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19A2-AFEA-477A-913A-D9D0FC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31FE-6E89-4DA4-85E0-23853685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9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99F7-D77C-4499-BB3F-837A0EB4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49D8-BD2A-402D-891F-05C7C6EA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2394-172D-4561-8978-592AD228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8B81-CF47-496C-AB11-A37E0239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AA32-0AA2-43F6-B6EE-2392B81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2F7B-B61B-48BD-B313-CEAAD0AC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9CA4-97E9-49A9-926F-4047AFE0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995F-F62E-455F-88C7-779AB417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DE14-FDEA-4A81-8356-CD774937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F43D-3F5F-4749-A3AC-EB4AA1AD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5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9DFE-2E4B-46B5-8EA3-8ADD69E7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B1C2-7EC0-4C48-81DB-286F41421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1DC4-4F3D-45D5-8A12-A09B0EBE9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BF20B-AAD3-4AA3-B532-0C560F26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161B-02D3-4DE5-992F-0F0638CB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E9C4-3F28-4869-9C06-47E49CAB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54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04C-FFCE-4C7E-92E8-24FF36C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6C31-720B-4733-AA7B-0AA3CFA5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38C45-801E-471E-8FEB-FED8DD16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A01DA-5F51-41FA-8A41-1E78BE234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07FF-A99A-4F73-ADA8-E168F78D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9D18C-49EE-414D-9B3D-B0F95942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26A8C-5E68-49CE-A94E-2A7A6592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E2A6-B242-42E9-AA8B-13FA34B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5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FCB-DDA8-489D-BB05-480703DB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2B3DD-0BCB-479C-922D-0FB9BE8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8560-5C67-4C08-8FC9-8F641E91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CAA67-8E47-4ECB-9EF0-1BCB7215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34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26354-EA8F-4F2C-AF6E-600DE62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95699-774E-463C-9F8C-1803A3DB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ADF3E-023C-46C2-B0D2-F9EE099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099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BB12-73EE-4301-AF68-B258F2DA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811B-DA54-447F-B524-87B5381B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7CAF1-DBC6-45C9-9443-45E25BDC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AD5D-F18C-47FE-8995-8CADEC86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94D2-88F0-453D-B6A9-F24B2A63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043B3-7D6E-4AE1-A1E0-1BE8533E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414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0E36-5B84-4201-98C0-ED074373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AF1B7-873E-4ED1-B65E-E75646EF6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053AE-6BB4-46A2-8FE6-376215C1E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DBA3-884D-428E-950F-EC69A5C4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C561C-F4DF-49F0-B910-9E8CC4FD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76EED-1C2B-45CB-A575-A75713C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13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545FF-233C-49B7-AA38-48DE4D88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CB3-B37B-415D-9E12-C72A817F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9A26-E83A-451B-BD20-D40B9E8EB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E85A-33FB-4072-8F33-CFADDDDF94A9}" type="datetimeFigureOut">
              <a:rPr lang="en-PH" smtClean="0"/>
              <a:t>30/03/2022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D86F-F185-45C1-B7F4-67B7CA24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2A68-96D4-40AC-8D75-9CC3F5889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7B44-5F35-43FB-AB09-5A1F802D4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54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csrc/media/publications/sp/800-53/rev-5/draft/documents/sp800-53r5-draft.pdf" TargetMode="External"/><Relationship Id="rId2" Type="http://schemas.openxmlformats.org/officeDocument/2006/relationships/hyperlink" Target="https://nvlpubs.nist.gov/nistpubs/Legacy/SP/nistspecialpublication800-115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5C987-4088-4339-9AF2-A0D723707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PH" sz="4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Penetration Testing Framework and Standard</a:t>
            </a:r>
            <a:br>
              <a:rPr lang="en-PH" sz="6200" dirty="0"/>
            </a:br>
            <a:endParaRPr lang="en-PH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21836-5729-4030-9F19-75E03D114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Cyber Security Exam Prep</a:t>
            </a:r>
          </a:p>
          <a:p>
            <a:pPr algn="l"/>
            <a:r>
              <a:rPr lang="en-US" dirty="0"/>
              <a:t>Prof. K</a:t>
            </a:r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F3BF-5144-4CF8-8A7D-4A918C7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80325" cy="1618489"/>
          </a:xfrm>
        </p:spPr>
        <p:txBody>
          <a:bodyPr anchor="ctr">
            <a:normAutofit/>
          </a:bodyPr>
          <a:lstStyle/>
          <a:p>
            <a:r>
              <a:rPr lang="en-PH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NIST?</a:t>
            </a:r>
            <a:endParaRPr lang="en-PH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309-F734-433D-A363-EA95D24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4"/>
            <a:ext cx="10362809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NIST stands for the National Institute of Standards and Technology. </a:t>
            </a:r>
          </a:p>
          <a:p>
            <a:r>
              <a:rPr lang="en-US" sz="2400" dirty="0"/>
              <a:t>A unit of the U.S. Commerce Department. </a:t>
            </a:r>
          </a:p>
          <a:p>
            <a:r>
              <a:rPr lang="en-US" sz="2400" dirty="0"/>
              <a:t>Formerly known as the National Bureau of Standards. </a:t>
            </a:r>
          </a:p>
          <a:p>
            <a:r>
              <a:rPr lang="en-US" sz="2400" dirty="0"/>
              <a:t>NIST promotes and maintains measurement standards. </a:t>
            </a:r>
          </a:p>
          <a:p>
            <a:r>
              <a:rPr lang="en-US" sz="2400" dirty="0"/>
              <a:t>NIST has active programs for encouraging and assisting industry and science to develop and use these standards.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8394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F3BF-5144-4CF8-8A7D-4A918C7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80325" cy="1618489"/>
          </a:xfrm>
        </p:spPr>
        <p:txBody>
          <a:bodyPr anchor="ctr">
            <a:normAutofit/>
          </a:bodyPr>
          <a:lstStyle/>
          <a:p>
            <a:r>
              <a:rPr lang="en-PH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Penetration Testing Framework and Standard</a:t>
            </a:r>
            <a:endParaRPr lang="en-PH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309-F734-433D-A363-EA95D24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4"/>
            <a:ext cx="10362809" cy="280039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erves as guidelines for managing your cybersecurity risks.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of the best ways to assess your adherence to NIST is by conducting a NIST-based penetration (pen) test.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5397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F3BF-5144-4CF8-8A7D-4A918C7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80325" cy="1618489"/>
          </a:xfrm>
        </p:spPr>
        <p:txBody>
          <a:bodyPr anchor="ctr">
            <a:normAutofit/>
          </a:bodyPr>
          <a:lstStyle/>
          <a:p>
            <a:r>
              <a:rPr lang="en-PH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NIST….</a:t>
            </a:r>
            <a:endParaRPr lang="en-PH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309-F734-433D-A363-EA95D24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03319"/>
            <a:ext cx="10362809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Penetration test scenarios should focus on locating and targeting exploitable defects in the design and implementation of an application, system, or network. </a:t>
            </a:r>
          </a:p>
          <a:p>
            <a:r>
              <a:rPr lang="en-US" sz="2400" dirty="0"/>
              <a:t>Tests should reproduce both the most likely and most damaging attack patterns—including worst-case scenarios such as malicious actions by administrators.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9256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F3BF-5144-4CF8-8A7D-4A918C7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80325" cy="1618489"/>
          </a:xfrm>
        </p:spPr>
        <p:txBody>
          <a:bodyPr anchor="ctr">
            <a:normAutofit/>
          </a:bodyPr>
          <a:lstStyle/>
          <a:p>
            <a:r>
              <a:rPr lang="en-PH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Penetration Testing Framework and Standard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309-F734-433D-A363-EA95D24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4"/>
            <a:ext cx="10362809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NIST Cybersecurity Framework is a powerful asset for cybersecurity practitioners. </a:t>
            </a:r>
          </a:p>
          <a:p>
            <a:r>
              <a:rPr lang="en-US" sz="2400" dirty="0"/>
              <a:t>Given its flexibility and adaptability, it is a cost-effective way for organizations to approach cybersecurity and foster an enterprise-wide conversation around cyber risk and compliance.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6552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F3BF-5144-4CF8-8A7D-4A918C7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712963"/>
            <a:ext cx="9780325" cy="1618489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Basic Penetration Testing Structure</a:t>
            </a:r>
            <a:endParaRPr lang="en-P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309-F734-433D-A363-EA95D24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85268"/>
            <a:ext cx="10362809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general methodology suggested by NIST for the execution of the penetration test follows four stages:</a:t>
            </a:r>
          </a:p>
          <a:p>
            <a:endParaRPr lang="en-PH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219C2-B20B-4CC0-9AEA-3C8BB5CE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97" y="2888461"/>
            <a:ext cx="7125492" cy="29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9F3BF-5144-4CF8-8A7D-4A918C7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80325" cy="1618489"/>
          </a:xfrm>
        </p:spPr>
        <p:txBody>
          <a:bodyPr anchor="ctr">
            <a:normAutofit/>
          </a:bodyPr>
          <a:lstStyle/>
          <a:p>
            <a:r>
              <a:rPr lang="en-PH" sz="5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Publications</a:t>
            </a:r>
            <a:endParaRPr lang="en-PH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9309-F734-433D-A363-EA95D245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03319"/>
            <a:ext cx="10362809" cy="2800395"/>
          </a:xfrm>
        </p:spPr>
        <p:txBody>
          <a:bodyPr anchor="t">
            <a:normAutofit/>
          </a:bodyPr>
          <a:lstStyle/>
          <a:p>
            <a:r>
              <a:rPr lang="en-PH" sz="2400" dirty="0">
                <a:hlinkClick r:id="rId2"/>
              </a:rPr>
              <a:t>Special Publication 800-115 </a:t>
            </a:r>
            <a:r>
              <a:rPr lang="en-PH" sz="2400" dirty="0"/>
              <a:t>- </a:t>
            </a:r>
            <a:r>
              <a:rPr lang="en-US" sz="2400" dirty="0"/>
              <a:t>Technical Guide to Information Security Testing and Assessment.</a:t>
            </a:r>
          </a:p>
          <a:p>
            <a:pPr lvl="1"/>
            <a:r>
              <a:rPr lang="en-US" sz="2000" dirty="0"/>
              <a:t>References and describes penetration testing along with four penetration testing phases, planning, discovery, attack, and reporting.</a:t>
            </a:r>
          </a:p>
          <a:p>
            <a:r>
              <a:rPr lang="en-PH" sz="2400" dirty="0">
                <a:hlinkClick r:id="rId3"/>
              </a:rPr>
              <a:t>NIST 800-53</a:t>
            </a:r>
            <a:r>
              <a:rPr lang="en-PH" sz="2400" dirty="0"/>
              <a:t> - </a:t>
            </a:r>
            <a:r>
              <a:rPr lang="en-US" sz="2400" dirty="0"/>
              <a:t>Security and Privacy Controls for Information Systems and Organizations</a:t>
            </a:r>
          </a:p>
          <a:p>
            <a:pPr lvl="1"/>
            <a:r>
              <a:rPr lang="en-US" sz="2000" dirty="0"/>
              <a:t>Aims to help organizations identify the security and privacy controls needed to manage risk and to satisfy the security and privacy requirements.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06783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End Images – Browse 2,579,185 Stock Photos, Vectors, and Video | Adobe  Stock">
            <a:extLst>
              <a:ext uri="{FF2B5EF4-FFF2-40B4-BE49-F238E27FC236}">
                <a16:creationId xmlns:a16="http://schemas.microsoft.com/office/drawing/2014/main" id="{B85FA090-F362-4E7A-913B-C671C5231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97931"/>
            <a:ext cx="10905066" cy="40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0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4294833-DDD3-4903-AB10-DA72D0466A8B}"/>
</file>

<file path=customXml/itemProps2.xml><?xml version="1.0" encoding="utf-8"?>
<ds:datastoreItem xmlns:ds="http://schemas.openxmlformats.org/officeDocument/2006/customXml" ds:itemID="{0986CE3B-428F-4616-B451-28FD2E5972B2}"/>
</file>

<file path=customXml/itemProps3.xml><?xml version="1.0" encoding="utf-8"?>
<ds:datastoreItem xmlns:ds="http://schemas.openxmlformats.org/officeDocument/2006/customXml" ds:itemID="{8A2AD6A8-6EEF-44D7-BC47-9796A5F05849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NIST Penetration Testing Framework and Standard </vt:lpstr>
      <vt:lpstr>What is NIST?</vt:lpstr>
      <vt:lpstr>NIST Penetration Testing Framework and Standard</vt:lpstr>
      <vt:lpstr>According to NIST….</vt:lpstr>
      <vt:lpstr>NIST Penetration Testing Framework and Standard</vt:lpstr>
      <vt:lpstr>Basic Penetration Testing Structure</vt:lpstr>
      <vt:lpstr>NIST Publications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framework</dc:title>
  <dc:creator>cliff krahenbill</dc:creator>
  <cp:lastModifiedBy>Clifton Krahenbill</cp:lastModifiedBy>
  <cp:revision>9</cp:revision>
  <dcterms:created xsi:type="dcterms:W3CDTF">2021-11-22T09:34:26Z</dcterms:created>
  <dcterms:modified xsi:type="dcterms:W3CDTF">2022-03-30T08:06:32Z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