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9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4" y="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u="none" strike="noStrike" baseline="0" dirty="0">
                <a:effectLst/>
              </a:rPr>
              <a:t>Company revenue &amp; average price of sales, </a:t>
            </a:r>
            <a:r>
              <a:rPr lang="en-US" sz="1800" b="0" i="0" u="none" strike="noStrike" baseline="0" dirty="0">
                <a:effectLst/>
              </a:rPr>
              <a:t>Jan-Jun</a:t>
            </a:r>
            <a:endParaRPr lang="pl-PL" sz="1800" dirty="0"/>
          </a:p>
        </c:rich>
      </c:tx>
      <c:layout>
        <c:manualLayout>
          <c:xMode val="edge"/>
          <c:yMode val="edge"/>
          <c:x val="7.7120679064053164E-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>
                <a:alpha val="4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120</c:v>
                </c:pt>
                <c:pt idx="1">
                  <c:v>128</c:v>
                </c:pt>
                <c:pt idx="2">
                  <c:v>105</c:v>
                </c:pt>
                <c:pt idx="3">
                  <c:v>155</c:v>
                </c:pt>
                <c:pt idx="4">
                  <c:v>154</c:v>
                </c:pt>
                <c:pt idx="5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B3-4174-9796-A8B47F1CD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83566143"/>
        <c:axId val="68356697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Average Price of product</c:v>
                </c:pt>
              </c:strCache>
            </c:strRef>
          </c:tx>
          <c:spPr>
            <a:ln w="412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13</c:v>
                </c:pt>
                <c:pt idx="1">
                  <c:v>14</c:v>
                </c:pt>
                <c:pt idx="2">
                  <c:v>17</c:v>
                </c:pt>
                <c:pt idx="3">
                  <c:v>12</c:v>
                </c:pt>
                <c:pt idx="4">
                  <c:v>15</c:v>
                </c:pt>
                <c:pt idx="5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B3-4174-9796-A8B47F1CD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575295"/>
        <c:axId val="683574047"/>
      </c:lineChart>
      <c:catAx>
        <c:axId val="68356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66975"/>
        <c:crosses val="autoZero"/>
        <c:auto val="1"/>
        <c:lblAlgn val="ctr"/>
        <c:lblOffset val="100"/>
        <c:noMultiLvlLbl val="0"/>
      </c:catAx>
      <c:valAx>
        <c:axId val="68356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66143"/>
        <c:crosses val="autoZero"/>
        <c:crossBetween val="between"/>
      </c:valAx>
      <c:valAx>
        <c:axId val="683574047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575295"/>
        <c:crosses val="max"/>
        <c:crossBetween val="between"/>
      </c:valAx>
      <c:catAx>
        <c:axId val="6835752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357404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116388376984798"/>
          <c:y val="1.5404108969138092E-3"/>
          <c:w val="0.26883611623015208"/>
          <c:h val="5.88044166892931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0.89043</cdr:x>
      <cdr:y>0.91978</cdr:y>
    </cdr:from>
    <cdr:to>
      <cdr:x>1</cdr:x>
      <cdr:y>0.97201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9F06032-AB05-8695-B873-8EE6B1A91163}"/>
            </a:ext>
          </a:extLst>
        </cdr:cNvPr>
        <cdr:cNvSpPr txBox="1"/>
      </cdr:nvSpPr>
      <cdr:spPr>
        <a:xfrm xmlns:a="http://schemas.openxmlformats.org/drawingml/2006/main">
          <a:off x="9566910" y="4065061"/>
          <a:ext cx="1177290" cy="23083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r"/>
          <a:r>
            <a:rPr lang="en-US" dirty="0"/>
            <a:t>Average Price, $</a:t>
          </a:r>
          <a:endParaRPr lang="pl-PL" dirty="0"/>
        </a:p>
        <a:p xmlns:a="http://schemas.openxmlformats.org/drawingml/2006/main">
          <a:pPr algn="r"/>
          <a:endParaRPr lang="pl-PL" sz="1100" dirty="0"/>
        </a:p>
      </cdr:txBody>
    </cdr:sp>
  </cdr:relSizeAnchor>
  <cdr:relSizeAnchor xmlns:cdr="http://schemas.openxmlformats.org/drawingml/2006/chartDrawing">
    <cdr:from>
      <cdr:x>0.00551</cdr:x>
      <cdr:y>0.88103</cdr:y>
    </cdr:from>
    <cdr:to>
      <cdr:x>0.09869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CF08659-B6FC-876D-E489-08A075560277}"/>
            </a:ext>
          </a:extLst>
        </cdr:cNvPr>
        <cdr:cNvSpPr txBox="1"/>
      </cdr:nvSpPr>
      <cdr:spPr>
        <a:xfrm xmlns:a="http://schemas.openxmlformats.org/drawingml/2006/main">
          <a:off x="59252" y="3893820"/>
          <a:ext cx="1001052" cy="5257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l"/>
          <a:r>
            <a:rPr lang="en-US" dirty="0"/>
            <a:t>Revenue</a:t>
          </a:r>
        </a:p>
        <a:p xmlns:a="http://schemas.openxmlformats.org/drawingml/2006/main">
          <a:pPr algn="l"/>
          <a:r>
            <a:rPr lang="en-US" dirty="0"/>
            <a:t>$ million</a:t>
          </a:r>
          <a:endParaRPr lang="pl-PL" dirty="0"/>
        </a:p>
        <a:p xmlns:a="http://schemas.openxmlformats.org/drawingml/2006/main">
          <a:pPr algn="l"/>
          <a:endParaRPr lang="pl-PL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7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141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3505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110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14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553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662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093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976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1879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643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74423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F848-4604-23FD-0123-281B5CA05C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60319" y="2732971"/>
            <a:ext cx="7071360" cy="3429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/>
              <a:t>Company revenue &amp; average sales price, </a:t>
            </a:r>
            <a:r>
              <a:rPr lang="en-US" sz="2400" dirty="0"/>
              <a:t>Jan-Jun</a:t>
            </a:r>
            <a:endParaRPr lang="pl-PL" sz="2400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F4CB10B-335E-80E5-602D-F29D7CECC1CB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2205990" y="3215640"/>
          <a:ext cx="7780020" cy="149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3340">
                  <a:extLst>
                    <a:ext uri="{9D8B030D-6E8A-4147-A177-3AD203B41FA5}">
                      <a16:colId xmlns:a16="http://schemas.microsoft.com/office/drawing/2014/main" val="3257661355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397952341"/>
                    </a:ext>
                  </a:extLst>
                </a:gridCol>
                <a:gridCol w="2593340">
                  <a:extLst>
                    <a:ext uri="{9D8B030D-6E8A-4147-A177-3AD203B41FA5}">
                      <a16:colId xmlns:a16="http://schemas.microsoft.com/office/drawing/2014/main" val="410211281"/>
                    </a:ext>
                  </a:extLst>
                </a:gridCol>
              </a:tblGrid>
              <a:tr h="130844">
                <a:tc>
                  <a:txBody>
                    <a:bodyPr/>
                    <a:lstStyle/>
                    <a:p>
                      <a:pPr algn="ctr"/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Revenue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Price of product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16187964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Jan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61939349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Feb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128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90001243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Mar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4668232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Apr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95918712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May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78479564"/>
                  </a:ext>
                </a:extLst>
              </a:tr>
              <a:tr h="130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Jun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132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  <a:endParaRPr lang="pl-PL" sz="14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031951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6F16A-2E8B-A108-FEB3-8224B4060664}"/>
              </a:ext>
            </a:extLst>
          </p:cNvPr>
          <p:cNvSpPr txBox="1"/>
          <p:nvPr/>
        </p:nvSpPr>
        <p:spPr>
          <a:xfrm>
            <a:off x="5597818" y="4819620"/>
            <a:ext cx="99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Revenue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$ million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C65C4-C077-F3CA-5E88-EDF37BA61BFA}"/>
              </a:ext>
            </a:extLst>
          </p:cNvPr>
          <p:cNvSpPr txBox="1"/>
          <p:nvPr/>
        </p:nvSpPr>
        <p:spPr>
          <a:xfrm>
            <a:off x="7880350" y="4958119"/>
            <a:ext cx="1684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 Price, $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7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49B3-C83A-5C91-EFEC-EA8B114795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6450" y="581025"/>
            <a:ext cx="10744200" cy="342900"/>
          </a:xfrm>
        </p:spPr>
        <p:txBody>
          <a:bodyPr>
            <a:noAutofit/>
          </a:bodyPr>
          <a:lstStyle/>
          <a:p>
            <a:r>
              <a:rPr lang="en-US" sz="2400" dirty="0"/>
              <a:t>Higher average product price didn’t result in higher revenue; </a:t>
            </a:r>
            <a:r>
              <a:rPr lang="en-US" sz="1200" dirty="0"/>
              <a:t>March revenue </a:t>
            </a:r>
            <a:r>
              <a:rPr lang="en-US" sz="2400" dirty="0"/>
              <a:t>lower than usual</a:t>
            </a:r>
            <a:endParaRPr lang="pl-PL" sz="24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38AF36-B1DB-756A-1F9A-DA95E7764A24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796290" y="1755140"/>
          <a:ext cx="107442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7FB7BBD-9962-44EA-AF6F-1C3F7A152E67}"/>
              </a:ext>
            </a:extLst>
          </p:cNvPr>
          <p:cNvSpPr txBox="1"/>
          <p:nvPr/>
        </p:nvSpPr>
        <p:spPr>
          <a:xfrm>
            <a:off x="-1829" y="-425728"/>
            <a:ext cx="266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Exercise: Combo line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95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E3BA-6B2B-52AB-EC04-E3C58B06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dirty="0"/>
              <a:t>Higher average product price didn’t result in higher revenue; </a:t>
            </a:r>
            <a:r>
              <a:rPr lang="en-US" dirty="0"/>
              <a:t>March revenue </a:t>
            </a:r>
            <a:r>
              <a:rPr lang="en-US" sz="2400" dirty="0"/>
              <a:t>lower than usual</a:t>
            </a:r>
            <a:endParaRPr lang="pl-P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94410-4D8A-6F1B-A1CE-427C6B324443}"/>
              </a:ext>
            </a:extLst>
          </p:cNvPr>
          <p:cNvSpPr txBox="1"/>
          <p:nvPr/>
        </p:nvSpPr>
        <p:spPr>
          <a:xfrm>
            <a:off x="-1829" y="-1252459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Add a Combo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2C648A-F14C-FB98-A5D3-001738D0DC85}"/>
              </a:ext>
            </a:extLst>
          </p:cNvPr>
          <p:cNvSpPr txBox="1"/>
          <p:nvPr/>
        </p:nvSpPr>
        <p:spPr>
          <a:xfrm>
            <a:off x="0" y="-883127"/>
            <a:ext cx="517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Change Average product price series type to “Line”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85DD0-1649-1957-B096-1B1A753618E2}"/>
              </a:ext>
            </a:extLst>
          </p:cNvPr>
          <p:cNvSpPr txBox="1"/>
          <p:nvPr/>
        </p:nvSpPr>
        <p:spPr>
          <a:xfrm>
            <a:off x="0" y="-513795"/>
            <a:ext cx="317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Give the line a secondary axis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4FA08C-0CFA-A695-3ECD-563C00C7E77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301022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Company revenue &amp; average sales price, Jan-Jun</vt:lpstr>
      <vt:lpstr>Higher average product price didn’t result in higher revenue; March revenue lower than usual</vt:lpstr>
      <vt:lpstr>Higher average product price didn’t result in higher revenue; March revenue lower than usual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revenue &amp; average sales price, Jan-Jun</dc:title>
  <dc:creator>Andrew P</dc:creator>
  <cp:lastModifiedBy>Andrew P</cp:lastModifiedBy>
  <cp:revision>1</cp:revision>
  <dcterms:created xsi:type="dcterms:W3CDTF">2024-04-24T08:01:08Z</dcterms:created>
  <dcterms:modified xsi:type="dcterms:W3CDTF">2024-04-24T08:01:20Z</dcterms:modified>
</cp:coreProperties>
</file>