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76" r:id="rId3"/>
    <p:sldId id="3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8" y="1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i="0" dirty="0">
                <a:effectLst/>
              </a:rPr>
              <a:t>Smoking cigarettes, Number of deaths by risk factor, Afghanistan, 2019</a:t>
            </a:r>
            <a:endParaRPr lang="pl-PL" dirty="0">
              <a:effectLst/>
            </a:endParaRPr>
          </a:p>
        </c:rich>
      </c:tx>
      <c:layout>
        <c:manualLayout>
          <c:xMode val="edge"/>
          <c:yMode val="edge"/>
          <c:x val="0.127188215102974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9154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6B-4F7A-A8B5-95C0A28C62DA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D6B-4F7A-A8B5-95C0A28C62DA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6B-4F7A-A8B5-95C0A28C62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Alcohol use</c:v>
                </c:pt>
                <c:pt idx="1">
                  <c:v>Unsafe sex</c:v>
                </c:pt>
                <c:pt idx="2">
                  <c:v>Iron deficiency</c:v>
                </c:pt>
                <c:pt idx="3">
                  <c:v>Diet high in sodium</c:v>
                </c:pt>
                <c:pt idx="4">
                  <c:v>Unsafe sanitation</c:v>
                </c:pt>
                <c:pt idx="5">
                  <c:v>Diet low in nuts and seeds</c:v>
                </c:pt>
                <c:pt idx="6">
                  <c:v>Unsafe water source</c:v>
                </c:pt>
                <c:pt idx="7">
                  <c:v>Low physical activity</c:v>
                </c:pt>
                <c:pt idx="8">
                  <c:v>Diet low in fruits</c:v>
                </c:pt>
                <c:pt idx="9">
                  <c:v>Diet low in vegetables</c:v>
                </c:pt>
                <c:pt idx="10">
                  <c:v>Secondhand smoke </c:v>
                </c:pt>
                <c:pt idx="11">
                  <c:v>Smoking</c:v>
                </c:pt>
                <c:pt idx="12">
                  <c:v>Diet low in whole grains</c:v>
                </c:pt>
                <c:pt idx="13">
                  <c:v>Child wasting</c:v>
                </c:pt>
                <c:pt idx="14">
                  <c:v>High body-mass index</c:v>
                </c:pt>
                <c:pt idx="15">
                  <c:v>Low birth weight</c:v>
                </c:pt>
                <c:pt idx="16">
                  <c:v>High fasting plasma gluco</c:v>
                </c:pt>
                <c:pt idx="17">
                  <c:v>Household air pollution</c:v>
                </c:pt>
                <c:pt idx="18">
                  <c:v>High blood pressure</c:v>
                </c:pt>
                <c:pt idx="19">
                  <c:v>Air pollution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583</c:v>
                </c:pt>
                <c:pt idx="1">
                  <c:v>741</c:v>
                </c:pt>
                <c:pt idx="2">
                  <c:v>761</c:v>
                </c:pt>
                <c:pt idx="3">
                  <c:v>1422</c:v>
                </c:pt>
                <c:pt idx="4">
                  <c:v>2592</c:v>
                </c:pt>
                <c:pt idx="5">
                  <c:v>3269</c:v>
                </c:pt>
                <c:pt idx="6">
                  <c:v>3751</c:v>
                </c:pt>
                <c:pt idx="7">
                  <c:v>4117</c:v>
                </c:pt>
                <c:pt idx="8">
                  <c:v>4583</c:v>
                </c:pt>
                <c:pt idx="9">
                  <c:v>5148</c:v>
                </c:pt>
                <c:pt idx="10">
                  <c:v>6062</c:v>
                </c:pt>
                <c:pt idx="11">
                  <c:v>10306</c:v>
                </c:pt>
                <c:pt idx="12">
                  <c:v>10335</c:v>
                </c:pt>
                <c:pt idx="13">
                  <c:v>12285</c:v>
                </c:pt>
                <c:pt idx="14">
                  <c:v>22048</c:v>
                </c:pt>
                <c:pt idx="15">
                  <c:v>22132</c:v>
                </c:pt>
                <c:pt idx="16">
                  <c:v>24888</c:v>
                </c:pt>
                <c:pt idx="17">
                  <c:v>28168</c:v>
                </c:pt>
                <c:pt idx="18">
                  <c:v>36017</c:v>
                </c:pt>
                <c:pt idx="19">
                  <c:v>37033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B-4F7A-A8B5-95C0A28C62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17545231"/>
        <c:axId val="617545647"/>
      </c:barChart>
      <c:catAx>
        <c:axId val="617545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545647"/>
        <c:crosses val="autoZero"/>
        <c:auto val="1"/>
        <c:lblAlgn val="ctr"/>
        <c:lblOffset val="100"/>
        <c:noMultiLvlLbl val="0"/>
      </c:catAx>
      <c:valAx>
        <c:axId val="6175456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17545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i="0" dirty="0">
                <a:effectLst/>
              </a:rPr>
              <a:t>Smoking cigarettes, Number of deaths by risk factor, Afghanistan, 2019</a:t>
            </a:r>
            <a:endParaRPr lang="pl-PL" dirty="0">
              <a:effectLst/>
            </a:endParaRPr>
          </a:p>
        </c:rich>
      </c:tx>
      <c:layout>
        <c:manualLayout>
          <c:xMode val="edge"/>
          <c:yMode val="edge"/>
          <c:x val="0.127188215102974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9154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23-4BCA-B267-29D8AB8BBDFA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23-4BCA-B267-29D8AB8BBDFA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23-4BCA-B267-29D8AB8BBD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Alcohol use</c:v>
                </c:pt>
                <c:pt idx="1">
                  <c:v>Unsafe sex</c:v>
                </c:pt>
                <c:pt idx="2">
                  <c:v>Iron deficiency</c:v>
                </c:pt>
                <c:pt idx="3">
                  <c:v>Diet high in sodium</c:v>
                </c:pt>
                <c:pt idx="4">
                  <c:v>Unsafe sanitation</c:v>
                </c:pt>
                <c:pt idx="5">
                  <c:v>Diet low in nuts and seeds</c:v>
                </c:pt>
                <c:pt idx="6">
                  <c:v>Unsafe water source</c:v>
                </c:pt>
                <c:pt idx="7">
                  <c:v>Low physical activity</c:v>
                </c:pt>
                <c:pt idx="8">
                  <c:v>Diet low in fruits</c:v>
                </c:pt>
                <c:pt idx="9">
                  <c:v>Diet low in vegetables</c:v>
                </c:pt>
                <c:pt idx="10">
                  <c:v>Secondhand smoke </c:v>
                </c:pt>
                <c:pt idx="11">
                  <c:v>Smoking</c:v>
                </c:pt>
                <c:pt idx="12">
                  <c:v>Diet low in whole grains</c:v>
                </c:pt>
                <c:pt idx="13">
                  <c:v>Child wasting</c:v>
                </c:pt>
                <c:pt idx="14">
                  <c:v>High body-mass index</c:v>
                </c:pt>
                <c:pt idx="15">
                  <c:v>Low birth weight</c:v>
                </c:pt>
                <c:pt idx="16">
                  <c:v>High fasting plasma gluco</c:v>
                </c:pt>
                <c:pt idx="17">
                  <c:v>Household air pollution</c:v>
                </c:pt>
                <c:pt idx="18">
                  <c:v>High blood pressure</c:v>
                </c:pt>
                <c:pt idx="19">
                  <c:v>Air pollution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583</c:v>
                </c:pt>
                <c:pt idx="1">
                  <c:v>741</c:v>
                </c:pt>
                <c:pt idx="2">
                  <c:v>761</c:v>
                </c:pt>
                <c:pt idx="3">
                  <c:v>1422</c:v>
                </c:pt>
                <c:pt idx="4">
                  <c:v>2592</c:v>
                </c:pt>
                <c:pt idx="5">
                  <c:v>3269</c:v>
                </c:pt>
                <c:pt idx="6">
                  <c:v>3751</c:v>
                </c:pt>
                <c:pt idx="7">
                  <c:v>4117</c:v>
                </c:pt>
                <c:pt idx="8">
                  <c:v>4583</c:v>
                </c:pt>
                <c:pt idx="9">
                  <c:v>5148</c:v>
                </c:pt>
                <c:pt idx="10">
                  <c:v>6062</c:v>
                </c:pt>
                <c:pt idx="11">
                  <c:v>10306</c:v>
                </c:pt>
                <c:pt idx="12">
                  <c:v>10335</c:v>
                </c:pt>
                <c:pt idx="13">
                  <c:v>12285</c:v>
                </c:pt>
                <c:pt idx="14">
                  <c:v>22048</c:v>
                </c:pt>
                <c:pt idx="15">
                  <c:v>22132</c:v>
                </c:pt>
                <c:pt idx="16">
                  <c:v>24888</c:v>
                </c:pt>
                <c:pt idx="17">
                  <c:v>28168</c:v>
                </c:pt>
                <c:pt idx="18">
                  <c:v>36017</c:v>
                </c:pt>
                <c:pt idx="19">
                  <c:v>37033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23-4BCA-B267-29D8AB8BB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17545231"/>
        <c:axId val="617545647"/>
      </c:barChart>
      <c:catAx>
        <c:axId val="617545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545647"/>
        <c:crosses val="autoZero"/>
        <c:auto val="1"/>
        <c:lblAlgn val="ctr"/>
        <c:lblOffset val="100"/>
        <c:noMultiLvlLbl val="0"/>
      </c:catAx>
      <c:valAx>
        <c:axId val="6175456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17545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3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65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281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662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8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9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683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444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70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314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5415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481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40448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29FCC8-B3C1-C0C2-1380-38B57F63E6E8}"/>
              </a:ext>
            </a:extLst>
          </p:cNvPr>
          <p:cNvSpPr txBox="1"/>
          <p:nvPr/>
        </p:nvSpPr>
        <p:spPr>
          <a:xfrm>
            <a:off x="1981201" y="1323319"/>
            <a:ext cx="8229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Smoking cigarettes, Number of deaths by risk factor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, Afghanistan, 2019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8062694-D35B-812F-B584-4479F3160B65}"/>
              </a:ext>
            </a:extLst>
          </p:cNvPr>
          <p:cNvGraphicFramePr>
            <a:graphicFrameLocks noGrp="1"/>
          </p:cNvGraphicFramePr>
          <p:nvPr/>
        </p:nvGraphicFramePr>
        <p:xfrm>
          <a:off x="3280779" y="1798518"/>
          <a:ext cx="5630442" cy="4539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3135">
                  <a:extLst>
                    <a:ext uri="{9D8B030D-6E8A-4147-A177-3AD203B41FA5}">
                      <a16:colId xmlns:a16="http://schemas.microsoft.com/office/drawing/2014/main" val="249827912"/>
                    </a:ext>
                  </a:extLst>
                </a:gridCol>
                <a:gridCol w="1597307">
                  <a:extLst>
                    <a:ext uri="{9D8B030D-6E8A-4147-A177-3AD203B41FA5}">
                      <a16:colId xmlns:a16="http://schemas.microsoft.com/office/drawing/2014/main" val="3281897640"/>
                    </a:ext>
                  </a:extLst>
                </a:gridCol>
              </a:tblGrid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Outdoor Air pollution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3171228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 blood pressure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36017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7954708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Diet high in sodium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1682168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Diet low in whole grains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3413611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Alcohol use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583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9487315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Diet low in fruits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4583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2381556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Unsafe water source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3751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4879838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Secondhand smoke 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6062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30192995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Low birth weight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22132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5937955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Child wasting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12285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6567584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Unsafe sex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741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1553810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Diet low in nuts and seeds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3269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2880498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Household air pollution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28168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3361403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Diet low in vegetables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5148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7075881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Low physical activity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4117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7852183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Smoking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10306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2890628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 fasting plasma gluco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24888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1397499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Air pollution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37033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8910661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High body-mass index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22048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6574728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Unsafe sanitation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2592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2085065"/>
                  </a:ext>
                </a:extLst>
              </a:tr>
              <a:tr h="21618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Iron deficiency</a:t>
                      </a:r>
                      <a:endParaRPr lang="pl-PL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97990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D3F187-A106-0315-945A-C0F04914C1A8}"/>
              </a:ext>
            </a:extLst>
          </p:cNvPr>
          <p:cNvSpPr txBox="1"/>
          <p:nvPr/>
        </p:nvSpPr>
        <p:spPr>
          <a:xfrm>
            <a:off x="0" y="6488668"/>
            <a:ext cx="527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https://ourworldindata.org/smoking</a:t>
            </a:r>
          </a:p>
        </p:txBody>
      </p:sp>
    </p:spTree>
    <p:extLst>
      <p:ext uri="{BB962C8B-B14F-4D97-AF65-F5344CB8AC3E}">
        <p14:creationId xmlns:p14="http://schemas.microsoft.com/office/powerpoint/2010/main" val="47281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2E5EC7-1072-CBF3-7493-06DC6324D7D2}"/>
              </a:ext>
            </a:extLst>
          </p:cNvPr>
          <p:cNvGraphicFramePr/>
          <p:nvPr/>
        </p:nvGraphicFramePr>
        <p:xfrm>
          <a:off x="1656080" y="1615440"/>
          <a:ext cx="8879840" cy="4865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0917DD8F-8194-EBD4-CA9F-F94ED3D037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4319" y="495300"/>
            <a:ext cx="10744200" cy="342900"/>
          </a:xfrm>
        </p:spPr>
        <p:txBody>
          <a:bodyPr>
            <a:noAutofit/>
          </a:bodyPr>
          <a:lstStyle/>
          <a:p>
            <a:r>
              <a:rPr lang="en-US" sz="2000" dirty="0"/>
              <a:t>High blood pressure and air pollution contributing to most deaths by smoking cigarettes </a:t>
            </a:r>
            <a:br>
              <a:rPr lang="en-US" sz="2000" dirty="0"/>
            </a:br>
            <a:r>
              <a:rPr lang="en-US" sz="2000" dirty="0"/>
              <a:t>in Afghanistan (2019)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01485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7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7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7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7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7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7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7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7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 animBg="0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97EA33-FA06-63C2-5F4C-D85542122C11}"/>
              </a:ext>
            </a:extLst>
          </p:cNvPr>
          <p:cNvSpPr txBox="1"/>
          <p:nvPr/>
        </p:nvSpPr>
        <p:spPr>
          <a:xfrm>
            <a:off x="-915" y="-1924619"/>
            <a:ext cx="422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Add a Fade animation to the entire chart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573FB-9C2A-37C3-5801-DCE49BD831D2}"/>
              </a:ext>
            </a:extLst>
          </p:cNvPr>
          <p:cNvSpPr txBox="1"/>
          <p:nvPr/>
        </p:nvSpPr>
        <p:spPr>
          <a:xfrm>
            <a:off x="-915" y="-1574593"/>
            <a:ext cx="343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Disable drawing the 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265A9-B585-7D78-138B-63A6282C3F2A}"/>
              </a:ext>
            </a:extLst>
          </p:cNvPr>
          <p:cNvSpPr txBox="1"/>
          <p:nvPr/>
        </p:nvSpPr>
        <p:spPr>
          <a:xfrm>
            <a:off x="-915" y="-816641"/>
            <a:ext cx="778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Reduce the amount of animations to explain the chart (divide into 3 categories)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8618830-C989-724E-A607-1DDCD04120C9}"/>
              </a:ext>
            </a:extLst>
          </p:cNvPr>
          <p:cNvGraphicFramePr/>
          <p:nvPr/>
        </p:nvGraphicFramePr>
        <p:xfrm>
          <a:off x="1656080" y="1615440"/>
          <a:ext cx="8879840" cy="4865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0">
            <a:extLst>
              <a:ext uri="{FF2B5EF4-FFF2-40B4-BE49-F238E27FC236}">
                <a16:creationId xmlns:a16="http://schemas.microsoft.com/office/drawing/2014/main" id="{39FECAD3-B1E9-7DD8-134E-22AA6AC20CF8}"/>
              </a:ext>
            </a:extLst>
          </p:cNvPr>
          <p:cNvSpPr txBox="1">
            <a:spLocks/>
          </p:cNvSpPr>
          <p:nvPr/>
        </p:nvSpPr>
        <p:spPr>
          <a:xfrm>
            <a:off x="1134319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High blood pressure and air pollution contributing to most deaths by smoking cigarettes </a:t>
            </a:r>
            <a:b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 Afghanistan (2019)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5CF41D-0697-B737-0DDB-5641C3A1D13B}"/>
              </a:ext>
            </a:extLst>
          </p:cNvPr>
          <p:cNvSpPr txBox="1"/>
          <p:nvPr/>
        </p:nvSpPr>
        <p:spPr>
          <a:xfrm>
            <a:off x="-916" y="-1185973"/>
            <a:ext cx="368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the animation to „By Category”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24980-4798-51E5-EA6C-EFE4FE0EEBA2}"/>
              </a:ext>
            </a:extLst>
          </p:cNvPr>
          <p:cNvSpPr txBox="1"/>
          <p:nvPr/>
        </p:nvSpPr>
        <p:spPr>
          <a:xfrm>
            <a:off x="-916" y="-459188"/>
            <a:ext cx="198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Add a little delay</a:t>
            </a:r>
          </a:p>
        </p:txBody>
      </p:sp>
    </p:spTree>
    <p:extLst>
      <p:ext uri="{BB962C8B-B14F-4D97-AF65-F5344CB8AC3E}">
        <p14:creationId xmlns:p14="http://schemas.microsoft.com/office/powerpoint/2010/main" val="3371972872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High blood pressure and air pollution contributing to most deaths by smoking cigarettes  in Afghanistan (2019)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2024-04-24T08:03:12Z</dcterms:created>
  <dcterms:modified xsi:type="dcterms:W3CDTF">2024-04-24T08:03:21Z</dcterms:modified>
</cp:coreProperties>
</file>