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2" r:id="rId2"/>
    <p:sldId id="373" r:id="rId3"/>
    <p:sldId id="375" r:id="rId4"/>
    <p:sldId id="376" r:id="rId5"/>
    <p:sldId id="377" r:id="rId6"/>
    <p:sldId id="378" r:id="rId7"/>
    <p:sldId id="3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" id="{0461494D-845B-4958-B0BB-DF13CBE609E7}">
          <p14:sldIdLst>
            <p14:sldId id="372"/>
          </p14:sldIdLst>
        </p14:section>
        <p14:section name="Ready" id="{C2921B89-1FDC-4B68-B86A-40ABB870D2A4}">
          <p14:sldIdLst>
            <p14:sldId id="373"/>
            <p14:sldId id="375"/>
            <p14:sldId id="376"/>
            <p14:sldId id="377"/>
            <p14:sldId id="378"/>
          </p14:sldIdLst>
        </p14:section>
        <p14:section name="Practice" id="{D169A1F7-4402-4E08-868C-FF0ABDC5DD84}">
          <p14:sldIdLst>
            <p14:sldId id="3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8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dirty="0">
                <a:effectLst/>
              </a:rPr>
              <a:t>Product sales in year x, </a:t>
            </a:r>
            <a:r>
              <a:rPr lang="en-US" sz="1800" b="0" i="0" dirty="0">
                <a:effectLst/>
              </a:rPr>
              <a:t>thousand USD</a:t>
            </a:r>
            <a:endParaRPr lang="pl-PL" dirty="0">
              <a:effectLst/>
            </a:endParaRPr>
          </a:p>
        </c:rich>
      </c:tx>
      <c:layout>
        <c:manualLayout>
          <c:xMode val="edge"/>
          <c:yMode val="edge"/>
          <c:x val="1.0194389763779734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874999999999994E-2"/>
          <c:y val="0.20566871969769673"/>
          <c:w val="0.83419648129921264"/>
          <c:h val="0.719572406869246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Face cream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24</c:v>
                </c:pt>
                <c:pt idx="2">
                  <c:v>31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3D-475B-8A05-8B57074FBF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Hand cream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F04D-4A48-AD92-86A517E302BF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67</c:v>
                </c:pt>
                <c:pt idx="1">
                  <c:v>18</c:v>
                </c:pt>
                <c:pt idx="2">
                  <c:v>23</c:v>
                </c:pt>
                <c:pt idx="3">
                  <c:v>3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3D-475B-8A05-8B57074FBF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Soap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67</c:v>
                </c:pt>
                <c:pt idx="1">
                  <c:v>16</c:v>
                </c:pt>
                <c:pt idx="2">
                  <c:v>20</c:v>
                </c:pt>
                <c:pt idx="3">
                  <c:v>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3D-475B-8A05-8B57074FBF9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Bath oil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56</c:v>
                </c:pt>
                <c:pt idx="1">
                  <c:v>15</c:v>
                </c:pt>
                <c:pt idx="2">
                  <c:v>22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3D-475B-8A05-8B57074FBF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6"/>
        <c:overlap val="-5"/>
        <c:axId val="1145483295"/>
        <c:axId val="1145464159"/>
      </c:barChart>
      <c:catAx>
        <c:axId val="1145483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464159"/>
        <c:crosses val="autoZero"/>
        <c:auto val="1"/>
        <c:lblAlgn val="ctr"/>
        <c:lblOffset val="100"/>
        <c:noMultiLvlLbl val="0"/>
      </c:catAx>
      <c:valAx>
        <c:axId val="11454641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45483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4825898129921256"/>
          <c:y val="8.7385670450379066E-2"/>
          <c:w val="0.75017851870078744"/>
          <c:h val="0.129835552460561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dirty="0">
                <a:effectLst/>
              </a:rPr>
              <a:t>Product sales in year x, </a:t>
            </a:r>
            <a:r>
              <a:rPr lang="en-US" sz="1800" b="0" i="0" dirty="0">
                <a:effectLst/>
              </a:rPr>
              <a:t>thousand USD</a:t>
            </a:r>
            <a:endParaRPr lang="pl-PL" dirty="0">
              <a:effectLst/>
            </a:endParaRPr>
          </a:p>
        </c:rich>
      </c:tx>
      <c:layout>
        <c:manualLayout>
          <c:xMode val="edge"/>
          <c:yMode val="edge"/>
          <c:x val="1.0194389763779734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7187500000000001E-2"/>
          <c:y val="0.20827294403665439"/>
          <c:w val="0.96562499999999996"/>
          <c:h val="0.728022602206577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Face cream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24</c:v>
                </c:pt>
                <c:pt idx="2">
                  <c:v>31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3D-475B-8A05-8B57074FBF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Hand cream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F04D-4A48-AD92-86A517E302BF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67</c:v>
                </c:pt>
                <c:pt idx="1">
                  <c:v>18</c:v>
                </c:pt>
                <c:pt idx="2">
                  <c:v>23</c:v>
                </c:pt>
                <c:pt idx="3">
                  <c:v>3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3D-475B-8A05-8B57074FBF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46"/>
        <c:axId val="1145483295"/>
        <c:axId val="1145464159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Soap</c:v>
                      </c:pt>
                    </c:strCache>
                  </c:strRef>
                </c:tx>
                <c:spPr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E-shop</c:v>
                      </c:pt>
                      <c:pt idx="1">
                        <c:v>Advertisement</c:v>
                      </c:pt>
                      <c:pt idx="2">
                        <c:v>Social Media</c:v>
                      </c:pt>
                      <c:pt idx="3">
                        <c:v>Paper ad</c:v>
                      </c:pt>
                      <c:pt idx="4">
                        <c:v>Store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67</c:v>
                      </c:pt>
                      <c:pt idx="1">
                        <c:v>16</c:v>
                      </c:pt>
                      <c:pt idx="2">
                        <c:v>20</c:v>
                      </c:pt>
                      <c:pt idx="3">
                        <c:v>0</c:v>
                      </c:pt>
                      <c:pt idx="4">
                        <c:v>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8E3D-475B-8A05-8B57074FBF94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Bath oil</c:v>
                      </c:pt>
                    </c:strCache>
                  </c:strRef>
                </c:tx>
                <c:spPr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E-shop</c:v>
                      </c:pt>
                      <c:pt idx="1">
                        <c:v>Advertisement</c:v>
                      </c:pt>
                      <c:pt idx="2">
                        <c:v>Social Media</c:v>
                      </c:pt>
                      <c:pt idx="3">
                        <c:v>Paper ad</c:v>
                      </c:pt>
                      <c:pt idx="4">
                        <c:v>Store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56</c:v>
                      </c:pt>
                      <c:pt idx="1">
                        <c:v>15</c:v>
                      </c:pt>
                      <c:pt idx="2">
                        <c:v>22</c:v>
                      </c:pt>
                      <c:pt idx="3">
                        <c:v>4</c:v>
                      </c:pt>
                      <c:pt idx="4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E3D-475B-8A05-8B57074FBF94}"/>
                  </c:ext>
                </c:extLst>
              </c15:ser>
            </c15:filteredBarSeries>
          </c:ext>
        </c:extLst>
      </c:barChart>
      <c:catAx>
        <c:axId val="1145483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464159"/>
        <c:crosses val="autoZero"/>
        <c:auto val="1"/>
        <c:lblAlgn val="ctr"/>
        <c:lblOffset val="100"/>
        <c:noMultiLvlLbl val="0"/>
      </c:catAx>
      <c:valAx>
        <c:axId val="11454641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45483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722930610236221"/>
          <c:y val="4.7511714908384618E-4"/>
          <c:w val="0.42770693897637796"/>
          <c:h val="7.85714988766975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dirty="0">
                <a:effectLst/>
              </a:rPr>
              <a:t>Product sales in year x, </a:t>
            </a:r>
            <a:r>
              <a:rPr lang="en-US" sz="1800" b="0" i="0" dirty="0">
                <a:effectLst/>
              </a:rPr>
              <a:t>thousand USD</a:t>
            </a:r>
            <a:endParaRPr lang="pl-PL" dirty="0">
              <a:effectLst/>
            </a:endParaRPr>
          </a:p>
        </c:rich>
      </c:tx>
      <c:layout>
        <c:manualLayout>
          <c:xMode val="edge"/>
          <c:yMode val="edge"/>
          <c:x val="1.0194389763779734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874999999999994E-2"/>
          <c:y val="0.20566871969769673"/>
          <c:w val="0.83419648129921264"/>
          <c:h val="0.719572406869246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Face cream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24</c:v>
                </c:pt>
                <c:pt idx="2">
                  <c:v>31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3D-475B-8A05-8B57074FBF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Hand cream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F04D-4A48-AD92-86A517E302BF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67</c:v>
                </c:pt>
                <c:pt idx="1">
                  <c:v>18</c:v>
                </c:pt>
                <c:pt idx="2">
                  <c:v>23</c:v>
                </c:pt>
                <c:pt idx="3">
                  <c:v>3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3D-475B-8A05-8B57074FBF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Soap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67</c:v>
                </c:pt>
                <c:pt idx="1">
                  <c:v>16</c:v>
                </c:pt>
                <c:pt idx="2">
                  <c:v>20</c:v>
                </c:pt>
                <c:pt idx="3">
                  <c:v>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3D-475B-8A05-8B57074FBF9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Bath oil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56</c:v>
                </c:pt>
                <c:pt idx="1">
                  <c:v>15</c:v>
                </c:pt>
                <c:pt idx="2">
                  <c:v>22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3D-475B-8A05-8B57074FBF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6"/>
        <c:overlap val="-5"/>
        <c:axId val="1145483295"/>
        <c:axId val="1145464159"/>
      </c:barChart>
      <c:catAx>
        <c:axId val="1145483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464159"/>
        <c:crosses val="autoZero"/>
        <c:auto val="1"/>
        <c:lblAlgn val="ctr"/>
        <c:lblOffset val="100"/>
        <c:noMultiLvlLbl val="0"/>
      </c:catAx>
      <c:valAx>
        <c:axId val="11454641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45483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4825898129921256"/>
          <c:y val="8.7385670450379066E-2"/>
          <c:w val="0.75017851870078744"/>
          <c:h val="0.129835552460561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dirty="0">
                <a:effectLst/>
              </a:rPr>
              <a:t>Product sales in year x, </a:t>
            </a:r>
            <a:r>
              <a:rPr lang="en-US" sz="1800" b="0" i="0" dirty="0">
                <a:effectLst/>
              </a:rPr>
              <a:t>thousand USD</a:t>
            </a:r>
            <a:endParaRPr lang="pl-PL" dirty="0">
              <a:effectLst/>
            </a:endParaRPr>
          </a:p>
        </c:rich>
      </c:tx>
      <c:layout>
        <c:manualLayout>
          <c:xMode val="edge"/>
          <c:yMode val="edge"/>
          <c:x val="1.0194389763779734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874999999999994E-2"/>
          <c:y val="0.15478232801037536"/>
          <c:w val="0.92812502103525174"/>
          <c:h val="0.770458737299235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Face cream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1"/>
                <c:pt idx="0">
                  <c:v>E-shop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3D-475B-8A05-8B57074FBF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Hand cream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1"/>
                <c:pt idx="0">
                  <c:v>E-shop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1"/>
                <c:pt idx="0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3D-475B-8A05-8B57074FBF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Soap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1"/>
                <c:pt idx="0">
                  <c:v>E-shop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1"/>
                <c:pt idx="0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3D-475B-8A05-8B57074FBF9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Bath oil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1"/>
                <c:pt idx="0">
                  <c:v>E-shop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1"/>
                <c:pt idx="0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3D-475B-8A05-8B57074FBF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8"/>
        <c:overlap val="-47"/>
        <c:axId val="1145483295"/>
        <c:axId val="1145464159"/>
      </c:barChart>
      <c:catAx>
        <c:axId val="1145483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464159"/>
        <c:crosses val="autoZero"/>
        <c:auto val="1"/>
        <c:lblAlgn val="ctr"/>
        <c:lblOffset val="100"/>
        <c:noMultiLvlLbl val="0"/>
      </c:catAx>
      <c:valAx>
        <c:axId val="11454641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45483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dirty="0">
                <a:effectLst/>
              </a:rPr>
              <a:t>Product sales in year x, </a:t>
            </a:r>
            <a:r>
              <a:rPr lang="en-US" sz="1800" b="0" i="0" dirty="0">
                <a:effectLst/>
              </a:rPr>
              <a:t>thousand USD</a:t>
            </a:r>
            <a:endParaRPr lang="pl-PL" dirty="0">
              <a:effectLst/>
            </a:endParaRPr>
          </a:p>
        </c:rich>
      </c:tx>
      <c:layout>
        <c:manualLayout>
          <c:xMode val="edge"/>
          <c:yMode val="edge"/>
          <c:x val="1.0194389763779734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874999999999994E-2"/>
          <c:y val="5.5044981975796346E-2"/>
          <c:w val="0.92812502103525174"/>
          <c:h val="0.870196083333814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Face cream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24</c:v>
                </c:pt>
                <c:pt idx="2">
                  <c:v>31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3D-475B-8A05-8B57074FBF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Hand cream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F04D-4A48-AD92-86A517E302BF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67</c:v>
                </c:pt>
                <c:pt idx="1">
                  <c:v>18</c:v>
                </c:pt>
                <c:pt idx="2">
                  <c:v>23</c:v>
                </c:pt>
                <c:pt idx="3">
                  <c:v>3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3D-475B-8A05-8B57074FBF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Soap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67</c:v>
                </c:pt>
                <c:pt idx="1">
                  <c:v>16</c:v>
                </c:pt>
                <c:pt idx="2">
                  <c:v>20</c:v>
                </c:pt>
                <c:pt idx="3">
                  <c:v>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3D-475B-8A05-8B57074FBF9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Bath oil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56</c:v>
                </c:pt>
                <c:pt idx="1">
                  <c:v>15</c:v>
                </c:pt>
                <c:pt idx="2">
                  <c:v>22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3D-475B-8A05-8B57074FBF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6"/>
        <c:overlap val="-5"/>
        <c:axId val="1145483295"/>
        <c:axId val="1145464159"/>
      </c:barChart>
      <c:catAx>
        <c:axId val="1145483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464159"/>
        <c:crosses val="autoZero"/>
        <c:auto val="1"/>
        <c:lblAlgn val="ctr"/>
        <c:lblOffset val="100"/>
        <c:noMultiLvlLbl val="0"/>
      </c:catAx>
      <c:valAx>
        <c:axId val="11454641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45483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dirty="0">
                <a:effectLst/>
              </a:rPr>
              <a:t>Product sales in year x, </a:t>
            </a:r>
            <a:r>
              <a:rPr lang="en-US" sz="1800" b="0" i="0" dirty="0">
                <a:effectLst/>
              </a:rPr>
              <a:t>thousand USD</a:t>
            </a:r>
            <a:endParaRPr lang="pl-PL" dirty="0">
              <a:effectLst/>
            </a:endParaRPr>
          </a:p>
        </c:rich>
      </c:tx>
      <c:layout>
        <c:manualLayout>
          <c:xMode val="edge"/>
          <c:yMode val="edge"/>
          <c:x val="1.0194389763779734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874999999999994E-2"/>
          <c:y val="0.20566871969769673"/>
          <c:w val="0.83419648129921264"/>
          <c:h val="0.719572406869246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Face cream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24</c:v>
                </c:pt>
                <c:pt idx="2">
                  <c:v>31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3-4F4A-9C3C-528F1D052E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Hand cream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443-4F4A-9C3C-528F1D052E74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67</c:v>
                </c:pt>
                <c:pt idx="1">
                  <c:v>18</c:v>
                </c:pt>
                <c:pt idx="2">
                  <c:v>23</c:v>
                </c:pt>
                <c:pt idx="3">
                  <c:v>3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43-4F4A-9C3C-528F1D052E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Soap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67</c:v>
                </c:pt>
                <c:pt idx="1">
                  <c:v>16</c:v>
                </c:pt>
                <c:pt idx="2">
                  <c:v>20</c:v>
                </c:pt>
                <c:pt idx="3">
                  <c:v>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43-4F4A-9C3C-528F1D052E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Bath oil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56</c:v>
                </c:pt>
                <c:pt idx="1">
                  <c:v>15</c:v>
                </c:pt>
                <c:pt idx="2">
                  <c:v>22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43-4F4A-9C3C-528F1D052E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92"/>
        <c:overlap val="-17"/>
        <c:axId val="1145483295"/>
        <c:axId val="1145464159"/>
      </c:barChart>
      <c:catAx>
        <c:axId val="1145483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464159"/>
        <c:crosses val="autoZero"/>
        <c:auto val="1"/>
        <c:lblAlgn val="ctr"/>
        <c:lblOffset val="100"/>
        <c:noMultiLvlLbl val="0"/>
      </c:catAx>
      <c:valAx>
        <c:axId val="11454641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45483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4825898129921256"/>
          <c:y val="8.7385670450379066E-2"/>
          <c:w val="0.75017851870078744"/>
          <c:h val="0.129835552460561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115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782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969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254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96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65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020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68274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188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1397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0469E2-5460-EA5F-5757-15193167F788}"/>
              </a:ext>
            </a:extLst>
          </p:cNvPr>
          <p:cNvGraphicFramePr>
            <a:graphicFrameLocks noGrp="1"/>
          </p:cNvGraphicFramePr>
          <p:nvPr/>
        </p:nvGraphicFramePr>
        <p:xfrm>
          <a:off x="2406890" y="2912851"/>
          <a:ext cx="7378220" cy="1611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5644">
                  <a:extLst>
                    <a:ext uri="{9D8B030D-6E8A-4147-A177-3AD203B41FA5}">
                      <a16:colId xmlns:a16="http://schemas.microsoft.com/office/drawing/2014/main" val="4159134075"/>
                    </a:ext>
                  </a:extLst>
                </a:gridCol>
                <a:gridCol w="1475644">
                  <a:extLst>
                    <a:ext uri="{9D8B030D-6E8A-4147-A177-3AD203B41FA5}">
                      <a16:colId xmlns:a16="http://schemas.microsoft.com/office/drawing/2014/main" val="1488960796"/>
                    </a:ext>
                  </a:extLst>
                </a:gridCol>
                <a:gridCol w="1475644">
                  <a:extLst>
                    <a:ext uri="{9D8B030D-6E8A-4147-A177-3AD203B41FA5}">
                      <a16:colId xmlns:a16="http://schemas.microsoft.com/office/drawing/2014/main" val="1182309109"/>
                    </a:ext>
                  </a:extLst>
                </a:gridCol>
                <a:gridCol w="1475644">
                  <a:extLst>
                    <a:ext uri="{9D8B030D-6E8A-4147-A177-3AD203B41FA5}">
                      <a16:colId xmlns:a16="http://schemas.microsoft.com/office/drawing/2014/main" val="1979332046"/>
                    </a:ext>
                  </a:extLst>
                </a:gridCol>
                <a:gridCol w="1475644">
                  <a:extLst>
                    <a:ext uri="{9D8B030D-6E8A-4147-A177-3AD203B41FA5}">
                      <a16:colId xmlns:a16="http://schemas.microsoft.com/office/drawing/2014/main" val="4280083930"/>
                    </a:ext>
                  </a:extLst>
                </a:gridCol>
              </a:tblGrid>
              <a:tr h="346549">
                <a:tc>
                  <a:txBody>
                    <a:bodyPr/>
                    <a:lstStyle/>
                    <a:p>
                      <a:pPr algn="ctr"/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Face cream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Hand cream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Soap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Bath oil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6091725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E-shop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313870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Advertisement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6123211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Social Media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6502768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Paper ad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2077604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22551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347F09-CFD5-AC91-49FA-AAD7937BF55F}"/>
              </a:ext>
            </a:extLst>
          </p:cNvPr>
          <p:cNvSpPr txBox="1"/>
          <p:nvPr/>
        </p:nvSpPr>
        <p:spPr>
          <a:xfrm>
            <a:off x="2406890" y="2443033"/>
            <a:ext cx="737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Product sales in year x,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thousand USD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39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E118869-1B18-A645-5975-03397BC37476}"/>
              </a:ext>
            </a:extLst>
          </p:cNvPr>
          <p:cNvGraphicFramePr/>
          <p:nvPr/>
        </p:nvGraphicFramePr>
        <p:xfrm>
          <a:off x="2032000" y="1203767"/>
          <a:ext cx="8128000" cy="4876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744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E118869-1B18-A645-5975-03397BC37476}"/>
              </a:ext>
            </a:extLst>
          </p:cNvPr>
          <p:cNvGraphicFramePr/>
          <p:nvPr/>
        </p:nvGraphicFramePr>
        <p:xfrm>
          <a:off x="2032000" y="1203767"/>
          <a:ext cx="8128000" cy="4876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091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E118869-1B18-A645-5975-03397BC37476}"/>
              </a:ext>
            </a:extLst>
          </p:cNvPr>
          <p:cNvGraphicFramePr/>
          <p:nvPr/>
        </p:nvGraphicFramePr>
        <p:xfrm>
          <a:off x="2032000" y="1203767"/>
          <a:ext cx="8128000" cy="4876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7BCBBD5-CB71-5A97-D796-A6372BEF5535}"/>
              </a:ext>
            </a:extLst>
          </p:cNvPr>
          <p:cNvSpPr/>
          <p:nvPr/>
        </p:nvSpPr>
        <p:spPr>
          <a:xfrm>
            <a:off x="2476981" y="2361235"/>
            <a:ext cx="1608881" cy="373862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30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E118869-1B18-A645-5975-03397BC37476}"/>
              </a:ext>
            </a:extLst>
          </p:cNvPr>
          <p:cNvGraphicFramePr/>
          <p:nvPr/>
        </p:nvGraphicFramePr>
        <p:xfrm>
          <a:off x="1812082" y="474562"/>
          <a:ext cx="7551838" cy="6239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817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E118869-1B18-A645-5975-03397BC37476}"/>
              </a:ext>
            </a:extLst>
          </p:cNvPr>
          <p:cNvGraphicFramePr/>
          <p:nvPr/>
        </p:nvGraphicFramePr>
        <p:xfrm>
          <a:off x="1812082" y="474562"/>
          <a:ext cx="7551838" cy="6239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99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17F52B4-E867-B959-EAB1-0628E692712E}"/>
              </a:ext>
            </a:extLst>
          </p:cNvPr>
          <p:cNvGraphicFramePr/>
          <p:nvPr/>
        </p:nvGraphicFramePr>
        <p:xfrm>
          <a:off x="2032000" y="1203767"/>
          <a:ext cx="8128000" cy="4876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4020665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Good Looking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</cp:revision>
  <dcterms:created xsi:type="dcterms:W3CDTF">2024-04-24T08:03:25Z</dcterms:created>
  <dcterms:modified xsi:type="dcterms:W3CDTF">2024-04-24T08:03:58Z</dcterms:modified>
</cp:coreProperties>
</file>