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3" r:id="rId2"/>
    <p:sldId id="268" r:id="rId3"/>
    <p:sldId id="276" r:id="rId4"/>
    <p:sldId id="274" r:id="rId5"/>
    <p:sldId id="3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4" y="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dirty="0">
                <a:effectLst/>
              </a:rPr>
              <a:t>Product sales in year x, </a:t>
            </a:r>
            <a:r>
              <a:rPr lang="en-US" sz="1800" b="0" i="0" dirty="0">
                <a:effectLst/>
              </a:rPr>
              <a:t>thousand USD</a:t>
            </a:r>
            <a:endParaRPr lang="pl-PL" dirty="0">
              <a:effectLst/>
            </a:endParaRPr>
          </a:p>
        </c:rich>
      </c:tx>
      <c:layout>
        <c:manualLayout>
          <c:xMode val="edge"/>
          <c:yMode val="edge"/>
          <c:x val="1.0194389763779734E-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Face cream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24</c:v>
                </c:pt>
                <c:pt idx="2">
                  <c:v>31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3D-475B-8A05-8B57074FBF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Hand cream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F04D-4A48-AD92-86A517E302BF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67</c:v>
                </c:pt>
                <c:pt idx="1">
                  <c:v>18</c:v>
                </c:pt>
                <c:pt idx="2">
                  <c:v>23</c:v>
                </c:pt>
                <c:pt idx="3">
                  <c:v>3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E3D-475B-8A05-8B57074FBF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Soap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67</c:v>
                </c:pt>
                <c:pt idx="1">
                  <c:v>16</c:v>
                </c:pt>
                <c:pt idx="2">
                  <c:v>20</c:v>
                </c:pt>
                <c:pt idx="3">
                  <c:v>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E3D-475B-8A05-8B57074FBF9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Bath oil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56</c:v>
                </c:pt>
                <c:pt idx="1">
                  <c:v>15</c:v>
                </c:pt>
                <c:pt idx="2">
                  <c:v>22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E3D-475B-8A05-8B57074FBF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46"/>
        <c:axId val="1145483295"/>
        <c:axId val="1145464159"/>
      </c:barChart>
      <c:catAx>
        <c:axId val="1145483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464159"/>
        <c:crosses val="autoZero"/>
        <c:auto val="1"/>
        <c:lblAlgn val="ctr"/>
        <c:lblOffset val="100"/>
        <c:noMultiLvlLbl val="0"/>
      </c:catAx>
      <c:valAx>
        <c:axId val="11454641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45483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22930610236221"/>
          <c:y val="4.7511714908384618E-4"/>
          <c:w val="0.42770693897637796"/>
          <c:h val="7.85714988766975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b="1" dirty="0"/>
              <a:t>Tomato and cucumber sales in 2030 for</a:t>
            </a:r>
            <a:r>
              <a:rPr lang="pl-PL" b="1" baseline="0" dirty="0"/>
              <a:t> company X</a:t>
            </a:r>
            <a:r>
              <a:rPr lang="pl-PL" b="1" dirty="0"/>
              <a:t>,</a:t>
            </a:r>
            <a:br>
              <a:rPr lang="pl-PL" b="1" dirty="0"/>
            </a:br>
            <a:r>
              <a:rPr lang="pl-PL" baseline="0" dirty="0"/>
              <a:t>in thousands USD</a:t>
            </a:r>
            <a:endParaRPr lang="en-US" dirty="0"/>
          </a:p>
        </c:rich>
      </c:tx>
      <c:layout>
        <c:manualLayout>
          <c:xMode val="edge"/>
          <c:yMode val="edge"/>
          <c:x val="0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356914370078739E-2"/>
          <c:y val="0.17508532044293357"/>
          <c:w val="0.76976796259842517"/>
          <c:h val="0.7493806080011368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Tomatoes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1A0-47CD-8572-F87A738D6AFF}"/>
                </c:ext>
              </c:extLst>
            </c:dLbl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1A0-47CD-8572-F87A738D6AFF}"/>
                </c:ext>
              </c:extLst>
            </c:dLbl>
            <c:dLbl>
              <c:idx val="7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A0-47CD-8572-F87A738D6A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m/d/yyyy</c:formatCode>
                <c:ptCount val="8"/>
                <c:pt idx="0">
                  <c:v>47484</c:v>
                </c:pt>
                <c:pt idx="1">
                  <c:v>47515</c:v>
                </c:pt>
                <c:pt idx="2">
                  <c:v>47543</c:v>
                </c:pt>
                <c:pt idx="3">
                  <c:v>47574</c:v>
                </c:pt>
                <c:pt idx="4">
                  <c:v>47604</c:v>
                </c:pt>
                <c:pt idx="5">
                  <c:v>47635</c:v>
                </c:pt>
                <c:pt idx="6">
                  <c:v>47665</c:v>
                </c:pt>
                <c:pt idx="7">
                  <c:v>47696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</c:v>
                </c:pt>
                <c:pt idx="5">
                  <c:v>7</c:v>
                </c:pt>
                <c:pt idx="6">
                  <c:v>7.5</c:v>
                </c:pt>
                <c:pt idx="7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A0-47CD-8572-F87A738D6A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Cucumbers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</c:f>
              <c:numCache>
                <c:formatCode>m/d/yyyy</c:formatCode>
                <c:ptCount val="8"/>
                <c:pt idx="0">
                  <c:v>47484</c:v>
                </c:pt>
                <c:pt idx="1">
                  <c:v>47515</c:v>
                </c:pt>
                <c:pt idx="2">
                  <c:v>47543</c:v>
                </c:pt>
                <c:pt idx="3">
                  <c:v>47574</c:v>
                </c:pt>
                <c:pt idx="4">
                  <c:v>47604</c:v>
                </c:pt>
                <c:pt idx="5">
                  <c:v>47635</c:v>
                </c:pt>
                <c:pt idx="6">
                  <c:v>47665</c:v>
                </c:pt>
                <c:pt idx="7">
                  <c:v>47696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4</c:v>
                </c:pt>
                <c:pt idx="5">
                  <c:v>4.3</c:v>
                </c:pt>
                <c:pt idx="6">
                  <c:v>4.4000000000000004</c:v>
                </c:pt>
                <c:pt idx="7">
                  <c:v>4.5999999999999996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A0-47CD-8572-F87A738D6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4582832"/>
        <c:axId val="594582416"/>
      </c:lineChart>
      <c:dateAx>
        <c:axId val="594582832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582416"/>
        <c:crosses val="autoZero"/>
        <c:auto val="1"/>
        <c:lblOffset val="100"/>
        <c:baseTimeUnit val="months"/>
      </c:dateAx>
      <c:valAx>
        <c:axId val="594582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58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i="0" dirty="0">
                <a:effectLst/>
              </a:rPr>
              <a:t>Smoking cigarettes, Number of deaths by risk factor, Afghanistan, 2019</a:t>
            </a:r>
            <a:endParaRPr lang="pl-PL" dirty="0">
              <a:effectLst/>
            </a:endParaRPr>
          </a:p>
        </c:rich>
      </c:tx>
      <c:layout>
        <c:manualLayout>
          <c:xMode val="edge"/>
          <c:yMode val="edge"/>
          <c:x val="0.1271882151029748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9154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dPt>
            <c:idx val="17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D6B-4F7A-A8B5-95C0A28C62DA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D6B-4F7A-A8B5-95C0A28C62DA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D6B-4F7A-A8B5-95C0A28C62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Sheet1!$A$2:$A$21</c:f>
              <c:strCache>
                <c:ptCount val="20"/>
                <c:pt idx="0">
                  <c:v>Alcohol use</c:v>
                </c:pt>
                <c:pt idx="1">
                  <c:v>Unsafe sex</c:v>
                </c:pt>
                <c:pt idx="2">
                  <c:v>Iron deficiency</c:v>
                </c:pt>
                <c:pt idx="3">
                  <c:v>Diet high in sodium</c:v>
                </c:pt>
                <c:pt idx="4">
                  <c:v>Unsafe sanitation</c:v>
                </c:pt>
                <c:pt idx="5">
                  <c:v>Diet low in nuts and seeds</c:v>
                </c:pt>
                <c:pt idx="6">
                  <c:v>Unsafe water source</c:v>
                </c:pt>
                <c:pt idx="7">
                  <c:v>Low physical activity</c:v>
                </c:pt>
                <c:pt idx="8">
                  <c:v>Diet low in fruits</c:v>
                </c:pt>
                <c:pt idx="9">
                  <c:v>Diet low in vegetables</c:v>
                </c:pt>
                <c:pt idx="10">
                  <c:v>Secondhand smoke </c:v>
                </c:pt>
                <c:pt idx="11">
                  <c:v>Smoking</c:v>
                </c:pt>
                <c:pt idx="12">
                  <c:v>Diet low in whole grains</c:v>
                </c:pt>
                <c:pt idx="13">
                  <c:v>Child wasting</c:v>
                </c:pt>
                <c:pt idx="14">
                  <c:v>High body-mass index</c:v>
                </c:pt>
                <c:pt idx="15">
                  <c:v>Low birth weight</c:v>
                </c:pt>
                <c:pt idx="16">
                  <c:v>High fasting plasma gluco</c:v>
                </c:pt>
                <c:pt idx="17">
                  <c:v>Household air pollution</c:v>
                </c:pt>
                <c:pt idx="18">
                  <c:v>High blood pressure</c:v>
                </c:pt>
                <c:pt idx="19">
                  <c:v>Air pollution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583</c:v>
                </c:pt>
                <c:pt idx="1">
                  <c:v>741</c:v>
                </c:pt>
                <c:pt idx="2">
                  <c:v>761</c:v>
                </c:pt>
                <c:pt idx="3">
                  <c:v>1422</c:v>
                </c:pt>
                <c:pt idx="4">
                  <c:v>2592</c:v>
                </c:pt>
                <c:pt idx="5">
                  <c:v>3269</c:v>
                </c:pt>
                <c:pt idx="6">
                  <c:v>3751</c:v>
                </c:pt>
                <c:pt idx="7">
                  <c:v>4117</c:v>
                </c:pt>
                <c:pt idx="8">
                  <c:v>4583</c:v>
                </c:pt>
                <c:pt idx="9">
                  <c:v>5148</c:v>
                </c:pt>
                <c:pt idx="10">
                  <c:v>6062</c:v>
                </c:pt>
                <c:pt idx="11">
                  <c:v>10306</c:v>
                </c:pt>
                <c:pt idx="12">
                  <c:v>10335</c:v>
                </c:pt>
                <c:pt idx="13">
                  <c:v>12285</c:v>
                </c:pt>
                <c:pt idx="14">
                  <c:v>22048</c:v>
                </c:pt>
                <c:pt idx="15">
                  <c:v>22132</c:v>
                </c:pt>
                <c:pt idx="16">
                  <c:v>24888</c:v>
                </c:pt>
                <c:pt idx="17">
                  <c:v>28168</c:v>
                </c:pt>
                <c:pt idx="18">
                  <c:v>36017</c:v>
                </c:pt>
                <c:pt idx="19">
                  <c:v>37033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6B-4F7A-A8B5-95C0A28C62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17545231"/>
        <c:axId val="617545647"/>
      </c:barChart>
      <c:catAx>
        <c:axId val="6175452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7545647"/>
        <c:crosses val="autoZero"/>
        <c:auto val="1"/>
        <c:lblAlgn val="ctr"/>
        <c:lblOffset val="100"/>
        <c:noMultiLvlLbl val="0"/>
      </c:catAx>
      <c:valAx>
        <c:axId val="61754564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17545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>
                <a:effectLst/>
              </a:rPr>
              <a:t>Revenue by funnel in year x, thousands USD</a:t>
            </a:r>
            <a:endParaRPr lang="pl-PL" sz="1800" dirty="0">
              <a:effectLst/>
            </a:endParaRPr>
          </a:p>
        </c:rich>
      </c:tx>
      <c:layout>
        <c:manualLayout>
          <c:xMode val="edge"/>
          <c:yMode val="edge"/>
          <c:x val="0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Face cream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24</c:v>
                </c:pt>
                <c:pt idx="2">
                  <c:v>31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FA-481D-848F-0E4C2A41A4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Hand cream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67</c:v>
                </c:pt>
                <c:pt idx="1">
                  <c:v>18</c:v>
                </c:pt>
                <c:pt idx="2">
                  <c:v>23</c:v>
                </c:pt>
                <c:pt idx="3">
                  <c:v>3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FA-481D-848F-0E4C2A41A4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Soap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67</c:v>
                </c:pt>
                <c:pt idx="1">
                  <c:v>16</c:v>
                </c:pt>
                <c:pt idx="2">
                  <c:v>20</c:v>
                </c:pt>
                <c:pt idx="3">
                  <c:v>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FA-481D-848F-0E4C2A41A4C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Bath oil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E-shop</c:v>
                </c:pt>
                <c:pt idx="1">
                  <c:v>Advertisement</c:v>
                </c:pt>
                <c:pt idx="2">
                  <c:v>Social Media</c:v>
                </c:pt>
                <c:pt idx="3">
                  <c:v>Paper ad</c:v>
                </c:pt>
                <c:pt idx="4">
                  <c:v>Store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56</c:v>
                </c:pt>
                <c:pt idx="1">
                  <c:v>15</c:v>
                </c:pt>
                <c:pt idx="2">
                  <c:v>22</c:v>
                </c:pt>
                <c:pt idx="3">
                  <c:v>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FFA-481D-848F-0E4C2A41A4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60353775"/>
        <c:axId val="1160349615"/>
      </c:barChart>
      <c:catAx>
        <c:axId val="1160353775"/>
        <c:scaling>
          <c:orientation val="minMax"/>
        </c:scaling>
        <c:delete val="0"/>
        <c:axPos val="l"/>
        <c:numFmt formatCode="General" sourceLinked="1"/>
        <c:majorTickMark val="in"/>
        <c:minorTickMark val="none"/>
        <c:tickLblPos val="nextTo"/>
        <c:spPr>
          <a:noFill/>
          <a:ln w="1587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349615"/>
        <c:crosses val="autoZero"/>
        <c:auto val="1"/>
        <c:lblAlgn val="ctr"/>
        <c:lblOffset val="100"/>
        <c:noMultiLvlLbl val="0"/>
      </c:catAx>
      <c:valAx>
        <c:axId val="1160349615"/>
        <c:scaling>
          <c:orientation val="minMax"/>
        </c:scaling>
        <c:delete val="0"/>
        <c:axPos val="b"/>
        <c:majorGridlines>
          <c:spPr>
            <a:ln w="12700" cap="flat" cmpd="sng" algn="ctr">
              <a:solidFill>
                <a:schemeClr val="accent1">
                  <a:alpha val="8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Thousands</a:t>
                </a:r>
                <a:r>
                  <a:rPr lang="en-US" baseline="0" dirty="0"/>
                  <a:t> USD</a:t>
                </a:r>
                <a:endParaRPr lang="pl-PL" dirty="0"/>
              </a:p>
            </c:rich>
          </c:tx>
          <c:layout>
            <c:manualLayout>
              <c:xMode val="edge"/>
              <c:yMode val="edge"/>
              <c:x val="0.84375"/>
              <c:y val="0.85548200810414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0353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7229355314960628"/>
          <c:y val="2.8189589801329621E-3"/>
          <c:w val="0.42728777066929136"/>
          <c:h val="5.2943571904534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Sales by fruit (August 2050), </a:t>
            </a:r>
            <a:r>
              <a:rPr lang="en-US" sz="1800" b="0" i="0" baseline="0" dirty="0">
                <a:effectLst/>
              </a:rPr>
              <a:t>in thousands USD</a:t>
            </a:r>
            <a:endParaRPr lang="pl-PL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626-471E-AB15-4FB3787DA5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626-471E-AB15-4FB3787DA5A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626-471E-AB15-4FB3787DA5AE}"/>
              </c:ext>
            </c:extLst>
          </c:dPt>
          <c:dPt>
            <c:idx val="3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AD5-45D3-9CF7-87ED856C246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626-471E-AB15-4FB3787DA5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Apple</c:v>
                </c:pt>
                <c:pt idx="1">
                  <c:v>Ananas</c:v>
                </c:pt>
                <c:pt idx="2">
                  <c:v>Pear</c:v>
                </c:pt>
                <c:pt idx="3">
                  <c:v>Strawberry</c:v>
                </c:pt>
                <c:pt idx="4">
                  <c:v>Plum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13.5</c:v>
                </c:pt>
                <c:pt idx="1">
                  <c:v>7.5</c:v>
                </c:pt>
                <c:pt idx="2">
                  <c:v>4.8</c:v>
                </c:pt>
                <c:pt idx="3">
                  <c:v>7.4</c:v>
                </c:pt>
                <c:pt idx="4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D5-45D3-9CF7-87ED856C24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0.00725</cdr:x>
      <cdr:y>0.16292</cdr:y>
    </cdr:from>
    <cdr:to>
      <cdr:x>0.04285</cdr:x>
      <cdr:y>0.51855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4ECF6C1-B0E9-6694-E936-10EBD5131DE0}"/>
            </a:ext>
          </a:extLst>
        </cdr:cNvPr>
        <cdr:cNvSpPr txBox="1"/>
      </cdr:nvSpPr>
      <cdr:spPr>
        <a:xfrm xmlns:a="http://schemas.openxmlformats.org/drawingml/2006/main" rot="16200000">
          <a:off x="-597212" y="1389859"/>
          <a:ext cx="1601638" cy="2893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l-PL" sz="1100" dirty="0"/>
            <a:t>SALES IN THOUSANDS USD</a:t>
          </a:r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29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925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6367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299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5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169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991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5009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065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8774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779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353754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E118869-1B18-A645-5975-03397BC37476}"/>
              </a:ext>
            </a:extLst>
          </p:cNvPr>
          <p:cNvGraphicFramePr/>
          <p:nvPr/>
        </p:nvGraphicFramePr>
        <p:xfrm>
          <a:off x="2032000" y="1203767"/>
          <a:ext cx="8128000" cy="4876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744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1C445-9EE6-570E-9015-4C576C3865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7031" y="410120"/>
            <a:ext cx="10744200" cy="731837"/>
          </a:xfrm>
        </p:spPr>
        <p:txBody>
          <a:bodyPr>
            <a:noAutofit/>
          </a:bodyPr>
          <a:lstStyle/>
          <a:p>
            <a:r>
              <a:rPr lang="pl-PL" sz="2400" dirty="0"/>
              <a:t>Tomato sales experience a significant drop</a:t>
            </a:r>
            <a:r>
              <a:rPr lang="en-US" sz="2400" dirty="0"/>
              <a:t> </a:t>
            </a:r>
            <a:r>
              <a:rPr lang="pl-PL" sz="2400" dirty="0"/>
              <a:t>in August </a:t>
            </a:r>
            <a:r>
              <a:rPr lang="en-US" sz="2400" dirty="0"/>
              <a:t>– From 7,000 USD to approx. </a:t>
            </a:r>
            <a:r>
              <a:rPr lang="pl-PL" sz="2400" dirty="0"/>
              <a:t>5</a:t>
            </a:r>
            <a:r>
              <a:rPr lang="en-US" sz="2400" dirty="0"/>
              <a:t>,000 USD per month</a:t>
            </a:r>
            <a:r>
              <a:rPr lang="pl-PL" sz="2400" dirty="0"/>
              <a:t>, while cucumbers are sold at a steady rate</a:t>
            </a:r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E1BC259D-F89E-CF4D-C528-BAD6421BA5C3}"/>
              </a:ext>
            </a:extLst>
          </p:cNvPr>
          <p:cNvGraphicFramePr/>
          <p:nvPr/>
        </p:nvGraphicFramePr>
        <p:xfrm>
          <a:off x="2032000" y="1619422"/>
          <a:ext cx="8128000" cy="4503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820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E2E5EC7-1072-CBF3-7493-06DC6324D7D2}"/>
              </a:ext>
            </a:extLst>
          </p:cNvPr>
          <p:cNvGraphicFramePr/>
          <p:nvPr/>
        </p:nvGraphicFramePr>
        <p:xfrm>
          <a:off x="1656080" y="1615440"/>
          <a:ext cx="8879840" cy="4865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0917DD8F-8194-EBD4-CA9F-F94ED3D037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34319" y="495300"/>
            <a:ext cx="10744200" cy="342900"/>
          </a:xfrm>
        </p:spPr>
        <p:txBody>
          <a:bodyPr>
            <a:noAutofit/>
          </a:bodyPr>
          <a:lstStyle/>
          <a:p>
            <a:r>
              <a:rPr lang="en-US" sz="2000" dirty="0"/>
              <a:t>High blood pressure and air pollution contributing to most deaths by smoking cigarettes </a:t>
            </a:r>
            <a:br>
              <a:rPr lang="en-US" sz="2000" dirty="0"/>
            </a:br>
            <a:r>
              <a:rPr lang="en-US" sz="2000" dirty="0"/>
              <a:t>in Afghanistan (2019)</a:t>
            </a: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01485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CEE1F5-6D02-73D2-A245-EC090FB7BB46}"/>
              </a:ext>
            </a:extLst>
          </p:cNvPr>
          <p:cNvSpPr txBox="1"/>
          <p:nvPr/>
        </p:nvSpPr>
        <p:spPr>
          <a:xfrm>
            <a:off x="705833" y="298407"/>
            <a:ext cx="9484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E-shop sales at ~250k US$ per year remain our main income stream; paper ads and store sales dropped significantly in year x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9BA9559-A30E-2C16-1CE8-EF10DC017757}"/>
              </a:ext>
            </a:extLst>
          </p:cNvPr>
          <p:cNvGraphicFramePr/>
          <p:nvPr/>
        </p:nvGraphicFramePr>
        <p:xfrm>
          <a:off x="2032000" y="1458410"/>
          <a:ext cx="8128000" cy="4908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926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FBEE-1D5C-32D9-C6BE-9B3A6F7C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A4E8E05-84E3-008C-66EC-3F15ABEAB591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838200" y="1477963"/>
          <a:ext cx="10515600" cy="465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F4DEAEF-D203-81D4-CCA9-1131484251CD}"/>
              </a:ext>
            </a:extLst>
          </p:cNvPr>
          <p:cNvSpPr txBox="1"/>
          <p:nvPr/>
        </p:nvSpPr>
        <p:spPr>
          <a:xfrm>
            <a:off x="-1829" y="-2591774"/>
            <a:ext cx="548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Format data labels to include % and category name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3BFC3-23A4-9A94-2DE1-686BF0CE1B4F}"/>
              </a:ext>
            </a:extLst>
          </p:cNvPr>
          <p:cNvSpPr txBox="1"/>
          <p:nvPr/>
        </p:nvSpPr>
        <p:spPr>
          <a:xfrm>
            <a:off x="-1830" y="-2227454"/>
            <a:ext cx="548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Remove the legend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19185-918B-5E77-A4D9-1BA7F9B92982}"/>
              </a:ext>
            </a:extLst>
          </p:cNvPr>
          <p:cNvSpPr txBox="1"/>
          <p:nvPr/>
        </p:nvSpPr>
        <p:spPr>
          <a:xfrm>
            <a:off x="-1832" y="-1863134"/>
            <a:ext cx="548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Move Pear and Strawberry outside the chart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0B1F7-8C97-B06C-8F93-F40F77A94C2F}"/>
              </a:ext>
            </a:extLst>
          </p:cNvPr>
          <p:cNvSpPr txBox="1"/>
          <p:nvPr/>
        </p:nvSpPr>
        <p:spPr>
          <a:xfrm>
            <a:off x="0" y="-1498814"/>
            <a:ext cx="548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Re-color them and remove line connection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9D37E5-DE46-A5FB-9A89-EF5CFCAC5D64}"/>
              </a:ext>
            </a:extLst>
          </p:cNvPr>
          <p:cNvSpPr txBox="1"/>
          <p:nvPr/>
        </p:nvSpPr>
        <p:spPr>
          <a:xfrm>
            <a:off x="-1832" y="-770174"/>
            <a:ext cx="548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6. Bonus #1 - Remove bolding from %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5DDD70-D289-FCC2-D177-C5F4D811A5C2}"/>
              </a:ext>
            </a:extLst>
          </p:cNvPr>
          <p:cNvSpPr txBox="1"/>
          <p:nvPr/>
        </p:nvSpPr>
        <p:spPr>
          <a:xfrm>
            <a:off x="0" y="-405853"/>
            <a:ext cx="548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7. Bonus #2 - Add a conclusion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DAF636-853F-0767-D09C-315183D2EC2B}"/>
              </a:ext>
            </a:extLst>
          </p:cNvPr>
          <p:cNvSpPr txBox="1"/>
          <p:nvPr/>
        </p:nvSpPr>
        <p:spPr>
          <a:xfrm>
            <a:off x="-1831" y="-1134494"/>
            <a:ext cx="548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Position Apple and Ananas labels in the middle</a:t>
            </a:r>
            <a:endParaRPr kumimoji="0" lang="pl-PL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7804409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Good Looking 1</vt:lpstr>
      <vt:lpstr>PowerPoint Presentation</vt:lpstr>
      <vt:lpstr>Tomato sales experience a significant drop in August – From 7,000 USD to approx. 5,000 USD per month, while cucumbers are sold at a steady rate</vt:lpstr>
      <vt:lpstr>High blood pressure and air pollution contributing to most deaths by smoking cigarettes  in Afghanistan (2019)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1</cp:revision>
  <dcterms:created xsi:type="dcterms:W3CDTF">2024-04-24T08:10:25Z</dcterms:created>
  <dcterms:modified xsi:type="dcterms:W3CDTF">2024-04-24T08:10:39Z</dcterms:modified>
</cp:coreProperties>
</file>