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364" r:id="rId2"/>
    <p:sldId id="365" r:id="rId3"/>
    <p:sldId id="3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283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Creative Agencies poster sales over time, in numbers sold</a:t>
            </a:r>
            <a:endParaRPr lang="pl-PL" dirty="0"/>
          </a:p>
        </c:rich>
      </c:tx>
      <c:layout>
        <c:manualLayout>
          <c:xMode val="edge"/>
          <c:yMode val="edge"/>
          <c:x val="2.0662310828141556E-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13771150946557E-2"/>
          <c:y val="0.12117029920657681"/>
          <c:w val="0.789836283762402"/>
          <c:h val="0.720293320516769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Equal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66</c:v>
                </c:pt>
                <c:pt idx="1">
                  <c:v>35</c:v>
                </c:pt>
                <c:pt idx="2">
                  <c:v>55</c:v>
                </c:pt>
                <c:pt idx="3">
                  <c:v>44</c:v>
                </c:pt>
                <c:pt idx="4">
                  <c:v>60</c:v>
                </c:pt>
                <c:pt idx="5">
                  <c:v>69</c:v>
                </c:pt>
                <c:pt idx="6">
                  <c:v>41</c:v>
                </c:pt>
                <c:pt idx="7">
                  <c:v>39</c:v>
                </c:pt>
                <c:pt idx="8">
                  <c:v>67</c:v>
                </c:pt>
                <c:pt idx="9">
                  <c:v>57</c:v>
                </c:pt>
                <c:pt idx="10">
                  <c:v>70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CC-4C93-815F-DD307CF476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Mighty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58</c:v>
                </c:pt>
                <c:pt idx="1">
                  <c:v>84</c:v>
                </c:pt>
                <c:pt idx="2">
                  <c:v>78</c:v>
                </c:pt>
                <c:pt idx="3">
                  <c:v>56</c:v>
                </c:pt>
                <c:pt idx="4">
                  <c:v>72</c:v>
                </c:pt>
                <c:pt idx="5">
                  <c:v>88</c:v>
                </c:pt>
                <c:pt idx="6">
                  <c:v>66</c:v>
                </c:pt>
                <c:pt idx="7">
                  <c:v>76</c:v>
                </c:pt>
                <c:pt idx="8">
                  <c:v>68</c:v>
                </c:pt>
                <c:pt idx="9">
                  <c:v>64</c:v>
                </c:pt>
                <c:pt idx="10">
                  <c:v>60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CC-4C93-815F-DD307CF476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Accidental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108</c:v>
                </c:pt>
                <c:pt idx="1">
                  <c:v>107</c:v>
                </c:pt>
                <c:pt idx="2">
                  <c:v>90</c:v>
                </c:pt>
                <c:pt idx="3">
                  <c:v>82</c:v>
                </c:pt>
                <c:pt idx="4">
                  <c:v>104</c:v>
                </c:pt>
                <c:pt idx="5">
                  <c:v>110</c:v>
                </c:pt>
                <c:pt idx="6">
                  <c:v>106</c:v>
                </c:pt>
                <c:pt idx="7">
                  <c:v>83</c:v>
                </c:pt>
                <c:pt idx="8">
                  <c:v>100</c:v>
                </c:pt>
                <c:pt idx="9">
                  <c:v>103</c:v>
                </c:pt>
                <c:pt idx="10">
                  <c:v>95</c:v>
                </c:pt>
                <c:pt idx="1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CC-4C93-815F-DD307CF476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Elite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130</c:v>
                </c:pt>
                <c:pt idx="1">
                  <c:v>111</c:v>
                </c:pt>
                <c:pt idx="2">
                  <c:v>119</c:v>
                </c:pt>
                <c:pt idx="3">
                  <c:v>132</c:v>
                </c:pt>
                <c:pt idx="4">
                  <c:v>143</c:v>
                </c:pt>
                <c:pt idx="5">
                  <c:v>95</c:v>
                </c:pt>
                <c:pt idx="6">
                  <c:v>133</c:v>
                </c:pt>
                <c:pt idx="7">
                  <c:v>137</c:v>
                </c:pt>
                <c:pt idx="8">
                  <c:v>107</c:v>
                </c:pt>
                <c:pt idx="9">
                  <c:v>144</c:v>
                </c:pt>
                <c:pt idx="10">
                  <c:v>145</c:v>
                </c:pt>
                <c:pt idx="11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CC-4C93-815F-DD307CF4764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First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21</c:v>
                </c:pt>
                <c:pt idx="1">
                  <c:v>15</c:v>
                </c:pt>
                <c:pt idx="2">
                  <c:v>17</c:v>
                </c:pt>
                <c:pt idx="3">
                  <c:v>28</c:v>
                </c:pt>
                <c:pt idx="4">
                  <c:v>29</c:v>
                </c:pt>
                <c:pt idx="5">
                  <c:v>20</c:v>
                </c:pt>
                <c:pt idx="6">
                  <c:v>14</c:v>
                </c:pt>
                <c:pt idx="7">
                  <c:v>13</c:v>
                </c:pt>
                <c:pt idx="8">
                  <c:v>16</c:v>
                </c:pt>
                <c:pt idx="9">
                  <c:v>12</c:v>
                </c:pt>
                <c:pt idx="10">
                  <c:v>19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CC-4C93-815F-DD307CF476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Supreme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59</c:v>
                </c:pt>
                <c:pt idx="1">
                  <c:v>60</c:v>
                </c:pt>
                <c:pt idx="2">
                  <c:v>64</c:v>
                </c:pt>
                <c:pt idx="3">
                  <c:v>63</c:v>
                </c:pt>
                <c:pt idx="4">
                  <c:v>55</c:v>
                </c:pt>
                <c:pt idx="5">
                  <c:v>76</c:v>
                </c:pt>
                <c:pt idx="6">
                  <c:v>67</c:v>
                </c:pt>
                <c:pt idx="7">
                  <c:v>81</c:v>
                </c:pt>
                <c:pt idx="8">
                  <c:v>69</c:v>
                </c:pt>
                <c:pt idx="9">
                  <c:v>73</c:v>
                </c:pt>
                <c:pt idx="10">
                  <c:v>83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7CC-4C93-815F-DD307CF4764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Print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67</c:v>
                </c:pt>
                <c:pt idx="1">
                  <c:v>56</c:v>
                </c:pt>
                <c:pt idx="2">
                  <c:v>57</c:v>
                </c:pt>
                <c:pt idx="3">
                  <c:v>72</c:v>
                </c:pt>
                <c:pt idx="4">
                  <c:v>68</c:v>
                </c:pt>
                <c:pt idx="5">
                  <c:v>58</c:v>
                </c:pt>
                <c:pt idx="6">
                  <c:v>70</c:v>
                </c:pt>
                <c:pt idx="7">
                  <c:v>66</c:v>
                </c:pt>
                <c:pt idx="8">
                  <c:v>73</c:v>
                </c:pt>
                <c:pt idx="9">
                  <c:v>64</c:v>
                </c:pt>
                <c:pt idx="10">
                  <c:v>55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7CC-4C93-815F-DD307CF4764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Calculate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none"/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17CC-4C93-815F-DD307CF4764B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17CC-4C93-815F-DD307CF4764B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17CC-4C93-815F-DD307CF4764B}"/>
              </c:ext>
            </c:extLst>
          </c:dPt>
          <c:dLbls>
            <c:dLbl>
              <c:idx val="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7CC-4C93-815F-DD307CF4764B}"/>
                </c:ext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17CC-4C93-815F-DD307CF4764B}"/>
                </c:ext>
              </c:extLst>
            </c:dLbl>
            <c:dLbl>
              <c:idx val="10"/>
              <c:layout>
                <c:manualLayout>
                  <c:x val="-1.7251819586381577E-2"/>
                  <c:y val="4.06224442107722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17CC-4C93-815F-DD307CF4764B}"/>
                </c:ext>
              </c:extLst>
            </c:dLbl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7CC-4C93-815F-DD307CF476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47</c:v>
                </c:pt>
                <c:pt idx="1">
                  <c:v>51</c:v>
                </c:pt>
                <c:pt idx="2">
                  <c:v>62</c:v>
                </c:pt>
                <c:pt idx="3">
                  <c:v>53</c:v>
                </c:pt>
                <c:pt idx="4">
                  <c:v>63</c:v>
                </c:pt>
                <c:pt idx="5">
                  <c:v>48</c:v>
                </c:pt>
                <c:pt idx="6">
                  <c:v>49</c:v>
                </c:pt>
                <c:pt idx="7">
                  <c:v>58</c:v>
                </c:pt>
                <c:pt idx="8">
                  <c:v>57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7CC-4C93-815F-DD307CF4764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Clean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38</c:v>
                </c:pt>
                <c:pt idx="1">
                  <c:v>46</c:v>
                </c:pt>
                <c:pt idx="2">
                  <c:v>34</c:v>
                </c:pt>
                <c:pt idx="3">
                  <c:v>33</c:v>
                </c:pt>
                <c:pt idx="4">
                  <c:v>26</c:v>
                </c:pt>
                <c:pt idx="5">
                  <c:v>31</c:v>
                </c:pt>
                <c:pt idx="6">
                  <c:v>23</c:v>
                </c:pt>
                <c:pt idx="7">
                  <c:v>27</c:v>
                </c:pt>
                <c:pt idx="8">
                  <c:v>42</c:v>
                </c:pt>
                <c:pt idx="9">
                  <c:v>40</c:v>
                </c:pt>
                <c:pt idx="10">
                  <c:v>35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CC-4C93-815F-DD307CF4764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Penalty</c:v>
                </c:pt>
              </c:strCache>
            </c:strRef>
          </c:tx>
          <c:spPr>
            <a:ln w="2540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9"/>
            <c:marker>
              <c:symbol val="none"/>
            </c:marker>
            <c:bubble3D val="0"/>
            <c:spPr>
              <a:ln w="34925" cap="rnd">
                <a:solidFill>
                  <a:schemeClr val="accent3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17CC-4C93-815F-DD307CF4764B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38100" cap="rnd">
                <a:solidFill>
                  <a:schemeClr val="accent3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2-17CC-4C93-815F-DD307CF4764B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38100" cap="rnd">
                <a:solidFill>
                  <a:schemeClr val="accent3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17CC-4C93-815F-DD307CF4764B}"/>
              </c:ext>
            </c:extLst>
          </c:dPt>
          <c:dLbls>
            <c:dLbl>
              <c:idx val="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7CC-4C93-815F-DD307CF4764B}"/>
                </c:ext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17CC-4C93-815F-DD307CF4764B}"/>
                </c:ext>
              </c:extLst>
            </c:dLbl>
            <c:dLbl>
              <c:idx val="10"/>
              <c:layout>
                <c:manualLayout>
                  <c:x val="-1.9633569739952804E-2"/>
                  <c:y val="-3.15731801010455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17CC-4C93-815F-DD307CF4764B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7CC-4C93-815F-DD307CF476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43</c:v>
                </c:pt>
                <c:pt idx="1">
                  <c:v>58</c:v>
                </c:pt>
                <c:pt idx="2">
                  <c:v>41</c:v>
                </c:pt>
                <c:pt idx="3">
                  <c:v>50</c:v>
                </c:pt>
                <c:pt idx="4">
                  <c:v>54</c:v>
                </c:pt>
                <c:pt idx="5">
                  <c:v>63</c:v>
                </c:pt>
                <c:pt idx="6">
                  <c:v>64</c:v>
                </c:pt>
                <c:pt idx="7">
                  <c:v>39</c:v>
                </c:pt>
                <c:pt idx="8">
                  <c:v>42</c:v>
                </c:pt>
                <c:pt idx="9">
                  <c:v>38</c:v>
                </c:pt>
                <c:pt idx="10">
                  <c:v>55</c:v>
                </c:pt>
                <c:pt idx="1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7CC-4C93-815F-DD307CF4764B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Fridge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0">
                  <c:v>90</c:v>
                </c:pt>
                <c:pt idx="1">
                  <c:v>92</c:v>
                </c:pt>
                <c:pt idx="2">
                  <c:v>76</c:v>
                </c:pt>
                <c:pt idx="3">
                  <c:v>88</c:v>
                </c:pt>
                <c:pt idx="4">
                  <c:v>91</c:v>
                </c:pt>
                <c:pt idx="5">
                  <c:v>87</c:v>
                </c:pt>
                <c:pt idx="6">
                  <c:v>83</c:v>
                </c:pt>
                <c:pt idx="7">
                  <c:v>75</c:v>
                </c:pt>
                <c:pt idx="8">
                  <c:v>71</c:v>
                </c:pt>
                <c:pt idx="9">
                  <c:v>79</c:v>
                </c:pt>
                <c:pt idx="10">
                  <c:v>78</c:v>
                </c:pt>
                <c:pt idx="11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7CC-4C93-815F-DD307CF4764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Feeder</c:v>
                </c:pt>
              </c:strCache>
            </c:strRef>
          </c:tx>
          <c:spPr>
            <a:ln w="9525" cap="rnd">
              <a:solidFill>
                <a:srgbClr val="EBE9E9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0">
                  <c:v>56</c:v>
                </c:pt>
                <c:pt idx="1">
                  <c:v>57</c:v>
                </c:pt>
                <c:pt idx="2">
                  <c:v>67</c:v>
                </c:pt>
                <c:pt idx="3">
                  <c:v>64</c:v>
                </c:pt>
                <c:pt idx="4">
                  <c:v>63</c:v>
                </c:pt>
                <c:pt idx="5">
                  <c:v>60</c:v>
                </c:pt>
                <c:pt idx="6">
                  <c:v>70</c:v>
                </c:pt>
                <c:pt idx="7">
                  <c:v>55</c:v>
                </c:pt>
                <c:pt idx="8">
                  <c:v>66</c:v>
                </c:pt>
                <c:pt idx="9">
                  <c:v>59</c:v>
                </c:pt>
                <c:pt idx="10">
                  <c:v>68</c:v>
                </c:pt>
                <c:pt idx="1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7CC-4C93-815F-DD307CF47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6100559"/>
        <c:axId val="596098063"/>
      </c:lineChart>
      <c:catAx>
        <c:axId val="596100559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rgbClr val="EBE9E9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098063"/>
        <c:crosses val="autoZero"/>
        <c:auto val="1"/>
        <c:lblAlgn val="ctr"/>
        <c:lblOffset val="0"/>
        <c:tickMarkSkip val="4"/>
        <c:noMultiLvlLbl val="0"/>
      </c:catAx>
      <c:valAx>
        <c:axId val="5960980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POSTERS SOLD</a:t>
                </a:r>
                <a:endParaRPr lang="pl-PL"/>
              </a:p>
            </c:rich>
          </c:tx>
          <c:layout>
            <c:manualLayout>
              <c:xMode val="edge"/>
              <c:yMode val="edge"/>
              <c:x val="0"/>
              <c:y val="9.899003175817057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10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560283687943262"/>
          <c:y val="0.12223006606932754"/>
          <c:w val="0.13404255319148939"/>
          <c:h val="0.719723956919178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Creative Agencies poster sales </a:t>
            </a:r>
            <a:r>
              <a:rPr lang="pl-PL" sz="1800" b="1" dirty="0"/>
              <a:t>between</a:t>
            </a:r>
            <a:r>
              <a:rPr lang="pl-PL" sz="1800" b="1" baseline="0" dirty="0"/>
              <a:t> 2040 and 2042</a:t>
            </a:r>
            <a:r>
              <a:rPr lang="en-US" sz="1800" b="1" dirty="0"/>
              <a:t>, </a:t>
            </a:r>
            <a:r>
              <a:rPr lang="en-US" sz="1800" dirty="0"/>
              <a:t>in numbers sold </a:t>
            </a:r>
            <a:endParaRPr lang="pl-PL" sz="1800" dirty="0"/>
          </a:p>
        </c:rich>
      </c:tx>
      <c:layout>
        <c:manualLayout>
          <c:xMode val="edge"/>
          <c:yMode val="edge"/>
          <c:x val="9.5744680851063847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089980600251051E-2"/>
          <c:y val="0.11796956288825475"/>
          <c:w val="0.9036249952451596"/>
          <c:h val="0.73165029515087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Equal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66</c:v>
                </c:pt>
                <c:pt idx="1">
                  <c:v>35</c:v>
                </c:pt>
                <c:pt idx="2">
                  <c:v>55</c:v>
                </c:pt>
                <c:pt idx="3">
                  <c:v>44</c:v>
                </c:pt>
                <c:pt idx="4">
                  <c:v>60</c:v>
                </c:pt>
                <c:pt idx="5">
                  <c:v>69</c:v>
                </c:pt>
                <c:pt idx="6">
                  <c:v>41</c:v>
                </c:pt>
                <c:pt idx="7">
                  <c:v>39</c:v>
                </c:pt>
                <c:pt idx="8">
                  <c:v>67</c:v>
                </c:pt>
                <c:pt idx="9">
                  <c:v>57</c:v>
                </c:pt>
                <c:pt idx="10">
                  <c:v>70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3-4FFB-979A-9065BE458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Mighty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58</c:v>
                </c:pt>
                <c:pt idx="1">
                  <c:v>84</c:v>
                </c:pt>
                <c:pt idx="2">
                  <c:v>78</c:v>
                </c:pt>
                <c:pt idx="3">
                  <c:v>56</c:v>
                </c:pt>
                <c:pt idx="4">
                  <c:v>72</c:v>
                </c:pt>
                <c:pt idx="5">
                  <c:v>88</c:v>
                </c:pt>
                <c:pt idx="6">
                  <c:v>66</c:v>
                </c:pt>
                <c:pt idx="7">
                  <c:v>76</c:v>
                </c:pt>
                <c:pt idx="8">
                  <c:v>68</c:v>
                </c:pt>
                <c:pt idx="9">
                  <c:v>64</c:v>
                </c:pt>
                <c:pt idx="10">
                  <c:v>60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3-4FFB-979A-9065BE458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Accidental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108</c:v>
                </c:pt>
                <c:pt idx="1">
                  <c:v>107</c:v>
                </c:pt>
                <c:pt idx="2">
                  <c:v>90</c:v>
                </c:pt>
                <c:pt idx="3">
                  <c:v>82</c:v>
                </c:pt>
                <c:pt idx="4">
                  <c:v>104</c:v>
                </c:pt>
                <c:pt idx="5">
                  <c:v>110</c:v>
                </c:pt>
                <c:pt idx="6">
                  <c:v>106</c:v>
                </c:pt>
                <c:pt idx="7">
                  <c:v>83</c:v>
                </c:pt>
                <c:pt idx="8">
                  <c:v>100</c:v>
                </c:pt>
                <c:pt idx="9">
                  <c:v>103</c:v>
                </c:pt>
                <c:pt idx="10">
                  <c:v>95</c:v>
                </c:pt>
                <c:pt idx="1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3-4FFB-979A-9065BE458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Elite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130</c:v>
                </c:pt>
                <c:pt idx="1">
                  <c:v>111</c:v>
                </c:pt>
                <c:pt idx="2">
                  <c:v>119</c:v>
                </c:pt>
                <c:pt idx="3">
                  <c:v>132</c:v>
                </c:pt>
                <c:pt idx="4">
                  <c:v>143</c:v>
                </c:pt>
                <c:pt idx="5">
                  <c:v>95</c:v>
                </c:pt>
                <c:pt idx="6">
                  <c:v>133</c:v>
                </c:pt>
                <c:pt idx="7">
                  <c:v>137</c:v>
                </c:pt>
                <c:pt idx="8">
                  <c:v>107</c:v>
                </c:pt>
                <c:pt idx="9">
                  <c:v>144</c:v>
                </c:pt>
                <c:pt idx="10">
                  <c:v>145</c:v>
                </c:pt>
                <c:pt idx="11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63-4FFB-979A-9065BE458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First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21</c:v>
                </c:pt>
                <c:pt idx="1">
                  <c:v>15</c:v>
                </c:pt>
                <c:pt idx="2">
                  <c:v>17</c:v>
                </c:pt>
                <c:pt idx="3">
                  <c:v>28</c:v>
                </c:pt>
                <c:pt idx="4">
                  <c:v>29</c:v>
                </c:pt>
                <c:pt idx="5">
                  <c:v>20</c:v>
                </c:pt>
                <c:pt idx="6">
                  <c:v>14</c:v>
                </c:pt>
                <c:pt idx="7">
                  <c:v>13</c:v>
                </c:pt>
                <c:pt idx="8">
                  <c:v>16</c:v>
                </c:pt>
                <c:pt idx="9">
                  <c:v>12</c:v>
                </c:pt>
                <c:pt idx="10">
                  <c:v>19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63-4FFB-979A-9065BE458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Supreme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59</c:v>
                </c:pt>
                <c:pt idx="1">
                  <c:v>60</c:v>
                </c:pt>
                <c:pt idx="2">
                  <c:v>64</c:v>
                </c:pt>
                <c:pt idx="3">
                  <c:v>63</c:v>
                </c:pt>
                <c:pt idx="4">
                  <c:v>55</c:v>
                </c:pt>
                <c:pt idx="5">
                  <c:v>76</c:v>
                </c:pt>
                <c:pt idx="6">
                  <c:v>67</c:v>
                </c:pt>
                <c:pt idx="7">
                  <c:v>81</c:v>
                </c:pt>
                <c:pt idx="8">
                  <c:v>69</c:v>
                </c:pt>
                <c:pt idx="9">
                  <c:v>73</c:v>
                </c:pt>
                <c:pt idx="10">
                  <c:v>83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63-4FFB-979A-9065BE458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Print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67</c:v>
                </c:pt>
                <c:pt idx="1">
                  <c:v>56</c:v>
                </c:pt>
                <c:pt idx="2">
                  <c:v>57</c:v>
                </c:pt>
                <c:pt idx="3">
                  <c:v>72</c:v>
                </c:pt>
                <c:pt idx="4">
                  <c:v>68</c:v>
                </c:pt>
                <c:pt idx="5">
                  <c:v>58</c:v>
                </c:pt>
                <c:pt idx="6">
                  <c:v>70</c:v>
                </c:pt>
                <c:pt idx="7">
                  <c:v>66</c:v>
                </c:pt>
                <c:pt idx="8">
                  <c:v>73</c:v>
                </c:pt>
                <c:pt idx="9">
                  <c:v>64</c:v>
                </c:pt>
                <c:pt idx="10">
                  <c:v>55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63-4FFB-979A-9065BE458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Calculate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47</c:v>
                </c:pt>
                <c:pt idx="1">
                  <c:v>51</c:v>
                </c:pt>
                <c:pt idx="2">
                  <c:v>62</c:v>
                </c:pt>
                <c:pt idx="3">
                  <c:v>53</c:v>
                </c:pt>
                <c:pt idx="4">
                  <c:v>63</c:v>
                </c:pt>
                <c:pt idx="5">
                  <c:v>48</c:v>
                </c:pt>
                <c:pt idx="6">
                  <c:v>49</c:v>
                </c:pt>
                <c:pt idx="7">
                  <c:v>58</c:v>
                </c:pt>
                <c:pt idx="8">
                  <c:v>57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63-4FFB-979A-9065BE4587D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Clean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38</c:v>
                </c:pt>
                <c:pt idx="1">
                  <c:v>46</c:v>
                </c:pt>
                <c:pt idx="2">
                  <c:v>34</c:v>
                </c:pt>
                <c:pt idx="3">
                  <c:v>33</c:v>
                </c:pt>
                <c:pt idx="4">
                  <c:v>26</c:v>
                </c:pt>
                <c:pt idx="5">
                  <c:v>31</c:v>
                </c:pt>
                <c:pt idx="6">
                  <c:v>23</c:v>
                </c:pt>
                <c:pt idx="7">
                  <c:v>27</c:v>
                </c:pt>
                <c:pt idx="8">
                  <c:v>42</c:v>
                </c:pt>
                <c:pt idx="9">
                  <c:v>40</c:v>
                </c:pt>
                <c:pt idx="10">
                  <c:v>35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A63-4FFB-979A-9065BE4587D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Penalty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43</c:v>
                </c:pt>
                <c:pt idx="1">
                  <c:v>58</c:v>
                </c:pt>
                <c:pt idx="2">
                  <c:v>41</c:v>
                </c:pt>
                <c:pt idx="3">
                  <c:v>50</c:v>
                </c:pt>
                <c:pt idx="4">
                  <c:v>54</c:v>
                </c:pt>
                <c:pt idx="5">
                  <c:v>63</c:v>
                </c:pt>
                <c:pt idx="6">
                  <c:v>64</c:v>
                </c:pt>
                <c:pt idx="7">
                  <c:v>39</c:v>
                </c:pt>
                <c:pt idx="8">
                  <c:v>42</c:v>
                </c:pt>
                <c:pt idx="9">
                  <c:v>38</c:v>
                </c:pt>
                <c:pt idx="10">
                  <c:v>55</c:v>
                </c:pt>
                <c:pt idx="1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A63-4FFB-979A-9065BE4587D5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Fridge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0">
                  <c:v>90</c:v>
                </c:pt>
                <c:pt idx="1">
                  <c:v>92</c:v>
                </c:pt>
                <c:pt idx="2">
                  <c:v>76</c:v>
                </c:pt>
                <c:pt idx="3">
                  <c:v>88</c:v>
                </c:pt>
                <c:pt idx="4">
                  <c:v>91</c:v>
                </c:pt>
                <c:pt idx="5">
                  <c:v>87</c:v>
                </c:pt>
                <c:pt idx="6">
                  <c:v>83</c:v>
                </c:pt>
                <c:pt idx="7">
                  <c:v>75</c:v>
                </c:pt>
                <c:pt idx="8">
                  <c:v>71</c:v>
                </c:pt>
                <c:pt idx="9">
                  <c:v>79</c:v>
                </c:pt>
                <c:pt idx="10">
                  <c:v>78</c:v>
                </c:pt>
                <c:pt idx="11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A63-4FFB-979A-9065BE4587D5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Feeder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2040 Q1</c:v>
                </c:pt>
                <c:pt idx="1">
                  <c:v>2040 Q2</c:v>
                </c:pt>
                <c:pt idx="2">
                  <c:v>2040 Q3</c:v>
                </c:pt>
                <c:pt idx="3">
                  <c:v>2040 Q4</c:v>
                </c:pt>
                <c:pt idx="4">
                  <c:v>2041 Q1</c:v>
                </c:pt>
                <c:pt idx="5">
                  <c:v>2041 Q2</c:v>
                </c:pt>
                <c:pt idx="6">
                  <c:v>2041 Q3</c:v>
                </c:pt>
                <c:pt idx="7">
                  <c:v>2041 Q4</c:v>
                </c:pt>
                <c:pt idx="8">
                  <c:v>2042 Q1</c:v>
                </c:pt>
                <c:pt idx="9">
                  <c:v>2042 Q2</c:v>
                </c:pt>
                <c:pt idx="10">
                  <c:v>2042 Q3</c:v>
                </c:pt>
                <c:pt idx="11">
                  <c:v>2042 Q4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0">
                  <c:v>56</c:v>
                </c:pt>
                <c:pt idx="1">
                  <c:v>57</c:v>
                </c:pt>
                <c:pt idx="2">
                  <c:v>67</c:v>
                </c:pt>
                <c:pt idx="3">
                  <c:v>64</c:v>
                </c:pt>
                <c:pt idx="4">
                  <c:v>63</c:v>
                </c:pt>
                <c:pt idx="5">
                  <c:v>60</c:v>
                </c:pt>
                <c:pt idx="6">
                  <c:v>70</c:v>
                </c:pt>
                <c:pt idx="7">
                  <c:v>55</c:v>
                </c:pt>
                <c:pt idx="8">
                  <c:v>66</c:v>
                </c:pt>
                <c:pt idx="9">
                  <c:v>59</c:v>
                </c:pt>
                <c:pt idx="10">
                  <c:v>68</c:v>
                </c:pt>
                <c:pt idx="1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A63-4FFB-979A-9065BE458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659215"/>
        <c:axId val="657649647"/>
      </c:lineChart>
      <c:catAx>
        <c:axId val="65765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649647"/>
        <c:crosses val="autoZero"/>
        <c:auto val="1"/>
        <c:lblAlgn val="ctr"/>
        <c:lblOffset val="100"/>
        <c:noMultiLvlLbl val="0"/>
      </c:catAx>
      <c:valAx>
        <c:axId val="65764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65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0.59433</cdr:x>
      <cdr:y>0.12039</cdr:y>
    </cdr:from>
    <cdr:to>
      <cdr:x>0.85839</cdr:x>
      <cdr:y>0.84206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C17A2813-49A7-10EA-4C5D-6730472F6882}"/>
            </a:ext>
          </a:extLst>
        </cdr:cNvPr>
        <cdr:cNvSpPr/>
      </cdr:nvSpPr>
      <cdr:spPr>
        <a:xfrm xmlns:a="http://schemas.openxmlformats.org/drawingml/2006/main">
          <a:off x="6385560" y="544052"/>
          <a:ext cx="2837180" cy="326136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1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l-PL"/>
        </a:p>
      </cdr:txBody>
    </cdr:sp>
  </cdr:relSizeAnchor>
  <cdr:relSizeAnchor xmlns:cdr="http://schemas.openxmlformats.org/drawingml/2006/chartDrawing">
    <cdr:from>
      <cdr:x>0.15559</cdr:x>
      <cdr:y>0.90422</cdr:y>
    </cdr:from>
    <cdr:to>
      <cdr:x>0.24069</cdr:x>
      <cdr:y>0.97243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1BDC763-99B0-5E56-1236-F934FEC2977F}"/>
            </a:ext>
          </a:extLst>
        </cdr:cNvPr>
        <cdr:cNvSpPr txBox="1"/>
      </cdr:nvSpPr>
      <cdr:spPr>
        <a:xfrm xmlns:a="http://schemas.openxmlformats.org/drawingml/2006/main">
          <a:off x="1671690" y="4086286"/>
          <a:ext cx="914331" cy="308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0" dirty="0">
              <a:solidFill>
                <a:schemeClr val="tx1"/>
              </a:solidFill>
              <a:latin typeface="Calibri" panose="020F0502020204030204" pitchFamily="34" charset="0"/>
            </a:rPr>
            <a:t>2040</a:t>
          </a:r>
          <a:endParaRPr lang="pl-PL" sz="1200" b="0" dirty="0">
            <a:solidFill>
              <a:schemeClr val="tx1"/>
            </a:solidFill>
            <a:latin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0.41489</cdr:x>
      <cdr:y>0.90422</cdr:y>
    </cdr:from>
    <cdr:to>
      <cdr:x>0.5</cdr:x>
      <cdr:y>0.97243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E72E12A-D405-3ECC-4116-99676BA6F202}"/>
            </a:ext>
          </a:extLst>
        </cdr:cNvPr>
        <cdr:cNvSpPr txBox="1"/>
      </cdr:nvSpPr>
      <cdr:spPr>
        <a:xfrm xmlns:a="http://schemas.openxmlformats.org/drawingml/2006/main">
          <a:off x="4457661" y="4086286"/>
          <a:ext cx="914439" cy="308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0" dirty="0">
              <a:solidFill>
                <a:schemeClr val="tx1"/>
              </a:solidFill>
              <a:latin typeface="Calibri" panose="020F0502020204030204" pitchFamily="34" charset="0"/>
            </a:rPr>
            <a:t>2041</a:t>
          </a:r>
          <a:endParaRPr lang="pl-PL" sz="1200" b="0" dirty="0">
            <a:solidFill>
              <a:schemeClr val="tx1"/>
            </a:solidFill>
            <a:latin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0.68273</cdr:x>
      <cdr:y>0.90422</cdr:y>
    </cdr:from>
    <cdr:to>
      <cdr:x>0.76784</cdr:x>
      <cdr:y>0.97243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700A410-83A5-C92C-5082-C073657E4F9C}"/>
            </a:ext>
          </a:extLst>
        </cdr:cNvPr>
        <cdr:cNvSpPr txBox="1"/>
      </cdr:nvSpPr>
      <cdr:spPr>
        <a:xfrm xmlns:a="http://schemas.openxmlformats.org/drawingml/2006/main">
          <a:off x="7335388" y="4086286"/>
          <a:ext cx="914439" cy="308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0" dirty="0">
              <a:solidFill>
                <a:schemeClr val="tx1"/>
              </a:solidFill>
              <a:latin typeface="Calibri" panose="020F0502020204030204" pitchFamily="34" charset="0"/>
            </a:rPr>
            <a:t>2042</a:t>
          </a:r>
          <a:endParaRPr lang="pl-PL" sz="1200" b="0" dirty="0">
            <a:solidFill>
              <a:schemeClr val="tx1"/>
            </a:solidFill>
            <a:latin typeface="Calibri" panose="020F050202020403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0.01825</cdr:x>
      <cdr:y>0.08834</cdr:y>
    </cdr:from>
    <cdr:to>
      <cdr:x>0.05017</cdr:x>
      <cdr:y>0.41874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CF8765C-A39F-C8B3-C4F5-91C64B32B8F3}"/>
            </a:ext>
          </a:extLst>
        </cdr:cNvPr>
        <cdr:cNvSpPr txBox="1"/>
      </cdr:nvSpPr>
      <cdr:spPr>
        <a:xfrm xmlns:a="http://schemas.openxmlformats.org/drawingml/2006/main" rot="16200000">
          <a:off x="-409936" y="1013487"/>
          <a:ext cx="1539433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200" dirty="0"/>
            <a:t>NO. OF POSTERS SOLD</a:t>
          </a:r>
          <a:endParaRPr lang="en-US" sz="12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33F02-4ABB-00AB-E6F4-8BF524CC1C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487EA-3044-4606-63E0-7A8A929BC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15EAE-5CEB-4E76-B633-1971C59EC6F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C116D-4254-4443-4EED-1B6ED8B2C5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CDFB-3977-F84A-D0B5-1E37C4CA4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400C2-D50E-4CDE-BD0C-F09996460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9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2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1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111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01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6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9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07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49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78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034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26.04.2024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4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CCBFE8-5B7B-963F-9E73-EA887CBE098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132392" y="2192338"/>
          <a:ext cx="9927216" cy="30766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3632">
                  <a:extLst>
                    <a:ext uri="{9D8B030D-6E8A-4147-A177-3AD203B41FA5}">
                      <a16:colId xmlns:a16="http://schemas.microsoft.com/office/drawing/2014/main" val="2241624717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2347774663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2334143124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1381412122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228506805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1310524386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4079754688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334885665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4207910768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3630609215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2140192010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2987780492"/>
                    </a:ext>
                  </a:extLst>
                </a:gridCol>
                <a:gridCol w="763632">
                  <a:extLst>
                    <a:ext uri="{9D8B030D-6E8A-4147-A177-3AD203B41FA5}">
                      <a16:colId xmlns:a16="http://schemas.microsoft.com/office/drawing/2014/main" val="3753233098"/>
                    </a:ext>
                  </a:extLst>
                </a:gridCol>
              </a:tblGrid>
              <a:tr h="50533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Period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Equal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 dirty="0">
                          <a:effectLst/>
                        </a:rPr>
                        <a:t>Mighty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Accidental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Elite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First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Supreme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Print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Calculate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Clean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Penalty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Fridge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Feeder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520469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2040 Q1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58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130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4615944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2040 Q2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84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6824292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2040 Q3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90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57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2785277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2040 Q4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82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132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9797285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2041 Q1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29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057618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2041 Q2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8296235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2041 Q3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49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7217472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2041 Q4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137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58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27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39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654407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2042 Q1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42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42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9560472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2042 Q2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144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40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59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8998650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2042 Q3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55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6706629"/>
                  </a:ext>
                </a:extLst>
              </a:tr>
              <a:tr h="21427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2042 Q4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55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041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CD79D9-73E7-08E2-D547-077E6FC7C6A7}"/>
              </a:ext>
            </a:extLst>
          </p:cNvPr>
          <p:cNvSpPr txBox="1"/>
          <p:nvPr/>
        </p:nvSpPr>
        <p:spPr>
          <a:xfrm>
            <a:off x="2804160" y="1700014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Agencies poster sales over time,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numbers sold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10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D308-77EB-355F-7AC4-C408FA4C6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839" y="495300"/>
            <a:ext cx="10744200" cy="7762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Penalty and Calculate landed ~200 poster sales in 2042</a:t>
            </a:r>
            <a:endParaRPr lang="pl-PL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3FAAEA-0358-6EB7-FCB4-A55D6BE3987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57839" y="1833563"/>
          <a:ext cx="10744200" cy="4519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03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6C3372-80E0-081D-6B0C-A24B0AED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Penalty and Calculate landed ~200 poster sales in 2042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96459F-D1E7-F446-6322-DBCB5009E28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38200" y="1477963"/>
          <a:ext cx="1051560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E5E238-E64C-8520-8F7B-46F5FD125B7C}"/>
              </a:ext>
            </a:extLst>
          </p:cNvPr>
          <p:cNvSpPr txBox="1"/>
          <p:nvPr/>
        </p:nvSpPr>
        <p:spPr>
          <a:xfrm>
            <a:off x="-1829" y="-1972152"/>
            <a:ext cx="355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Place the legend on the right side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78699-7797-22D3-C6B1-5C6171DBAD0B}"/>
              </a:ext>
            </a:extLst>
          </p:cNvPr>
          <p:cNvSpPr txBox="1"/>
          <p:nvPr/>
        </p:nvSpPr>
        <p:spPr>
          <a:xfrm>
            <a:off x="0" y="-1602820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Format dates to only display Q1, Q2…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14CE9-99D8-EA4E-BCCF-B7E66CE31134}"/>
              </a:ext>
            </a:extLst>
          </p:cNvPr>
          <p:cNvSpPr txBox="1"/>
          <p:nvPr/>
        </p:nvSpPr>
        <p:spPr>
          <a:xfrm>
            <a:off x="-1829" y="-1233488"/>
            <a:ext cx="467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vertical gridlines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display every 4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BDF3F-7F8F-EC54-3CB5-A83CFB347C0D}"/>
              </a:ext>
            </a:extLst>
          </p:cNvPr>
          <p:cNvSpPr txBox="1"/>
          <p:nvPr/>
        </p:nvSpPr>
        <p:spPr>
          <a:xfrm>
            <a:off x="-1829" y="-864156"/>
            <a:ext cx="406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Give all lines 1 thickness and grey color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FD5A1-BE2D-F175-4272-69E4364325A8}"/>
              </a:ext>
            </a:extLst>
          </p:cNvPr>
          <p:cNvSpPr txBox="1"/>
          <p:nvPr/>
        </p:nvSpPr>
        <p:spPr>
          <a:xfrm>
            <a:off x="-1829" y="-490424"/>
            <a:ext cx="477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Highlight 2 companies – Calculate and Penalty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E3AFE-4ADC-11E2-F06E-859752F5225B}"/>
              </a:ext>
            </a:extLst>
          </p:cNvPr>
          <p:cNvSpPr txBox="1"/>
          <p:nvPr/>
        </p:nvSpPr>
        <p:spPr>
          <a:xfrm>
            <a:off x="-1829" y="-2345884"/>
            <a:ext cx="612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chart is meant to focus on the year 2042 and 2 companies</a:t>
            </a:r>
          </a:p>
        </p:txBody>
      </p:sp>
    </p:spTree>
    <p:extLst>
      <p:ext uri="{BB962C8B-B14F-4D97-AF65-F5344CB8AC3E}">
        <p14:creationId xmlns:p14="http://schemas.microsoft.com/office/powerpoint/2010/main" val="2435034543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317</Words>
  <Application>Microsoft Office PowerPoint</Application>
  <PresentationFormat>Widescreen</PresentationFormat>
  <Paragraphs>193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Good Looking 1</vt:lpstr>
      <vt:lpstr>PowerPoint Presentation</vt:lpstr>
      <vt:lpstr>Penalty and Calculate landed ~200 poster sales in 2042</vt:lpstr>
      <vt:lpstr>Penalty and Calculate landed ~200 poster sales in 2042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3</cp:revision>
  <dcterms:created xsi:type="dcterms:W3CDTF">2024-04-24T07:36:12Z</dcterms:created>
  <dcterms:modified xsi:type="dcterms:W3CDTF">2024-04-26T12:14:38Z</dcterms:modified>
</cp:coreProperties>
</file>