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71" r:id="rId3"/>
    <p:sldId id="36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469" y="10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Tomato sales in 2030,</a:t>
            </a:r>
            <a:r>
              <a:rPr lang="en-US" b="1" baseline="0" dirty="0"/>
              <a:t> </a:t>
            </a:r>
            <a:r>
              <a:rPr lang="en-US" baseline="0" dirty="0"/>
              <a:t>thousands USD</a:t>
            </a:r>
            <a:endParaRPr lang="pl-PL" dirty="0"/>
          </a:p>
        </c:rich>
      </c:tx>
      <c:layout>
        <c:manualLayout>
          <c:xMode val="edge"/>
          <c:yMode val="edge"/>
          <c:x val="6.7375886524821888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Tomatoes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Pt>
            <c:idx val="6"/>
            <c:marker>
              <c:symbol val="circle"/>
              <c:size val="5"/>
              <c:spPr>
                <a:solidFill>
                  <a:schemeClr val="bg1"/>
                </a:solidFill>
                <a:ln w="6667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8FD5-4A09-B015-2A0DB4ABF68F}"/>
              </c:ext>
            </c:extLst>
          </c:dPt>
          <c:dLbls>
            <c:dLbl>
              <c:idx val="6"/>
              <c:layout>
                <c:manualLayout>
                  <c:x val="-4.1471577236785413E-2"/>
                  <c:y val="-6.888655081907864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FD5-4A09-B015-2A0DB4ABF6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m/d/yyyy</c:formatCode>
                <c:ptCount val="12"/>
                <c:pt idx="0">
                  <c:v>47484</c:v>
                </c:pt>
                <c:pt idx="1">
                  <c:v>47515</c:v>
                </c:pt>
                <c:pt idx="2">
                  <c:v>47543</c:v>
                </c:pt>
                <c:pt idx="3">
                  <c:v>47574</c:v>
                </c:pt>
                <c:pt idx="4">
                  <c:v>47604</c:v>
                </c:pt>
                <c:pt idx="5">
                  <c:v>47635</c:v>
                </c:pt>
                <c:pt idx="6">
                  <c:v>47665</c:v>
                </c:pt>
                <c:pt idx="7">
                  <c:v>47696</c:v>
                </c:pt>
                <c:pt idx="8">
                  <c:v>47727</c:v>
                </c:pt>
                <c:pt idx="9">
                  <c:v>47757</c:v>
                </c:pt>
                <c:pt idx="10">
                  <c:v>47788</c:v>
                </c:pt>
                <c:pt idx="11">
                  <c:v>47818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</c:v>
                </c:pt>
                <c:pt idx="5">
                  <c:v>7</c:v>
                </c:pt>
                <c:pt idx="6">
                  <c:v>7.5</c:v>
                </c:pt>
                <c:pt idx="7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E5-49FF-9E2F-4DC5720E7C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Tomatoes (forecast)</c:v>
                </c:pt>
              </c:strCache>
            </c:strRef>
          </c:tx>
          <c:spPr>
            <a:ln w="25400" cap="rnd">
              <a:solidFill>
                <a:schemeClr val="accent1">
                  <a:alpha val="60000"/>
                </a:schemeClr>
              </a:solidFill>
              <a:prstDash val="lg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cat>
            <c:numRef>
              <c:f>Sheet1!$A$2:$A$13</c:f>
              <c:numCache>
                <c:formatCode>m/d/yyyy</c:formatCode>
                <c:ptCount val="12"/>
                <c:pt idx="0">
                  <c:v>47484</c:v>
                </c:pt>
                <c:pt idx="1">
                  <c:v>47515</c:v>
                </c:pt>
                <c:pt idx="2">
                  <c:v>47543</c:v>
                </c:pt>
                <c:pt idx="3">
                  <c:v>47574</c:v>
                </c:pt>
                <c:pt idx="4">
                  <c:v>47604</c:v>
                </c:pt>
                <c:pt idx="5">
                  <c:v>47635</c:v>
                </c:pt>
                <c:pt idx="6">
                  <c:v>47665</c:v>
                </c:pt>
                <c:pt idx="7">
                  <c:v>47696</c:v>
                </c:pt>
                <c:pt idx="8">
                  <c:v>47727</c:v>
                </c:pt>
                <c:pt idx="9">
                  <c:v>47757</c:v>
                </c:pt>
                <c:pt idx="10">
                  <c:v>47788</c:v>
                </c:pt>
                <c:pt idx="11">
                  <c:v>47818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7">
                  <c:v>6</c:v>
                </c:pt>
                <c:pt idx="8">
                  <c:v>4</c:v>
                </c:pt>
                <c:pt idx="9">
                  <c:v>3.8</c:v>
                </c:pt>
                <c:pt idx="10">
                  <c:v>4.2</c:v>
                </c:pt>
                <c:pt idx="11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1E5-49FF-9E2F-4DC5720E7C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5553903"/>
        <c:axId val="695566383"/>
      </c:lineChart>
      <c:dateAx>
        <c:axId val="6955539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566383"/>
        <c:crosses val="autoZero"/>
        <c:auto val="1"/>
        <c:lblOffset val="100"/>
        <c:baseTimeUnit val="months"/>
      </c:dateAx>
      <c:valAx>
        <c:axId val="695566383"/>
        <c:scaling>
          <c:orientation val="minMax"/>
          <c:min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553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ayout>
        <c:manualLayout>
          <c:xMode val="edge"/>
          <c:yMode val="edge"/>
          <c:x val="0.8838669161410323"/>
          <c:y val="1.540410896913748E-3"/>
          <c:w val="0.11418440604447175"/>
          <c:h val="5.88044166892931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0.50715</cdr:x>
      <cdr:y>0.01753</cdr:y>
    </cdr:from>
    <cdr:to>
      <cdr:x>0.58794</cdr:x>
      <cdr:y>0.8325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B64CB9F2-6CBC-1D0D-2B90-A01F1FDA3D7C}"/>
            </a:ext>
          </a:extLst>
        </cdr:cNvPr>
        <cdr:cNvSpPr/>
      </cdr:nvSpPr>
      <cdr:spPr>
        <a:xfrm xmlns:a="http://schemas.openxmlformats.org/drawingml/2006/main">
          <a:off x="4900327" y="77459"/>
          <a:ext cx="780586" cy="3601844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alpha val="18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pl-PL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F5D69D-AC57-EC51-5570-349598B187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80" y="256135"/>
            <a:ext cx="3986068" cy="998226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56B1884C-FB62-EC2C-1E11-FEAFB79B62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3142" y="308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9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4D28D-D38A-41DE-A7EA-56915AF8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F2987-21B5-4CFD-BBE3-DA726183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98525-7211-4C3B-92CD-221CFAB4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638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5A02-91C7-446C-93C9-15C5D934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13DF-0BA5-409F-9298-0DBE9950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27AD-A760-4580-BB2E-04BDFEA3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8DB0-5B3B-4C57-8E18-730B19E3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FB400-944C-4FD4-9D5D-A80466F6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4849-00C8-47FA-B701-DD65836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217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B5EC-AE08-4572-B9AA-734B8439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8024D-B1A6-404C-8030-A7BB5D93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EEBC2-3D06-4494-AC82-77FE23374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CE88B-55D2-4698-9764-7A039FF3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41CB-E42D-4707-B34E-F6C3B22F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9D5CD-B0D7-43BD-A909-0E3D9C79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188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a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16A718-ED27-F6C2-2B2B-C99492492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2378" y="1052266"/>
            <a:ext cx="2322367" cy="581588"/>
          </a:xfrm>
          <a:prstGeom prst="rect">
            <a:avLst/>
          </a:prstGeom>
        </p:spPr>
      </p:pic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80808CD1-EE96-48E4-82D4-51BF7D7587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91" y="41458"/>
            <a:ext cx="514533" cy="5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4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3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actice +title 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32892F-4217-C364-8035-CC5B4331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7963"/>
            <a:ext cx="10515600" cy="465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60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actic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4800" y="1191419"/>
            <a:ext cx="9042400" cy="4475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162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6797-EF47-4CA1-B045-579A7E9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3EF3-6020-446C-BF5C-73585FD6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A44D-A2FE-4A6F-ADC3-BC483086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F742-A33C-4211-8B84-73202E76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1836-442D-4278-A00F-1064A68F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840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BB3-8C05-45CD-B0ED-DFEB7655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DB10-36B2-4643-A359-9B35322A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64F1-654A-4B49-8973-72AFE825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646F-AB67-4DA0-AD14-AD7623FE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A7DB-5262-4188-847C-6A285886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512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7B6A-EDE9-4A25-A102-5069CF8F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AF37-AF10-4D5A-8569-1C85EF51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BEF57-C9AB-4258-98B3-8927CD13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289D-2A84-4602-8C63-FB4E531F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B05CB-A60F-49BC-93D6-8DC1E3DE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16F1-4692-4317-AD8E-6F69AE4B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1908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475D-2A27-41C9-A992-E6C4A023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15583-24C3-4B62-B654-7336597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857E-34EE-4B03-8E3F-20F62976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21AA0-E7E4-42E5-8191-FB9130F2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504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865DD-AA11-4E0F-9B71-40487395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95300"/>
            <a:ext cx="10744200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4B66-4D0A-4DDF-BA1F-E6925F90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714500"/>
            <a:ext cx="10744200" cy="4419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183C-C190-4A68-B695-B028B1E8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A6D8-A177-4FBB-B55A-8F8C235E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0983-A20B-404C-A755-7D54E5DE8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909A006-E01F-7628-0DC8-74C90BC50240}"/>
              </a:ext>
            </a:extLst>
          </p:cNvPr>
          <p:cNvGrpSpPr/>
          <p:nvPr/>
        </p:nvGrpSpPr>
        <p:grpSpPr>
          <a:xfrm>
            <a:off x="12543308" y="3912973"/>
            <a:ext cx="524197" cy="2945027"/>
            <a:chOff x="12543308" y="3429000"/>
            <a:chExt cx="524197" cy="29450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6EAD374-0C91-056E-6FC0-58D1D79DEF2A}"/>
                </a:ext>
              </a:extLst>
            </p:cNvPr>
            <p:cNvSpPr/>
            <p:nvPr/>
          </p:nvSpPr>
          <p:spPr>
            <a:xfrm rot="5400000">
              <a:off x="12543313" y="3429000"/>
              <a:ext cx="524191" cy="524191"/>
            </a:xfrm>
            <a:prstGeom prst="ellipse">
              <a:avLst/>
            </a:prstGeom>
            <a:solidFill>
              <a:srgbClr val="1B447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9BB90A1-4FB3-ED76-B393-053CAE6CB95A}"/>
                </a:ext>
              </a:extLst>
            </p:cNvPr>
            <p:cNvSpPr/>
            <p:nvPr/>
          </p:nvSpPr>
          <p:spPr>
            <a:xfrm rot="5400000">
              <a:off x="12543314" y="4034209"/>
              <a:ext cx="524191" cy="524191"/>
            </a:xfrm>
            <a:prstGeom prst="ellipse">
              <a:avLst/>
            </a:prstGeom>
            <a:solidFill>
              <a:srgbClr val="3CA7E0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EA30907-5356-14DE-CBB5-20BA82307D43}"/>
                </a:ext>
              </a:extLst>
            </p:cNvPr>
            <p:cNvSpPr/>
            <p:nvPr/>
          </p:nvSpPr>
          <p:spPr>
            <a:xfrm rot="5400000">
              <a:off x="12543312" y="4639418"/>
              <a:ext cx="524191" cy="524191"/>
            </a:xfrm>
            <a:prstGeom prst="ellipse">
              <a:avLst/>
            </a:prstGeom>
            <a:solidFill>
              <a:srgbClr val="A8E1F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92F9BD4-8FE3-9B41-89C1-A777C80953C0}"/>
                </a:ext>
              </a:extLst>
            </p:cNvPr>
            <p:cNvSpPr/>
            <p:nvPr/>
          </p:nvSpPr>
          <p:spPr>
            <a:xfrm rot="5400000">
              <a:off x="12543310" y="5244627"/>
              <a:ext cx="524191" cy="524191"/>
            </a:xfrm>
            <a:prstGeom prst="ellipse">
              <a:avLst/>
            </a:prstGeom>
            <a:solidFill>
              <a:srgbClr val="EBE9E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976BDCA-55BA-C3AD-B5E4-55B2F6D0EACD}"/>
                </a:ext>
              </a:extLst>
            </p:cNvPr>
            <p:cNvSpPr/>
            <p:nvPr/>
          </p:nvSpPr>
          <p:spPr>
            <a:xfrm rot="5400000">
              <a:off x="12543308" y="5849836"/>
              <a:ext cx="524191" cy="524191"/>
            </a:xfrm>
            <a:prstGeom prst="ellipse">
              <a:avLst/>
            </a:prstGeom>
            <a:solidFill>
              <a:srgbClr val="1F292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262561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768">
          <p15:clr>
            <a:srgbClr val="F26B43"/>
          </p15:clr>
        </p15:guide>
        <p15:guide id="3" pos="3912">
          <p15:clr>
            <a:srgbClr val="F26B43"/>
          </p15:clr>
        </p15:guide>
        <p15:guide id="7" orient="horz" pos="528">
          <p15:clr>
            <a:srgbClr val="FDE53C"/>
          </p15:clr>
        </p15:guide>
        <p15:guide id="18" pos="4344">
          <p15:clr>
            <a:srgbClr val="F26B43"/>
          </p15:clr>
        </p15:guide>
        <p15:guide id="19" pos="4488">
          <p15:clr>
            <a:srgbClr val="F26B43"/>
          </p15:clr>
        </p15:guide>
        <p15:guide id="20" pos="3336">
          <p15:clr>
            <a:srgbClr val="F26B43"/>
          </p15:clr>
        </p15:guide>
        <p15:guide id="21" pos="3192">
          <p15:clr>
            <a:srgbClr val="F26B43"/>
          </p15:clr>
        </p15:guide>
        <p15:guide id="22" pos="4920">
          <p15:clr>
            <a:srgbClr val="F26B43"/>
          </p15:clr>
        </p15:guide>
        <p15:guide id="23" pos="5064">
          <p15:clr>
            <a:srgbClr val="F26B43"/>
          </p15:clr>
        </p15:guide>
        <p15:guide id="24" pos="5496">
          <p15:clr>
            <a:srgbClr val="F26B43"/>
          </p15:clr>
        </p15:guide>
        <p15:guide id="25" pos="5640">
          <p15:clr>
            <a:srgbClr val="F26B43"/>
          </p15:clr>
        </p15:guide>
        <p15:guide id="26" pos="6072">
          <p15:clr>
            <a:srgbClr val="F26B43"/>
          </p15:clr>
        </p15:guide>
        <p15:guide id="27" pos="6216">
          <p15:clr>
            <a:srgbClr val="F26B43"/>
          </p15:clr>
        </p15:guide>
        <p15:guide id="28" pos="6648">
          <p15:clr>
            <a:srgbClr val="F26B43"/>
          </p15:clr>
        </p15:guide>
        <p15:guide id="29" pos="6792">
          <p15:clr>
            <a:srgbClr val="F26B43"/>
          </p15:clr>
        </p15:guide>
        <p15:guide id="30" pos="7224">
          <p15:clr>
            <a:srgbClr val="F26B43"/>
          </p15:clr>
        </p15:guide>
        <p15:guide id="31" pos="7368">
          <p15:clr>
            <a:srgbClr val="F26B43"/>
          </p15:clr>
        </p15:guide>
        <p15:guide id="32" pos="2760">
          <p15:clr>
            <a:srgbClr val="F26B43"/>
          </p15:clr>
        </p15:guide>
        <p15:guide id="33" pos="2616">
          <p15:clr>
            <a:srgbClr val="F26B43"/>
          </p15:clr>
        </p15:guide>
        <p15:guide id="35" pos="2040">
          <p15:clr>
            <a:srgbClr val="F26B43"/>
          </p15:clr>
        </p15:guide>
        <p15:guide id="36" pos="2184">
          <p15:clr>
            <a:srgbClr val="F26B43"/>
          </p15:clr>
        </p15:guide>
        <p15:guide id="37" pos="1464">
          <p15:clr>
            <a:srgbClr val="F26B43"/>
          </p15:clr>
        </p15:guide>
        <p15:guide id="38" pos="1608">
          <p15:clr>
            <a:srgbClr val="F26B43"/>
          </p15:clr>
        </p15:guide>
        <p15:guide id="39" pos="888">
          <p15:clr>
            <a:srgbClr val="F26B43"/>
          </p15:clr>
        </p15:guide>
        <p15:guide id="40" pos="1032">
          <p15:clr>
            <a:srgbClr val="F26B43"/>
          </p15:clr>
        </p15:guide>
        <p15:guide id="41" pos="312">
          <p15:clr>
            <a:srgbClr val="F26B43"/>
          </p15:clr>
        </p15:guide>
        <p15:guide id="42" pos="456">
          <p15:clr>
            <a:srgbClr val="F26B43"/>
          </p15:clr>
        </p15:guide>
        <p15:guide id="44" orient="horz" pos="1080">
          <p15:clr>
            <a:srgbClr val="FDE53C"/>
          </p15:clr>
        </p15:guide>
        <p15:guide id="46" orient="horz" pos="1632">
          <p15:clr>
            <a:srgbClr val="F26B43"/>
          </p15:clr>
        </p15:guide>
        <p15:guide id="48" orient="horz" pos="2760">
          <p15:clr>
            <a:srgbClr val="F26B43"/>
          </p15:clr>
        </p15:guide>
        <p15:guide id="51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AE8179E-1FE8-950E-CC6B-73B6291D369E}"/>
              </a:ext>
            </a:extLst>
          </p:cNvPr>
          <p:cNvGraphicFramePr>
            <a:graphicFrameLocks noGrp="1"/>
          </p:cNvGraphicFramePr>
          <p:nvPr/>
        </p:nvGraphicFramePr>
        <p:xfrm>
          <a:off x="2441615" y="2021035"/>
          <a:ext cx="7308770" cy="3691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754">
                  <a:extLst>
                    <a:ext uri="{9D8B030D-6E8A-4147-A177-3AD203B41FA5}">
                      <a16:colId xmlns:a16="http://schemas.microsoft.com/office/drawing/2014/main" val="1541813804"/>
                    </a:ext>
                  </a:extLst>
                </a:gridCol>
                <a:gridCol w="1461754">
                  <a:extLst>
                    <a:ext uri="{9D8B030D-6E8A-4147-A177-3AD203B41FA5}">
                      <a16:colId xmlns:a16="http://schemas.microsoft.com/office/drawing/2014/main" val="3444077612"/>
                    </a:ext>
                  </a:extLst>
                </a:gridCol>
                <a:gridCol w="1461754">
                  <a:extLst>
                    <a:ext uri="{9D8B030D-6E8A-4147-A177-3AD203B41FA5}">
                      <a16:colId xmlns:a16="http://schemas.microsoft.com/office/drawing/2014/main" val="3822317506"/>
                    </a:ext>
                  </a:extLst>
                </a:gridCol>
                <a:gridCol w="1461754">
                  <a:extLst>
                    <a:ext uri="{9D8B030D-6E8A-4147-A177-3AD203B41FA5}">
                      <a16:colId xmlns:a16="http://schemas.microsoft.com/office/drawing/2014/main" val="3445574789"/>
                    </a:ext>
                  </a:extLst>
                </a:gridCol>
                <a:gridCol w="1461754">
                  <a:extLst>
                    <a:ext uri="{9D8B030D-6E8A-4147-A177-3AD203B41FA5}">
                      <a16:colId xmlns:a16="http://schemas.microsoft.com/office/drawing/2014/main" val="2733517366"/>
                    </a:ext>
                  </a:extLst>
                </a:gridCol>
              </a:tblGrid>
              <a:tr h="582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Date</a:t>
                      </a:r>
                      <a:endParaRPr lang="pl-P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Tomatoes</a:t>
                      </a:r>
                      <a:endParaRPr lang="pl-P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Tomatoes (forecast)</a:t>
                      </a:r>
                      <a:endParaRPr lang="pl-P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Cucumbers</a:t>
                      </a:r>
                      <a:endParaRPr lang="pl-P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Cucumbers Forecast)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943570"/>
                  </a:ext>
                </a:extLst>
              </a:tr>
              <a:tr h="2488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01/01/2030</a:t>
                      </a: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1400"/>
                    </a:p>
                  </a:txBody>
                  <a:tcPr marL="0" marR="0" marT="0" anchor="ctr"/>
                </a:tc>
                <a:extLst>
                  <a:ext uri="{0D108BD9-81ED-4DB2-BD59-A6C34878D82A}">
                    <a16:rowId xmlns:a16="http://schemas.microsoft.com/office/drawing/2014/main" val="1932686687"/>
                  </a:ext>
                </a:extLst>
              </a:tr>
              <a:tr h="2488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02/01/2030</a:t>
                      </a: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1400"/>
                    </a:p>
                  </a:txBody>
                  <a:tcPr marL="0" marR="0" marT="0" anchor="ctr"/>
                </a:tc>
                <a:extLst>
                  <a:ext uri="{0D108BD9-81ED-4DB2-BD59-A6C34878D82A}">
                    <a16:rowId xmlns:a16="http://schemas.microsoft.com/office/drawing/2014/main" val="2668768032"/>
                  </a:ext>
                </a:extLst>
              </a:tr>
              <a:tr h="2488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03/01/2030</a:t>
                      </a:r>
                      <a:endParaRPr lang="pl-PL" sz="1400" dirty="0"/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1400"/>
                    </a:p>
                  </a:txBody>
                  <a:tcPr marL="0" marR="0" marT="0" anchor="ctr"/>
                </a:tc>
                <a:extLst>
                  <a:ext uri="{0D108BD9-81ED-4DB2-BD59-A6C34878D82A}">
                    <a16:rowId xmlns:a16="http://schemas.microsoft.com/office/drawing/2014/main" val="3319698007"/>
                  </a:ext>
                </a:extLst>
              </a:tr>
              <a:tr h="2488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04/01/2030</a:t>
                      </a:r>
                      <a:endParaRPr lang="pl-PL" sz="1400" dirty="0"/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45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1400"/>
                    </a:p>
                  </a:txBody>
                  <a:tcPr marL="0" marR="0" marT="0" anchor="ctr"/>
                </a:tc>
                <a:extLst>
                  <a:ext uri="{0D108BD9-81ED-4DB2-BD59-A6C34878D82A}">
                    <a16:rowId xmlns:a16="http://schemas.microsoft.com/office/drawing/2014/main" val="3796805805"/>
                  </a:ext>
                </a:extLst>
              </a:tr>
              <a:tr h="2488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05/01/2030</a:t>
                      </a:r>
                      <a:endParaRPr lang="pl-PL" sz="1400" dirty="0"/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1400"/>
                    </a:p>
                  </a:txBody>
                  <a:tcPr marL="0" marR="0" marT="0" anchor="ctr"/>
                </a:tc>
                <a:extLst>
                  <a:ext uri="{0D108BD9-81ED-4DB2-BD59-A6C34878D82A}">
                    <a16:rowId xmlns:a16="http://schemas.microsoft.com/office/drawing/2014/main" val="3958598300"/>
                  </a:ext>
                </a:extLst>
              </a:tr>
              <a:tr h="2488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06/01/2030</a:t>
                      </a:r>
                      <a:endParaRPr lang="pl-PL" sz="1400" dirty="0"/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43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1400"/>
                    </a:p>
                  </a:txBody>
                  <a:tcPr marL="0" marR="0" marT="0" anchor="ctr"/>
                </a:tc>
                <a:extLst>
                  <a:ext uri="{0D108BD9-81ED-4DB2-BD59-A6C34878D82A}">
                    <a16:rowId xmlns:a16="http://schemas.microsoft.com/office/drawing/2014/main" val="1402258538"/>
                  </a:ext>
                </a:extLst>
              </a:tr>
              <a:tr h="2488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07/01/2030</a:t>
                      </a:r>
                      <a:endParaRPr lang="pl-PL" sz="1400" dirty="0"/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1400" dirty="0"/>
                    </a:p>
                  </a:txBody>
                  <a:tcPr marL="0" marR="0" marT="0" anchor="ctr"/>
                </a:tc>
                <a:extLst>
                  <a:ext uri="{0D108BD9-81ED-4DB2-BD59-A6C34878D82A}">
                    <a16:rowId xmlns:a16="http://schemas.microsoft.com/office/drawing/2014/main" val="2468822601"/>
                  </a:ext>
                </a:extLst>
              </a:tr>
              <a:tr h="2488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08/01/2030</a:t>
                      </a:r>
                      <a:endParaRPr lang="pl-PL" sz="1400" dirty="0"/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46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46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51385969"/>
                  </a:ext>
                </a:extLst>
              </a:tr>
              <a:tr h="2488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09/01/2030</a:t>
                      </a:r>
                      <a:endParaRPr lang="pl-PL" sz="1400" dirty="0"/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1400" dirty="0"/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1400" dirty="0"/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72425708"/>
                  </a:ext>
                </a:extLst>
              </a:tr>
              <a:tr h="2488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10/01/2030</a:t>
                      </a:r>
                      <a:endParaRPr lang="pl-PL" sz="1400" dirty="0"/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1400" dirty="0"/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38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1400" dirty="0"/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39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64296429"/>
                  </a:ext>
                </a:extLst>
              </a:tr>
              <a:tr h="2488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11/01/2030</a:t>
                      </a:r>
                      <a:endParaRPr lang="pl-PL" sz="1400" dirty="0"/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1400" dirty="0"/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42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1400" dirty="0"/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08352388"/>
                  </a:ext>
                </a:extLst>
              </a:tr>
              <a:tr h="2488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12/01/2030</a:t>
                      </a:r>
                      <a:endParaRPr lang="pl-PL" sz="1400" dirty="0"/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1400" dirty="0"/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1400" dirty="0"/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43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85029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59865FA-F763-F43A-D963-08A0D63A7433}"/>
              </a:ext>
            </a:extLst>
          </p:cNvPr>
          <p:cNvSpPr txBox="1"/>
          <p:nvPr/>
        </p:nvSpPr>
        <p:spPr>
          <a:xfrm>
            <a:off x="2406890" y="1528634"/>
            <a:ext cx="7378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Tomato and cucumber sales in 2030,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thousand USD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23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C445-9EE6-570E-9015-4C576C38659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2031" y="334963"/>
            <a:ext cx="10167938" cy="731837"/>
          </a:xfrm>
        </p:spPr>
        <p:txBody>
          <a:bodyPr>
            <a:noAutofit/>
          </a:bodyPr>
          <a:lstStyle/>
          <a:p>
            <a:r>
              <a:rPr lang="en-US" sz="2800" dirty="0"/>
              <a:t>With 7.5 thousands USD total sales, July remains the top-selling month</a:t>
            </a:r>
            <a:endParaRPr lang="pl-PL" sz="28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C05D5E0-D698-10E7-77FD-79A02385E165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1264444" y="1806575"/>
          <a:ext cx="9663112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8375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4A8ECB0-499B-0D25-A55E-1805B27BAC0D}"/>
              </a:ext>
            </a:extLst>
          </p:cNvPr>
          <p:cNvSpPr txBox="1"/>
          <p:nvPr/>
        </p:nvSpPr>
        <p:spPr>
          <a:xfrm>
            <a:off x="-1829" y="-2696163"/>
            <a:ext cx="557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Recolor forecast line, add long dashes, remove markers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67E63-46E2-74DC-84C8-10B8027F2EA4}"/>
              </a:ext>
            </a:extLst>
          </p:cNvPr>
          <p:cNvSpPr txBox="1"/>
          <p:nvPr/>
        </p:nvSpPr>
        <p:spPr>
          <a:xfrm>
            <a:off x="0" y="-2326831"/>
            <a:ext cx="329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Change main line thickness – 4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E0D4E3-25C0-15BB-323C-2FF02D0A94D5}"/>
              </a:ext>
            </a:extLst>
          </p:cNvPr>
          <p:cNvSpPr txBox="1"/>
          <p:nvPr/>
        </p:nvSpPr>
        <p:spPr>
          <a:xfrm>
            <a:off x="-1829" y="-1957499"/>
            <a:ext cx="434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Add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 label you want to talk about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045EF4-EE8D-F159-9CEB-00DC9B29290F}"/>
              </a:ext>
            </a:extLst>
          </p:cNvPr>
          <p:cNvSpPr txBox="1"/>
          <p:nvPr/>
        </p:nvSpPr>
        <p:spPr>
          <a:xfrm>
            <a:off x="-1829" y="-1588167"/>
            <a:ext cx="536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Format dates to “mmm” 3-letter month abbreviation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3682E6-CFE3-6738-23E6-8609038A108F}"/>
              </a:ext>
            </a:extLst>
          </p:cNvPr>
          <p:cNvSpPr txBox="1"/>
          <p:nvPr/>
        </p:nvSpPr>
        <p:spPr>
          <a:xfrm>
            <a:off x="-1829" y="-1214435"/>
            <a:ext cx="4355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Add vertical instead of horizontal gridlines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FC65E-B76A-A930-9BA5-457F854DDEAF}"/>
              </a:ext>
            </a:extLst>
          </p:cNvPr>
          <p:cNvSpPr txBox="1"/>
          <p:nvPr/>
        </p:nvSpPr>
        <p:spPr>
          <a:xfrm>
            <a:off x="0" y="-849503"/>
            <a:ext cx="358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Highlight data label with an arrow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40AF15-14F1-FA5C-6B3C-2FDA7E68D429}"/>
              </a:ext>
            </a:extLst>
          </p:cNvPr>
          <p:cNvSpPr txBox="1"/>
          <p:nvPr/>
        </p:nvSpPr>
        <p:spPr>
          <a:xfrm>
            <a:off x="-1829" y="-484571"/>
            <a:ext cx="266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7. Write simple action title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124C2F-2088-64F3-0AB2-3FAF10EF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36D649-86E1-883E-8C0A-FE50751F69B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42735298"/>
      </p:ext>
    </p:extLst>
  </p:cSld>
  <p:clrMapOvr>
    <a:masterClrMapping/>
  </p:clrMapOvr>
</p:sld>
</file>

<file path=ppt/theme/theme1.xml><?xml version="1.0" encoding="utf-8"?>
<a:theme xmlns:a="http://schemas.openxmlformats.org/drawingml/2006/main" name="Good Looking 1">
  <a:themeElements>
    <a:clrScheme name="Blue DV - Good Look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B4479"/>
      </a:accent1>
      <a:accent2>
        <a:srgbClr val="00A7E1"/>
      </a:accent2>
      <a:accent3>
        <a:srgbClr val="A6E3FF"/>
      </a:accent3>
      <a:accent4>
        <a:srgbClr val="EBE9E9"/>
      </a:accent4>
      <a:accent5>
        <a:srgbClr val="5B9BD5"/>
      </a:accent5>
      <a:accent6>
        <a:srgbClr val="1E29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od Looking 1" id="{A7323A52-B4B2-49ED-ABAE-57F443AF1E79}" vid="{EE1B6688-00BC-4E9B-A0CC-6F00C3043A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Good Looking 1</vt:lpstr>
      <vt:lpstr>PowerPoint Presentation</vt:lpstr>
      <vt:lpstr>With 7.5 thousands USD total sales, July remains the top-selling month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Andrew P</cp:lastModifiedBy>
  <cp:revision>2</cp:revision>
  <dcterms:created xsi:type="dcterms:W3CDTF">2024-04-24T07:36:37Z</dcterms:created>
  <dcterms:modified xsi:type="dcterms:W3CDTF">2024-04-24T07:36:56Z</dcterms:modified>
</cp:coreProperties>
</file>