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76" r:id="rId3"/>
    <p:sldId id="3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 Chart" id="{406EF71F-588F-4D1B-A9CD-6C8EF0DD9E16}">
          <p14:sldIdLst>
            <p14:sldId id="281"/>
            <p14:sldId id="276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i="0" dirty="0">
                <a:effectLst/>
              </a:rPr>
              <a:t>Smoking cigarettes, Number of deaths by risk factor, Afghanistan, 2019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0.127188215102974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9154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B-4F7A-A8B5-95C0A28C62DA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6B-4F7A-A8B5-95C0A28C62DA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B-4F7A-A8B5-95C0A28C6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Alcohol use</c:v>
                </c:pt>
                <c:pt idx="1">
                  <c:v>Unsafe sex</c:v>
                </c:pt>
                <c:pt idx="2">
                  <c:v>Iron deficiency</c:v>
                </c:pt>
                <c:pt idx="3">
                  <c:v>Diet high in sodium</c:v>
                </c:pt>
                <c:pt idx="4">
                  <c:v>Unsafe sanitation</c:v>
                </c:pt>
                <c:pt idx="5">
                  <c:v>Diet low in nuts and seeds</c:v>
                </c:pt>
                <c:pt idx="6">
                  <c:v>Unsafe water source</c:v>
                </c:pt>
                <c:pt idx="7">
                  <c:v>Low physical activity</c:v>
                </c:pt>
                <c:pt idx="8">
                  <c:v>Diet low in fruits</c:v>
                </c:pt>
                <c:pt idx="9">
                  <c:v>Diet low in vegetables</c:v>
                </c:pt>
                <c:pt idx="10">
                  <c:v>Secondhand smoke </c:v>
                </c:pt>
                <c:pt idx="11">
                  <c:v>Smoking</c:v>
                </c:pt>
                <c:pt idx="12">
                  <c:v>Diet low in whole grains</c:v>
                </c:pt>
                <c:pt idx="13">
                  <c:v>Child wasting</c:v>
                </c:pt>
                <c:pt idx="14">
                  <c:v>High body-mass index</c:v>
                </c:pt>
                <c:pt idx="15">
                  <c:v>Low birth weight</c:v>
                </c:pt>
                <c:pt idx="16">
                  <c:v>High fasting plasma gluco</c:v>
                </c:pt>
                <c:pt idx="17">
                  <c:v>Household air pollution</c:v>
                </c:pt>
                <c:pt idx="18">
                  <c:v>High blood pressure</c:v>
                </c:pt>
                <c:pt idx="19">
                  <c:v>Air pollution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583</c:v>
                </c:pt>
                <c:pt idx="1">
                  <c:v>741</c:v>
                </c:pt>
                <c:pt idx="2">
                  <c:v>761</c:v>
                </c:pt>
                <c:pt idx="3">
                  <c:v>1422</c:v>
                </c:pt>
                <c:pt idx="4">
                  <c:v>2592</c:v>
                </c:pt>
                <c:pt idx="5">
                  <c:v>3269</c:v>
                </c:pt>
                <c:pt idx="6">
                  <c:v>3751</c:v>
                </c:pt>
                <c:pt idx="7">
                  <c:v>4117</c:v>
                </c:pt>
                <c:pt idx="8">
                  <c:v>4583</c:v>
                </c:pt>
                <c:pt idx="9">
                  <c:v>5148</c:v>
                </c:pt>
                <c:pt idx="10">
                  <c:v>6062</c:v>
                </c:pt>
                <c:pt idx="11">
                  <c:v>10306</c:v>
                </c:pt>
                <c:pt idx="12">
                  <c:v>10335</c:v>
                </c:pt>
                <c:pt idx="13">
                  <c:v>12285</c:v>
                </c:pt>
                <c:pt idx="14">
                  <c:v>22048</c:v>
                </c:pt>
                <c:pt idx="15">
                  <c:v>22132</c:v>
                </c:pt>
                <c:pt idx="16">
                  <c:v>24888</c:v>
                </c:pt>
                <c:pt idx="17">
                  <c:v>28168</c:v>
                </c:pt>
                <c:pt idx="18">
                  <c:v>36017</c:v>
                </c:pt>
                <c:pt idx="19">
                  <c:v>37033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B-4F7A-A8B5-95C0A28C6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7545231"/>
        <c:axId val="617545647"/>
      </c:barChart>
      <c:catAx>
        <c:axId val="617545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45647"/>
        <c:crosses val="autoZero"/>
        <c:auto val="1"/>
        <c:lblAlgn val="ctr"/>
        <c:lblOffset val="100"/>
        <c:noMultiLvlLbl val="0"/>
      </c:catAx>
      <c:valAx>
        <c:axId val="61754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754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322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288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86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2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44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382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114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219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813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9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0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9FCC8-B3C1-C0C2-1380-38B57F63E6E8}"/>
              </a:ext>
            </a:extLst>
          </p:cNvPr>
          <p:cNvSpPr txBox="1"/>
          <p:nvPr/>
        </p:nvSpPr>
        <p:spPr>
          <a:xfrm>
            <a:off x="1981201" y="1323319"/>
            <a:ext cx="8229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Smoking cigarettes, Number of deaths by risk factor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Afghanistan, 2019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062694-D35B-812F-B584-4479F3160B65}"/>
              </a:ext>
            </a:extLst>
          </p:cNvPr>
          <p:cNvGraphicFramePr>
            <a:graphicFrameLocks noGrp="1"/>
          </p:cNvGraphicFramePr>
          <p:nvPr/>
        </p:nvGraphicFramePr>
        <p:xfrm>
          <a:off x="3280779" y="1798518"/>
          <a:ext cx="5630442" cy="453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3135">
                  <a:extLst>
                    <a:ext uri="{9D8B030D-6E8A-4147-A177-3AD203B41FA5}">
                      <a16:colId xmlns:a16="http://schemas.microsoft.com/office/drawing/2014/main" val="249827912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281897640"/>
                    </a:ext>
                  </a:extLst>
                </a:gridCol>
              </a:tblGrid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Outdoor Air pollution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317122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 blood pressure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795470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high in sodium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168216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whole grains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1361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Alcohol use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583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948731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fruits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4583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38155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Unsafe water source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3751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487983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Secondhand smoke 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6062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019299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 birth weight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22132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593795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Child wasting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12285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567584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Unsafe sex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741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1553810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nuts and seeds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3269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288049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Household air pollution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28168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3361403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vegetables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707588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 physical activity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7852183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Smoking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289062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 fasting plasma gluco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24888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1397499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Air pollution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37033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891066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 body-mass index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22048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657472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Unsafe sanitation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208506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Iron deficiency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97990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D3F187-A106-0315-945A-C0F04914C1A8}"/>
              </a:ext>
            </a:extLst>
          </p:cNvPr>
          <p:cNvSpPr txBox="1"/>
          <p:nvPr/>
        </p:nvSpPr>
        <p:spPr>
          <a:xfrm>
            <a:off x="0" y="6488668"/>
            <a:ext cx="527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https://ourworldindata.org/smoking</a:t>
            </a:r>
          </a:p>
        </p:txBody>
      </p:sp>
    </p:spTree>
    <p:extLst>
      <p:ext uri="{BB962C8B-B14F-4D97-AF65-F5344CB8AC3E}">
        <p14:creationId xmlns:p14="http://schemas.microsoft.com/office/powerpoint/2010/main" val="47281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2E5EC7-1072-CBF3-7493-06DC6324D7D2}"/>
              </a:ext>
            </a:extLst>
          </p:cNvPr>
          <p:cNvGraphicFramePr/>
          <p:nvPr/>
        </p:nvGraphicFramePr>
        <p:xfrm>
          <a:off x="1656080" y="1615440"/>
          <a:ext cx="8879840" cy="486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0917DD8F-8194-EBD4-CA9F-F94ED3D03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4319" y="495300"/>
            <a:ext cx="10744200" cy="342900"/>
          </a:xfrm>
        </p:spPr>
        <p:txBody>
          <a:bodyPr>
            <a:noAutofit/>
          </a:bodyPr>
          <a:lstStyle/>
          <a:p>
            <a:r>
              <a:rPr lang="en-US" sz="2000" dirty="0"/>
              <a:t>High blood pressure and air pollution contributing to most deaths by smoking cigarettes </a:t>
            </a:r>
            <a:br>
              <a:rPr lang="en-US" sz="2000" dirty="0"/>
            </a:br>
            <a:r>
              <a:rPr lang="en-US" sz="2000" dirty="0"/>
              <a:t>in Afghanistan (2019)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1485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7276CB5B-2A1F-0662-710B-846BE47B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E11C558-679A-B2C4-59AE-C8FB044463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7EA33-FA06-63C2-5F4C-D85542122C11}"/>
              </a:ext>
            </a:extLst>
          </p:cNvPr>
          <p:cNvSpPr txBox="1"/>
          <p:nvPr/>
        </p:nvSpPr>
        <p:spPr>
          <a:xfrm>
            <a:off x="-1829" y="-2053412"/>
            <a:ext cx="460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column chart first to see its downsides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573FB-9C2A-37C3-5801-DCE49BD831D2}"/>
              </a:ext>
            </a:extLst>
          </p:cNvPr>
          <p:cNvSpPr txBox="1"/>
          <p:nvPr/>
        </p:nvSpPr>
        <p:spPr>
          <a:xfrm>
            <a:off x="-1830" y="-1722692"/>
            <a:ext cx="501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Edit data in Excel to sort it from highest to lowest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92B32-7E7F-FD8B-FD5F-71C515CA3D5F}"/>
              </a:ext>
            </a:extLst>
          </p:cNvPr>
          <p:cNvSpPr txBox="1"/>
          <p:nvPr/>
        </p:nvSpPr>
        <p:spPr>
          <a:xfrm>
            <a:off x="-1831" y="-1391972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Add data labels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8D4F7B-321A-ED2A-E342-15B9A9498F68}"/>
              </a:ext>
            </a:extLst>
          </p:cNvPr>
          <p:cNvSpPr txBox="1"/>
          <p:nvPr/>
        </p:nvSpPr>
        <p:spPr>
          <a:xfrm>
            <a:off x="0" y="-1061252"/>
            <a:ext cx="17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Remove X axis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6DECE-1B83-2CFA-CEE9-7DD12BB6AF98}"/>
              </a:ext>
            </a:extLst>
          </p:cNvPr>
          <p:cNvSpPr txBox="1"/>
          <p:nvPr/>
        </p:nvSpPr>
        <p:spPr>
          <a:xfrm>
            <a:off x="-1831" y="-730532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Color the entire series grey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45D43-4AF7-D077-5AC2-EF30606943A0}"/>
              </a:ext>
            </a:extLst>
          </p:cNvPr>
          <p:cNvSpPr txBox="1"/>
          <p:nvPr/>
        </p:nvSpPr>
        <p:spPr>
          <a:xfrm>
            <a:off x="-1831" y="-399812"/>
            <a:ext cx="438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Pick out 3 data sets and change their color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72872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High blood pressure and air pollution contributing to most deaths by smoking cigarettes  in Afghanistan (2019)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</cp:revision>
  <dcterms:created xsi:type="dcterms:W3CDTF">2024-04-24T07:37:48Z</dcterms:created>
  <dcterms:modified xsi:type="dcterms:W3CDTF">2024-04-24T07:38:21Z</dcterms:modified>
</cp:coreProperties>
</file>