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7" r:id="rId2"/>
    <p:sldId id="3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e Chart" id="{7754AE5F-24E4-4B97-86F2-62FA193555C9}">
          <p14:sldIdLst>
            <p14:sldId id="377"/>
            <p14:sldId id="3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4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1687663101074997"/>
          <c:y val="9.2482967442403516E-2"/>
          <c:w val="0.38197718536329039"/>
          <c:h val="0.815034065115192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AD5-45D3-9CF7-87ED856C24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D5-45D3-9CF7-87ED856C24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AD5-45D3-9CF7-87ED856C2460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D5-45D3-9CF7-87ED856C24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AD5-45D3-9CF7-87ED856C246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5CD5CF0-21B1-4879-873C-5061E6F545E7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DBC1AAD5-C8A6-41D3-9455-BC64118DF6BB}" type="PERCENTAGE">
                      <a:rPr lang="en-US" b="0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AD5-45D3-9CF7-87ED856C246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CEDAFD-312D-40A3-BDF2-623B408D1752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21C3685-5E74-496D-B049-9E3328C0B2F9}" type="PERCENTAGE">
                      <a:rPr lang="en-US" b="0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AD5-45D3-9CF7-87ED856C2460}"/>
                </c:ext>
              </c:extLst>
            </c:dLbl>
            <c:dLbl>
              <c:idx val="2"/>
              <c:layout>
                <c:manualLayout>
                  <c:x val="-1.2201300924340979E-2"/>
                  <c:y val="-4.275674176788332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rgbClr val="A6E3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1C5407-0CFE-4471-A355-EB8DF2B57F55}" type="CATEGORYNAME">
                      <a:rPr lang="en-US" sz="2400">
                        <a:solidFill>
                          <a:srgbClr val="A6E3FF"/>
                        </a:solidFill>
                      </a:rPr>
                      <a:pPr>
                        <a:defRPr sz="2400" b="1">
                          <a:solidFill>
                            <a:srgbClr val="A6E3FF"/>
                          </a:solidFill>
                        </a:defRPr>
                      </a:pPr>
                      <a:t>[CATEGORY NAME]</a:t>
                    </a:fld>
                    <a:r>
                      <a:rPr lang="en-US" sz="2400" baseline="0" dirty="0">
                        <a:solidFill>
                          <a:srgbClr val="A6E3FF"/>
                        </a:solidFill>
                      </a:rPr>
                      <a:t>
</a:t>
                    </a:r>
                    <a:fld id="{AAA0CB81-33B3-474B-BC66-C703E9D796D6}" type="PERCENTAGE">
                      <a:rPr lang="en-US" sz="2400" b="0" baseline="0">
                        <a:solidFill>
                          <a:srgbClr val="A6E3FF"/>
                        </a:solidFill>
                      </a:rPr>
                      <a:pPr>
                        <a:defRPr sz="2400" b="1">
                          <a:solidFill>
                            <a:srgbClr val="A6E3FF"/>
                          </a:solidFill>
                        </a:defRPr>
                      </a:pPr>
                      <a:t>[PERCENTAGE]</a:t>
                    </a:fld>
                    <a:endParaRPr lang="en-US" sz="2400" baseline="0" dirty="0">
                      <a:solidFill>
                        <a:srgbClr val="A6E3FF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A6E3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AD5-45D3-9CF7-87ED856C2460}"/>
                </c:ext>
              </c:extLst>
            </c:dLbl>
            <c:dLbl>
              <c:idx val="3"/>
              <c:layout>
                <c:manualLayout>
                  <c:x val="4.0123970899106874E-3"/>
                  <c:y val="5.11427438214054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rgbClr val="007DA9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B4EDC23-388F-4C15-A91F-4B569C7F7048}" type="CATEGORYNAME">
                      <a:rPr lang="en-US" sz="2400" b="1">
                        <a:solidFill>
                          <a:srgbClr val="007DA9"/>
                        </a:solidFill>
                      </a:rPr>
                      <a:pPr>
                        <a:defRPr sz="2400" b="1">
                          <a:solidFill>
                            <a:srgbClr val="007DA9"/>
                          </a:solidFill>
                        </a:defRPr>
                      </a:pPr>
                      <a:t>[CATEGORY NAME]</a:t>
                    </a:fld>
                    <a:r>
                      <a:rPr lang="en-US" sz="2400" baseline="0" dirty="0">
                        <a:solidFill>
                          <a:srgbClr val="007DA9"/>
                        </a:solidFill>
                      </a:rPr>
                      <a:t>
</a:t>
                    </a:r>
                    <a:fld id="{0CE5E970-D84A-4C83-BC72-4C6EBA515DC2}" type="PERCENTAGE">
                      <a:rPr lang="en-US" sz="2400" b="0" baseline="0">
                        <a:solidFill>
                          <a:srgbClr val="007DA9"/>
                        </a:solidFill>
                      </a:rPr>
                      <a:pPr>
                        <a:defRPr sz="2400" b="1">
                          <a:solidFill>
                            <a:srgbClr val="007DA9"/>
                          </a:solidFill>
                        </a:defRPr>
                      </a:pPr>
                      <a:t>[PERCENTAGE]</a:t>
                    </a:fld>
                    <a:endParaRPr lang="en-US" sz="2400" baseline="0" dirty="0">
                      <a:solidFill>
                        <a:srgbClr val="007DA9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rgbClr val="007DA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AD5-45D3-9CF7-87ED856C2460}"/>
                </c:ext>
              </c:extLst>
            </c:dLbl>
            <c:dLbl>
              <c:idx val="4"/>
              <c:layout>
                <c:manualLayout>
                  <c:x val="3.3067724515193089E-2"/>
                  <c:y val="0.14958496018296263"/>
                </c:manualLayout>
              </c:layout>
              <c:tx>
                <c:rich>
                  <a:bodyPr/>
                  <a:lstStyle/>
                  <a:p>
                    <a:fld id="{6A64C3BC-8CF3-4452-A335-5E3828B48B9D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6C4FD11-E5EF-4563-9A2B-7C9D58579491}" type="PERCENTAGE">
                      <a:rPr lang="en-US" b="0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AD5-45D3-9CF7-87ED856C24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Apple</c:v>
                </c:pt>
                <c:pt idx="1">
                  <c:v>Ananas</c:v>
                </c:pt>
                <c:pt idx="2">
                  <c:v>Pear</c:v>
                </c:pt>
                <c:pt idx="3">
                  <c:v>Strawberry</c:v>
                </c:pt>
                <c:pt idx="4">
                  <c:v>Plum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13.5</c:v>
                </c:pt>
                <c:pt idx="1">
                  <c:v>7.5</c:v>
                </c:pt>
                <c:pt idx="2">
                  <c:v>4.8</c:v>
                </c:pt>
                <c:pt idx="3">
                  <c:v>7.4</c:v>
                </c:pt>
                <c:pt idx="4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5-45D3-9CF7-87ED856C2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Sales by fruit (August 2050), </a:t>
            </a:r>
            <a:r>
              <a:rPr lang="en-US" sz="1800" b="0" i="0" baseline="0" dirty="0">
                <a:effectLst/>
              </a:rPr>
              <a:t>in thousands USD</a:t>
            </a:r>
            <a:endParaRPr lang="pl-PL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26-471E-AB15-4FB3787DA5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26-471E-AB15-4FB3787DA5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26-471E-AB15-4FB3787DA5AE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D5-45D3-9CF7-87ED856C24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626-471E-AB15-4FB3787DA5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Apple</c:v>
                </c:pt>
                <c:pt idx="1">
                  <c:v>Ananas</c:v>
                </c:pt>
                <c:pt idx="2">
                  <c:v>Pear</c:v>
                </c:pt>
                <c:pt idx="3">
                  <c:v>Strawberry</c:v>
                </c:pt>
                <c:pt idx="4">
                  <c:v>Plum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13.5</c:v>
                </c:pt>
                <c:pt idx="1">
                  <c:v>7.5</c:v>
                </c:pt>
                <c:pt idx="2">
                  <c:v>4.8</c:v>
                </c:pt>
                <c:pt idx="3">
                  <c:v>7.4</c:v>
                </c:pt>
                <c:pt idx="4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5-45D3-9CF7-87ED856C2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0.06779</cdr:x>
      <cdr:y>0.23677</cdr:y>
    </cdr:from>
    <cdr:to>
      <cdr:x>0.26151</cdr:x>
      <cdr:y>0.58704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A2562B8-EAEA-4817-487F-EE1B316E9892}"/>
            </a:ext>
          </a:extLst>
        </cdr:cNvPr>
        <cdr:cNvSpPr txBox="1"/>
      </cdr:nvSpPr>
      <cdr:spPr>
        <a:xfrm xmlns:a="http://schemas.openxmlformats.org/drawingml/2006/main">
          <a:off x="712808" y="1103191"/>
          <a:ext cx="2037144" cy="16320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pl-PL" sz="1100" dirty="0"/>
        </a:p>
      </cdr:txBody>
    </cdr:sp>
  </cdr:relSizeAnchor>
  <cdr:relSizeAnchor xmlns:cdr="http://schemas.openxmlformats.org/drawingml/2006/chartDrawing">
    <cdr:from>
      <cdr:x>0.0648</cdr:x>
      <cdr:y>0.18261</cdr:y>
    </cdr:from>
    <cdr:to>
      <cdr:x>0.45517</cdr:x>
      <cdr:y>0.87716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96CD323E-35B5-76F0-4C0B-2A40A622380A}"/>
            </a:ext>
          </a:extLst>
        </cdr:cNvPr>
        <cdr:cNvSpPr txBox="1"/>
      </cdr:nvSpPr>
      <cdr:spPr>
        <a:xfrm xmlns:a="http://schemas.openxmlformats.org/drawingml/2006/main">
          <a:off x="644236" y="850816"/>
          <a:ext cx="3880917" cy="32361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defPPr>
            <a:defRPr lang="pl-PL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4000" b="1" dirty="0">
              <a:solidFill>
                <a:schemeClr val="tx1">
                  <a:lumMod val="65000"/>
                  <a:lumOff val="35000"/>
                </a:schemeClr>
              </a:solidFill>
            </a:rPr>
            <a:t>In August 2050</a:t>
          </a:r>
          <a:r>
            <a:rPr lang="en-US" sz="4000" dirty="0">
              <a:solidFill>
                <a:schemeClr val="tx1">
                  <a:lumMod val="65000"/>
                  <a:lumOff val="35000"/>
                </a:schemeClr>
              </a:solidFill>
            </a:rPr>
            <a:t>, </a:t>
          </a:r>
          <a:r>
            <a:rPr lang="en-US" sz="4000" dirty="0">
              <a:solidFill>
                <a:srgbClr val="007DA9"/>
              </a:solidFill>
            </a:rPr>
            <a:t>strawberry</a:t>
          </a:r>
          <a:r>
            <a:rPr lang="en-US" sz="4000" dirty="0">
              <a:solidFill>
                <a:schemeClr val="tx1">
                  <a:lumMod val="65000"/>
                  <a:lumOff val="35000"/>
                </a:schemeClr>
              </a:solidFill>
            </a:rPr>
            <a:t> and </a:t>
          </a:r>
          <a:r>
            <a:rPr lang="en-US" sz="4000" dirty="0">
              <a:solidFill>
                <a:srgbClr val="A6E3FF"/>
              </a:solidFill>
            </a:rPr>
            <a:t>pear</a:t>
          </a:r>
          <a:r>
            <a:rPr lang="en-US" sz="4000" dirty="0">
              <a:solidFill>
                <a:schemeClr val="tx1">
                  <a:lumMod val="65000"/>
                  <a:lumOff val="35000"/>
                </a:schemeClr>
              </a:solidFill>
            </a:rPr>
            <a:t> sales </a:t>
          </a:r>
        </a:p>
        <a:p xmlns:a="http://schemas.openxmlformats.org/drawingml/2006/main">
          <a:r>
            <a:rPr lang="en-US" sz="4000" b="1" dirty="0">
              <a:solidFill>
                <a:schemeClr val="tx1">
                  <a:lumMod val="65000"/>
                  <a:lumOff val="35000"/>
                </a:schemeClr>
              </a:solidFill>
            </a:rPr>
            <a:t>made up 41% </a:t>
          </a:r>
        </a:p>
        <a:p xmlns:a="http://schemas.openxmlformats.org/drawingml/2006/main">
          <a:r>
            <a:rPr lang="en-US" sz="4000" dirty="0">
              <a:solidFill>
                <a:schemeClr val="tx1">
                  <a:lumMod val="65000"/>
                  <a:lumOff val="35000"/>
                </a:schemeClr>
              </a:solidFill>
            </a:rPr>
            <a:t>of total sales</a:t>
          </a:r>
          <a:endParaRPr lang="pl-PL" sz="400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74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847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9195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2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730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598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65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389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89270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74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2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A4E8E05-84E3-008C-66EC-3F15ABEAB591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682906" y="960121"/>
          <a:ext cx="9941688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689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BEE-1D5C-32D9-C6BE-9B3A6F7C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A4E8E05-84E3-008C-66EC-3F15ABEAB59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38200" y="1477963"/>
          <a:ext cx="1051560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4DEAEF-D203-81D4-CCA9-1131484251CD}"/>
              </a:ext>
            </a:extLst>
          </p:cNvPr>
          <p:cNvSpPr txBox="1"/>
          <p:nvPr/>
        </p:nvSpPr>
        <p:spPr>
          <a:xfrm>
            <a:off x="-1829" y="-259177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Format data labels to include % and category name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3BFC3-23A4-9A94-2DE1-686BF0CE1B4F}"/>
              </a:ext>
            </a:extLst>
          </p:cNvPr>
          <p:cNvSpPr txBox="1"/>
          <p:nvPr/>
        </p:nvSpPr>
        <p:spPr>
          <a:xfrm>
            <a:off x="-1830" y="-222745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Remove the legend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19185-918B-5E77-A4D9-1BA7F9B92982}"/>
              </a:ext>
            </a:extLst>
          </p:cNvPr>
          <p:cNvSpPr txBox="1"/>
          <p:nvPr/>
        </p:nvSpPr>
        <p:spPr>
          <a:xfrm>
            <a:off x="-1832" y="-186313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Move Pear and Strawberry outside the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0B1F7-8C97-B06C-8F93-F40F77A94C2F}"/>
              </a:ext>
            </a:extLst>
          </p:cNvPr>
          <p:cNvSpPr txBox="1"/>
          <p:nvPr/>
        </p:nvSpPr>
        <p:spPr>
          <a:xfrm>
            <a:off x="0" y="-149881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Re-color them and remove line connection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D37E5-DE46-A5FB-9A89-EF5CFCAC5D64}"/>
              </a:ext>
            </a:extLst>
          </p:cNvPr>
          <p:cNvSpPr txBox="1"/>
          <p:nvPr/>
        </p:nvSpPr>
        <p:spPr>
          <a:xfrm>
            <a:off x="-1832" y="-77017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Bonus #1 - Remove bolding from %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DDD70-D289-FCC2-D177-C5F4D811A5C2}"/>
              </a:ext>
            </a:extLst>
          </p:cNvPr>
          <p:cNvSpPr txBox="1"/>
          <p:nvPr/>
        </p:nvSpPr>
        <p:spPr>
          <a:xfrm>
            <a:off x="0" y="-405853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Bonus #2 - Add a conclusion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AF636-853F-0767-D09C-315183D2EC2B}"/>
              </a:ext>
            </a:extLst>
          </p:cNvPr>
          <p:cNvSpPr txBox="1"/>
          <p:nvPr/>
        </p:nvSpPr>
        <p:spPr>
          <a:xfrm>
            <a:off x="-1831" y="-113449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Position Apple and Ananas labels in the middle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804409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Good Looking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2024-04-24T07:40:00Z</dcterms:created>
  <dcterms:modified xsi:type="dcterms:W3CDTF">2024-04-24T07:40:15Z</dcterms:modified>
</cp:coreProperties>
</file>