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81" r:id="rId2"/>
    <p:sldId id="279" r:id="rId3"/>
    <p:sldId id="38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oughnut Chart" id="{3CF0871D-8A55-424A-820C-AE6E3848F70F}">
          <p14:sldIdLst>
            <p14:sldId id="381"/>
            <p14:sldId id="279"/>
            <p14:sldId id="3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8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Value (in thousands USD)</c:v>
                </c:pt>
              </c:strCache>
            </c:strRef>
          </c:tx>
          <c:dPt>
            <c:idx val="0"/>
            <c:bubble3D val="0"/>
            <c:explosion val="16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283-4FA5-9365-D55390AE1E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283-4FA5-9365-D55390AE1E3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0283-4FA5-9365-D55390AE1E3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E35-4FD2-8FAC-17E051AC623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283-4FA5-9365-D55390AE1E39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0283-4FA5-9365-D55390AE1E39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125571176861945"/>
                      <c:h val="0.1655260311481237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0283-4FA5-9365-D55390AE1E39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0283-4FA5-9365-D55390AE1E39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FE35-4FD2-8FAC-17E051AC623D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0283-4FA5-9365-D55390AE1E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Bonds</c:v>
                </c:pt>
                <c:pt idx="1">
                  <c:v>Real Estate</c:v>
                </c:pt>
                <c:pt idx="2">
                  <c:v>Stocks</c:v>
                </c:pt>
                <c:pt idx="3">
                  <c:v>Gold</c:v>
                </c:pt>
                <c:pt idx="4">
                  <c:v>ETFs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</c:v>
                </c:pt>
                <c:pt idx="1">
                  <c:v>12</c:v>
                </c:pt>
                <c:pt idx="2">
                  <c:v>11</c:v>
                </c:pt>
                <c:pt idx="3">
                  <c:v>8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83-4FA5-9365-D55390AE1E3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4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Value (in thousands USD)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8C2-42A3-8DC1-69BE58B8A92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8C2-42A3-8DC1-69BE58B8A92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8C2-42A3-8DC1-69BE58B8A92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8C2-42A3-8DC1-69BE58B8A92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8C2-42A3-8DC1-69BE58B8A92A}"/>
              </c:ext>
            </c:extLst>
          </c:dPt>
          <c:cat>
            <c:strRef>
              <c:f>Sheet1!$A$2:$A$6</c:f>
              <c:strCache>
                <c:ptCount val="5"/>
                <c:pt idx="0">
                  <c:v>Stocks</c:v>
                </c:pt>
                <c:pt idx="1">
                  <c:v>Bonds</c:v>
                </c:pt>
                <c:pt idx="2">
                  <c:v>ETFs</c:v>
                </c:pt>
                <c:pt idx="3">
                  <c:v>Real Estate</c:v>
                </c:pt>
                <c:pt idx="4">
                  <c:v>Gold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</c:v>
                </c:pt>
                <c:pt idx="1">
                  <c:v>14</c:v>
                </c:pt>
                <c:pt idx="2">
                  <c:v>5</c:v>
                </c:pt>
                <c:pt idx="3">
                  <c:v>12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4D-4212-8446-5F0348C9A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F5D69D-AC57-EC51-5570-349598B187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80" y="256135"/>
            <a:ext cx="3986068" cy="998226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56B1884C-FB62-EC2C-1E11-FEAFB79B62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142" y="308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3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687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6709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610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2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5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519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actic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4800" y="1191419"/>
            <a:ext cx="9042400" cy="4475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876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6797-EF47-4CA1-B045-579A7E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EF3-6020-446C-BF5C-73585FD6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A44D-A2FE-4A6F-ADC3-BC48308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742-A33C-4211-8B84-73202E7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1836-442D-4278-A00F-1064A68F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042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571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1630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384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909A006-E01F-7628-0DC8-74C90BC50240}"/>
              </a:ext>
            </a:extLst>
          </p:cNvPr>
          <p:cNvGrpSpPr/>
          <p:nvPr/>
        </p:nvGrpSpPr>
        <p:grpSpPr>
          <a:xfrm>
            <a:off x="12543308" y="3912973"/>
            <a:ext cx="524197" cy="2945027"/>
            <a:chOff x="12543308" y="3429000"/>
            <a:chExt cx="524197" cy="29450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6EAD374-0C91-056E-6FC0-58D1D79DEF2A}"/>
                </a:ext>
              </a:extLst>
            </p:cNvPr>
            <p:cNvSpPr/>
            <p:nvPr/>
          </p:nvSpPr>
          <p:spPr>
            <a:xfrm rot="5400000">
              <a:off x="12543313" y="3429000"/>
              <a:ext cx="524191" cy="524191"/>
            </a:xfrm>
            <a:prstGeom prst="ellipse">
              <a:avLst/>
            </a:prstGeom>
            <a:solidFill>
              <a:srgbClr val="1B447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9BB90A1-4FB3-ED76-B393-053CAE6CB95A}"/>
                </a:ext>
              </a:extLst>
            </p:cNvPr>
            <p:cNvSpPr/>
            <p:nvPr/>
          </p:nvSpPr>
          <p:spPr>
            <a:xfrm rot="5400000">
              <a:off x="12543314" y="4034209"/>
              <a:ext cx="524191" cy="524191"/>
            </a:xfrm>
            <a:prstGeom prst="ellipse">
              <a:avLst/>
            </a:prstGeom>
            <a:solidFill>
              <a:srgbClr val="3CA7E0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EA30907-5356-14DE-CBB5-20BA82307D43}"/>
                </a:ext>
              </a:extLst>
            </p:cNvPr>
            <p:cNvSpPr/>
            <p:nvPr/>
          </p:nvSpPr>
          <p:spPr>
            <a:xfrm rot="5400000">
              <a:off x="12543312" y="4639418"/>
              <a:ext cx="524191" cy="524191"/>
            </a:xfrm>
            <a:prstGeom prst="ellipse">
              <a:avLst/>
            </a:prstGeom>
            <a:solidFill>
              <a:srgbClr val="A8E1F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92F9BD4-8FE3-9B41-89C1-A777C80953C0}"/>
                </a:ext>
              </a:extLst>
            </p:cNvPr>
            <p:cNvSpPr/>
            <p:nvPr/>
          </p:nvSpPr>
          <p:spPr>
            <a:xfrm rot="5400000">
              <a:off x="12543310" y="5244627"/>
              <a:ext cx="524191" cy="524191"/>
            </a:xfrm>
            <a:prstGeom prst="ellipse">
              <a:avLst/>
            </a:prstGeom>
            <a:solidFill>
              <a:srgbClr val="EBE9E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76BDCA-55BA-C3AD-B5E4-55B2F6D0EACD}"/>
                </a:ext>
              </a:extLst>
            </p:cNvPr>
            <p:cNvSpPr/>
            <p:nvPr/>
          </p:nvSpPr>
          <p:spPr>
            <a:xfrm rot="5400000">
              <a:off x="12543308" y="5849836"/>
              <a:ext cx="524191" cy="524191"/>
            </a:xfrm>
            <a:prstGeom prst="ellipse">
              <a:avLst/>
            </a:prstGeom>
            <a:solidFill>
              <a:srgbClr val="1F292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71491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2698043-608F-D374-C182-350E34A5F578}"/>
              </a:ext>
            </a:extLst>
          </p:cNvPr>
          <p:cNvSpPr txBox="1"/>
          <p:nvPr/>
        </p:nvSpPr>
        <p:spPr>
          <a:xfrm>
            <a:off x="2291080" y="2626907"/>
            <a:ext cx="4993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Data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Try to arrange it – biggest to smallest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8B0B856-DF95-16DA-B98B-DDE09CC85D7C}"/>
              </a:ext>
            </a:extLst>
          </p:cNvPr>
          <p:cNvGraphicFramePr>
            <a:graphicFrameLocks noGrp="1"/>
          </p:cNvGraphicFramePr>
          <p:nvPr/>
        </p:nvGraphicFramePr>
        <p:xfrm>
          <a:off x="2291080" y="3088070"/>
          <a:ext cx="737822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9110">
                  <a:extLst>
                    <a:ext uri="{9D8B030D-6E8A-4147-A177-3AD203B41FA5}">
                      <a16:colId xmlns:a16="http://schemas.microsoft.com/office/drawing/2014/main" val="2355556200"/>
                    </a:ext>
                  </a:extLst>
                </a:gridCol>
                <a:gridCol w="3689110">
                  <a:extLst>
                    <a:ext uri="{9D8B030D-6E8A-4147-A177-3AD203B41FA5}">
                      <a16:colId xmlns:a16="http://schemas.microsoft.com/office/drawing/2014/main" val="2791466568"/>
                    </a:ext>
                  </a:extLst>
                </a:gridCol>
              </a:tblGrid>
              <a:tr h="1653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50k Investment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 (in thousands USD)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54293343"/>
                  </a:ext>
                </a:extLst>
              </a:tr>
              <a:tr h="1988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Stocks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4672092"/>
                  </a:ext>
                </a:extLst>
              </a:tr>
              <a:tr h="1988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Bonds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2366089"/>
                  </a:ext>
                </a:extLst>
              </a:tr>
              <a:tr h="1988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ETFs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34708517"/>
                  </a:ext>
                </a:extLst>
              </a:tr>
              <a:tr h="1988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Real Estate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03628536"/>
                  </a:ext>
                </a:extLst>
              </a:tr>
              <a:tr h="1988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Gold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30952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07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470E0CE-F691-A6B5-8297-38F3463FFC57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3360738" y="785019"/>
          <a:ext cx="5470525" cy="528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177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83DB822-7A58-DAEB-6120-7403C01A838E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96456" y="770688"/>
          <a:ext cx="11999088" cy="5316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E692621-12C3-C9C7-E26E-CA88ECFF39CD}"/>
              </a:ext>
            </a:extLst>
          </p:cNvPr>
          <p:cNvSpPr txBox="1"/>
          <p:nvPr/>
        </p:nvSpPr>
        <p:spPr>
          <a:xfrm>
            <a:off x="-458" y="-2072652"/>
            <a:ext cx="603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Remove Legend and Title, Add data Labels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D39AD-9218-DCD2-D444-FC5E6FFD8344}"/>
              </a:ext>
            </a:extLst>
          </p:cNvPr>
          <p:cNvSpPr txBox="1"/>
          <p:nvPr/>
        </p:nvSpPr>
        <p:spPr>
          <a:xfrm>
            <a:off x="-1374" y="-1660527"/>
            <a:ext cx="603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Make them display categories and %,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769DF-4773-C351-FC20-691A975DACFC}"/>
              </a:ext>
            </a:extLst>
          </p:cNvPr>
          <p:cNvSpPr txBox="1"/>
          <p:nvPr/>
        </p:nvSpPr>
        <p:spPr>
          <a:xfrm>
            <a:off x="-916" y="-1248402"/>
            <a:ext cx="603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Arrange data by size (biggest to smallest)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271FB6-2B51-431D-0105-3EC8D826BE6A}"/>
              </a:ext>
            </a:extLst>
          </p:cNvPr>
          <p:cNvSpPr txBox="1"/>
          <p:nvPr/>
        </p:nvSpPr>
        <p:spPr>
          <a:xfrm>
            <a:off x="-1" y="-836277"/>
            <a:ext cx="603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“Explode” the biggest category by 15%, reduce hole to 45% 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083991-26D4-77DB-3398-A4FA0A2F5711}"/>
              </a:ext>
            </a:extLst>
          </p:cNvPr>
          <p:cNvSpPr txBox="1"/>
          <p:nvPr/>
        </p:nvSpPr>
        <p:spPr>
          <a:xfrm>
            <a:off x="-1832" y="-424152"/>
            <a:ext cx="603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Make sure labels are visible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9786021"/>
      </p:ext>
    </p:extLst>
  </p:cSld>
  <p:clrMapOvr>
    <a:masterClrMapping/>
  </p:clrMapOvr>
</p:sld>
</file>

<file path=ppt/theme/theme1.xml><?xml version="1.0" encoding="utf-8"?>
<a:theme xmlns:a="http://schemas.openxmlformats.org/drawingml/2006/main" name="Good Looking 1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479"/>
      </a:accent1>
      <a:accent2>
        <a:srgbClr val="00A7E1"/>
      </a:accent2>
      <a:accent3>
        <a:srgbClr val="A6E3FF"/>
      </a:accent3>
      <a:accent4>
        <a:srgbClr val="EBE9E9"/>
      </a:accent4>
      <a:accent5>
        <a:srgbClr val="5B9BD5"/>
      </a:accent5>
      <a:accent6>
        <a:srgbClr val="1E29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" id="{A7323A52-B4B2-49ED-ABAE-57F443AF1E79}" vid="{EE1B6688-00BC-4E9B-A0CC-6F00C3043A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Good Looking 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1</cp:revision>
  <dcterms:created xsi:type="dcterms:W3CDTF">2024-04-24T07:40:48Z</dcterms:created>
  <dcterms:modified xsi:type="dcterms:W3CDTF">2024-04-24T07:41:24Z</dcterms:modified>
</cp:coreProperties>
</file>