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88" r:id="rId3"/>
    <p:sldId id="38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Sheet1!$K$1</c:f>
              <c:strCache>
                <c:ptCount val="1"/>
                <c:pt idx="0">
                  <c:v>Organic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val>
            <c:numRef>
              <c:f>Sheet1!$K$2:$K$31</c:f>
              <c:numCache>
                <c:formatCode>General</c:formatCode>
                <c:ptCount val="30"/>
                <c:pt idx="0">
                  <c:v>2374</c:v>
                </c:pt>
                <c:pt idx="1">
                  <c:v>2924</c:v>
                </c:pt>
                <c:pt idx="2">
                  <c:v>2285</c:v>
                </c:pt>
                <c:pt idx="3">
                  <c:v>2344</c:v>
                </c:pt>
                <c:pt idx="4">
                  <c:v>2858</c:v>
                </c:pt>
                <c:pt idx="5">
                  <c:v>2856</c:v>
                </c:pt>
                <c:pt idx="6">
                  <c:v>2487</c:v>
                </c:pt>
                <c:pt idx="7">
                  <c:v>2488</c:v>
                </c:pt>
                <c:pt idx="8">
                  <c:v>2022</c:v>
                </c:pt>
                <c:pt idx="9">
                  <c:v>2595</c:v>
                </c:pt>
                <c:pt idx="10">
                  <c:v>2769</c:v>
                </c:pt>
                <c:pt idx="11">
                  <c:v>2158</c:v>
                </c:pt>
                <c:pt idx="12">
                  <c:v>2750</c:v>
                </c:pt>
                <c:pt idx="13">
                  <c:v>2415</c:v>
                </c:pt>
                <c:pt idx="14">
                  <c:v>2539</c:v>
                </c:pt>
                <c:pt idx="15">
                  <c:v>2024</c:v>
                </c:pt>
                <c:pt idx="16">
                  <c:v>2847</c:v>
                </c:pt>
                <c:pt idx="17">
                  <c:v>2294</c:v>
                </c:pt>
                <c:pt idx="18">
                  <c:v>2524</c:v>
                </c:pt>
                <c:pt idx="19">
                  <c:v>2905</c:v>
                </c:pt>
                <c:pt idx="20">
                  <c:v>2401</c:v>
                </c:pt>
                <c:pt idx="21">
                  <c:v>2099</c:v>
                </c:pt>
                <c:pt idx="22">
                  <c:v>2678</c:v>
                </c:pt>
                <c:pt idx="23">
                  <c:v>2852</c:v>
                </c:pt>
                <c:pt idx="24">
                  <c:v>2066</c:v>
                </c:pt>
                <c:pt idx="25">
                  <c:v>2470</c:v>
                </c:pt>
                <c:pt idx="26">
                  <c:v>2935</c:v>
                </c:pt>
                <c:pt idx="27">
                  <c:v>2631</c:v>
                </c:pt>
                <c:pt idx="28">
                  <c:v>2140</c:v>
                </c:pt>
                <c:pt idx="29">
                  <c:v>2149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51-4284-97F9-4FA5BF8D6215}"/>
            </c:ext>
          </c:extLst>
        </c:ser>
        <c:ser>
          <c:idx val="1"/>
          <c:order val="1"/>
          <c:tx>
            <c:strRef>
              <c:f>Sheet1!$L$1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val>
            <c:numRef>
              <c:f>Sheet1!$L$2:$L$31</c:f>
              <c:numCache>
                <c:formatCode>General</c:formatCode>
                <c:ptCount val="30"/>
                <c:pt idx="0">
                  <c:v>487</c:v>
                </c:pt>
                <c:pt idx="1">
                  <c:v>748</c:v>
                </c:pt>
                <c:pt idx="2">
                  <c:v>774</c:v>
                </c:pt>
                <c:pt idx="3">
                  <c:v>698</c:v>
                </c:pt>
                <c:pt idx="4">
                  <c:v>750</c:v>
                </c:pt>
                <c:pt idx="5">
                  <c:v>411</c:v>
                </c:pt>
                <c:pt idx="6">
                  <c:v>420</c:v>
                </c:pt>
                <c:pt idx="7">
                  <c:v>396</c:v>
                </c:pt>
                <c:pt idx="8">
                  <c:v>594</c:v>
                </c:pt>
                <c:pt idx="9">
                  <c:v>584</c:v>
                </c:pt>
                <c:pt idx="10">
                  <c:v>427</c:v>
                </c:pt>
                <c:pt idx="11">
                  <c:v>613</c:v>
                </c:pt>
                <c:pt idx="12">
                  <c:v>765</c:v>
                </c:pt>
                <c:pt idx="13">
                  <c:v>689</c:v>
                </c:pt>
                <c:pt idx="14">
                  <c:v>419</c:v>
                </c:pt>
                <c:pt idx="15">
                  <c:v>816</c:v>
                </c:pt>
                <c:pt idx="16">
                  <c:v>684</c:v>
                </c:pt>
                <c:pt idx="17">
                  <c:v>757</c:v>
                </c:pt>
                <c:pt idx="18">
                  <c:v>718</c:v>
                </c:pt>
                <c:pt idx="19">
                  <c:v>584</c:v>
                </c:pt>
                <c:pt idx="20">
                  <c:v>728</c:v>
                </c:pt>
                <c:pt idx="21">
                  <c:v>630</c:v>
                </c:pt>
                <c:pt idx="22">
                  <c:v>458</c:v>
                </c:pt>
                <c:pt idx="23">
                  <c:v>677</c:v>
                </c:pt>
                <c:pt idx="24">
                  <c:v>403</c:v>
                </c:pt>
                <c:pt idx="25">
                  <c:v>555</c:v>
                </c:pt>
                <c:pt idx="26">
                  <c:v>587</c:v>
                </c:pt>
                <c:pt idx="27">
                  <c:v>561</c:v>
                </c:pt>
                <c:pt idx="28">
                  <c:v>388</c:v>
                </c:pt>
                <c:pt idx="29">
                  <c:v>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51-4284-97F9-4FA5BF8D6215}"/>
            </c:ext>
          </c:extLst>
        </c:ser>
        <c:ser>
          <c:idx val="2"/>
          <c:order val="2"/>
          <c:tx>
            <c:strRef>
              <c:f>Sheet1!$M$1</c:f>
              <c:strCache>
                <c:ptCount val="1"/>
                <c:pt idx="0">
                  <c:v>Refunds</c:v>
                </c:pt>
              </c:strCache>
            </c:strRef>
          </c:tx>
          <c:spPr>
            <a:solidFill>
              <a:srgbClr val="D35959"/>
            </a:solidFill>
            <a:ln w="25400">
              <a:noFill/>
            </a:ln>
            <a:effectLst/>
          </c:spPr>
          <c:val>
            <c:numRef>
              <c:f>Sheet1!$M$2:$M$31</c:f>
              <c:numCache>
                <c:formatCode>General</c:formatCode>
                <c:ptCount val="30"/>
                <c:pt idx="0">
                  <c:v>-1000</c:v>
                </c:pt>
                <c:pt idx="1">
                  <c:v>-438</c:v>
                </c:pt>
                <c:pt idx="2">
                  <c:v>-479</c:v>
                </c:pt>
                <c:pt idx="3">
                  <c:v>-373</c:v>
                </c:pt>
                <c:pt idx="4">
                  <c:v>-175</c:v>
                </c:pt>
                <c:pt idx="5">
                  <c:v>-134</c:v>
                </c:pt>
                <c:pt idx="6">
                  <c:v>-140</c:v>
                </c:pt>
                <c:pt idx="7">
                  <c:v>-401</c:v>
                </c:pt>
                <c:pt idx="8">
                  <c:v>-100</c:v>
                </c:pt>
                <c:pt idx="9">
                  <c:v>-125</c:v>
                </c:pt>
                <c:pt idx="10">
                  <c:v>-472</c:v>
                </c:pt>
                <c:pt idx="11">
                  <c:v>-204</c:v>
                </c:pt>
                <c:pt idx="12">
                  <c:v>-346</c:v>
                </c:pt>
                <c:pt idx="13">
                  <c:v>-544</c:v>
                </c:pt>
                <c:pt idx="14">
                  <c:v>-843</c:v>
                </c:pt>
                <c:pt idx="15">
                  <c:v>-272</c:v>
                </c:pt>
                <c:pt idx="16">
                  <c:v>-279</c:v>
                </c:pt>
                <c:pt idx="17">
                  <c:v>-110</c:v>
                </c:pt>
                <c:pt idx="18">
                  <c:v>-730</c:v>
                </c:pt>
                <c:pt idx="19">
                  <c:v>-386</c:v>
                </c:pt>
                <c:pt idx="20">
                  <c:v>-967</c:v>
                </c:pt>
                <c:pt idx="21">
                  <c:v>-635</c:v>
                </c:pt>
                <c:pt idx="22">
                  <c:v>-997</c:v>
                </c:pt>
                <c:pt idx="23">
                  <c:v>-633</c:v>
                </c:pt>
                <c:pt idx="24">
                  <c:v>-930</c:v>
                </c:pt>
                <c:pt idx="25">
                  <c:v>-138</c:v>
                </c:pt>
                <c:pt idx="26">
                  <c:v>-888</c:v>
                </c:pt>
                <c:pt idx="27">
                  <c:v>-718</c:v>
                </c:pt>
                <c:pt idx="28">
                  <c:v>-516</c:v>
                </c:pt>
                <c:pt idx="29">
                  <c:v>-623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51-4284-97F9-4FA5BF8D62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03967168"/>
        <c:axId val="1503963424"/>
      </c:areaChart>
      <c:catAx>
        <c:axId val="1503967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963424"/>
        <c:crosses val="autoZero"/>
        <c:auto val="1"/>
        <c:lblAlgn val="ctr"/>
        <c:lblOffset val="100"/>
        <c:noMultiLvlLbl val="0"/>
      </c:catAx>
      <c:valAx>
        <c:axId val="150396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;[Red]\-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3967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0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499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01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5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8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52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001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676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747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67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82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18980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07958F-872E-66CD-62F3-0955CB19E0F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124711" y="1274374"/>
          <a:ext cx="7942578" cy="54731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3763">
                  <a:extLst>
                    <a:ext uri="{9D8B030D-6E8A-4147-A177-3AD203B41FA5}">
                      <a16:colId xmlns:a16="http://schemas.microsoft.com/office/drawing/2014/main" val="1208963672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86472382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1352813083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2686788265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437452330"/>
                    </a:ext>
                  </a:extLst>
                </a:gridCol>
                <a:gridCol w="1323763">
                  <a:extLst>
                    <a:ext uri="{9D8B030D-6E8A-4147-A177-3AD203B41FA5}">
                      <a16:colId xmlns:a16="http://schemas.microsoft.com/office/drawing/2014/main" val="3493360525"/>
                    </a:ext>
                  </a:extLst>
                </a:gridCol>
              </a:tblGrid>
              <a:tr h="259786">
                <a:tc>
                  <a:txBody>
                    <a:bodyPr/>
                    <a:lstStyle/>
                    <a:p>
                      <a:pPr algn="ctr"/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Organic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Affiliate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Mailing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Refunds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976890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0181336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8328924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2285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681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365359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-373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98766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-175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30136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805802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235645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1722456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-100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29408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34656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2769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-472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239705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2158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4032579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2750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668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-346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793127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-544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412071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2539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400525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3695137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-279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1568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2294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2790740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6699942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-386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4662242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2401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-967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0222401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2099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15885758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2678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-997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5896483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52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-633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6436936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2066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-930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65686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2470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455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-138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8459071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2935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-888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26102500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2631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128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-718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7192579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314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11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-516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8081313"/>
                  </a:ext>
                </a:extLst>
              </a:tr>
              <a:tr h="1737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2149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577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95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-623</a:t>
                      </a:r>
                      <a:endParaRPr lang="pl-PL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76096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6CB109-306F-229D-9CBF-F44ED52950A9}"/>
              </a:ext>
            </a:extLst>
          </p:cNvPr>
          <p:cNvSpPr txBox="1"/>
          <p:nvPr/>
        </p:nvSpPr>
        <p:spPr>
          <a:xfrm>
            <a:off x="3663176" y="1063564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2000-3000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14D22-73E6-9609-4FE2-5036B91C8BAF}"/>
              </a:ext>
            </a:extLst>
          </p:cNvPr>
          <p:cNvSpPr txBox="1"/>
          <p:nvPr/>
        </p:nvSpPr>
        <p:spPr>
          <a:xfrm>
            <a:off x="5131420" y="106356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300-700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675BA-66A8-E12A-CF36-C482ABA292E7}"/>
              </a:ext>
            </a:extLst>
          </p:cNvPr>
          <p:cNvSpPr txBox="1"/>
          <p:nvPr/>
        </p:nvSpPr>
        <p:spPr>
          <a:xfrm>
            <a:off x="6455393" y="1063564"/>
            <a:ext cx="588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20-150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55C46-94D8-8BA1-5E34-7D456D6B6B1A}"/>
              </a:ext>
            </a:extLst>
          </p:cNvPr>
          <p:cNvSpPr txBox="1"/>
          <p:nvPr/>
        </p:nvSpPr>
        <p:spPr>
          <a:xfrm>
            <a:off x="7779366" y="1063564"/>
            <a:ext cx="444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0-60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8DF09-FF9C-825E-DA07-360ACF931E23}"/>
              </a:ext>
            </a:extLst>
          </p:cNvPr>
          <p:cNvSpPr txBox="1"/>
          <p:nvPr/>
        </p:nvSpPr>
        <p:spPr>
          <a:xfrm>
            <a:off x="8959068" y="1063564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-100- -1000</a:t>
            </a: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13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7E12-F677-1587-6755-ECC0DEA35C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5840" y="548217"/>
            <a:ext cx="9469120" cy="342900"/>
          </a:xfrm>
        </p:spPr>
        <p:txBody>
          <a:bodyPr>
            <a:noAutofit/>
          </a:bodyPr>
          <a:lstStyle/>
          <a:p>
            <a:r>
              <a:rPr lang="en-US" sz="2400" dirty="0"/>
              <a:t>Organic sales are our most important sales funnel with around ~2,500 USD income / month</a:t>
            </a:r>
            <a:endParaRPr lang="pl-PL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25EBE-46DD-0329-ED0E-25F2E0E9FA52}"/>
              </a:ext>
            </a:extLst>
          </p:cNvPr>
          <p:cNvSpPr txBox="1"/>
          <p:nvPr/>
        </p:nvSpPr>
        <p:spPr>
          <a:xfrm>
            <a:off x="-1829" y="-369332"/>
            <a:ext cx="299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Grouping categories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CFF91C8-4E4F-24EB-8CB3-36C1DBEF2459}"/>
              </a:ext>
            </a:extLst>
          </p:cNvPr>
          <p:cNvGraphicFramePr/>
          <p:nvPr/>
        </p:nvGraphicFramePr>
        <p:xfrm>
          <a:off x="2032000" y="1657590"/>
          <a:ext cx="8128000" cy="4480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12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EB13E1-AB49-E273-E91C-15F3FF08A77B}"/>
              </a:ext>
            </a:extLst>
          </p:cNvPr>
          <p:cNvSpPr txBox="1"/>
          <p:nvPr/>
        </p:nvSpPr>
        <p:spPr>
          <a:xfrm>
            <a:off x="-1829" y="-1841730"/>
            <a:ext cx="798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Create an Area Chart from the entire data set but select just 3 columns to display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46D2C-DF39-0AE5-14CB-37D8CD860054}"/>
              </a:ext>
            </a:extLst>
          </p:cNvPr>
          <p:cNvSpPr txBox="1"/>
          <p:nvPr/>
        </p:nvSpPr>
        <p:spPr>
          <a:xfrm>
            <a:off x="0" y="-1472398"/>
            <a:ext cx="647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Try grouping ADS, AFFILIATE and MAILING sales into one category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9CC52-5A83-DE5C-2DB9-CE8206EE5398}"/>
              </a:ext>
            </a:extLst>
          </p:cNvPr>
          <p:cNvSpPr txBox="1"/>
          <p:nvPr/>
        </p:nvSpPr>
        <p:spPr>
          <a:xfrm>
            <a:off x="0" y="-1123683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Re-color REFUNDS to red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527F2-AA4F-2921-51F9-E4AD15D7D121}"/>
              </a:ext>
            </a:extLst>
          </p:cNvPr>
          <p:cNvSpPr txBox="1"/>
          <p:nvPr/>
        </p:nvSpPr>
        <p:spPr>
          <a:xfrm>
            <a:off x="0" y="-793493"/>
            <a:ext cx="530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Remember – on this chart data overlaps each other!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CAF0A3-A538-2076-C4E2-85C6B27EB445}"/>
              </a:ext>
            </a:extLst>
          </p:cNvPr>
          <p:cNvSpPr txBox="1"/>
          <p:nvPr/>
        </p:nvSpPr>
        <p:spPr>
          <a:xfrm>
            <a:off x="-1829" y="-478514"/>
            <a:ext cx="701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Format the Y axis to display Currency values and negative values in red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5DFE104-3D89-D5CE-3C10-87B4974C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BC60895-4950-C53E-AC48-540AABC2AA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90556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Widescreen</PresentationFormat>
  <Paragraphs>197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PowerPoint Presentation</vt:lpstr>
      <vt:lpstr>Organic sales are our most important sales funnel with around ~2,500 USD income / month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2024-04-24T07:42:28Z</dcterms:created>
  <dcterms:modified xsi:type="dcterms:W3CDTF">2024-04-24T07:42:46Z</dcterms:modified>
</cp:coreProperties>
</file>