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93" r:id="rId2"/>
    <p:sldId id="392" r:id="rId3"/>
    <p:sldId id="39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8" y="10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Total sales (including refunds) vs Total sales (excluding refunds), month x</a:t>
            </a:r>
            <a:endParaRPr lang="pl-PL" sz="1400" dirty="0">
              <a:effectLst/>
            </a:endParaRPr>
          </a:p>
        </c:rich>
      </c:tx>
      <c:layout>
        <c:manualLayout>
          <c:xMode val="edge"/>
          <c:yMode val="edge"/>
          <c:x val="9.5744680851064085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8999553247333442E-2"/>
          <c:y val="0.17034505385102724"/>
          <c:w val="0.91964697231994941"/>
          <c:h val="0.71709543850122182"/>
        </c:manualLayout>
      </c:layout>
      <c:areaChart>
        <c:grouping val="standard"/>
        <c:varyColors val="0"/>
        <c:ser>
          <c:idx val="1"/>
          <c:order val="0"/>
          <c:tx>
            <c:strRef>
              <c:f>Sheet1!$L$1</c:f>
              <c:strCache>
                <c:ptCount val="1"/>
                <c:pt idx="0">
                  <c:v>Total Sales w/o refunds</c:v>
                </c:pt>
              </c:strCache>
            </c:strRef>
          </c:tx>
          <c:spPr>
            <a:pattFill prst="dkVert">
              <a:fgClr>
                <a:schemeClr val="bg1"/>
              </a:fgClr>
              <a:bgClr>
                <a:srgbClr val="00B050"/>
              </a:bgClr>
            </a:pattFill>
            <a:ln w="12700">
              <a:noFill/>
            </a:ln>
            <a:effectLst/>
          </c:spPr>
          <c:cat>
            <c:numRef>
              <c:f>Sheet1!$J$2:$J$31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Sheet1!$L$2:$L$31</c:f>
              <c:numCache>
                <c:formatCode>General</c:formatCode>
                <c:ptCount val="30"/>
                <c:pt idx="0">
                  <c:v>2861</c:v>
                </c:pt>
                <c:pt idx="1">
                  <c:v>3672</c:v>
                </c:pt>
                <c:pt idx="2">
                  <c:v>3059</c:v>
                </c:pt>
                <c:pt idx="3">
                  <c:v>3042</c:v>
                </c:pt>
                <c:pt idx="4">
                  <c:v>3608</c:v>
                </c:pt>
                <c:pt idx="5">
                  <c:v>3267</c:v>
                </c:pt>
                <c:pt idx="6">
                  <c:v>2907</c:v>
                </c:pt>
                <c:pt idx="7">
                  <c:v>2884</c:v>
                </c:pt>
                <c:pt idx="8">
                  <c:v>2616</c:v>
                </c:pt>
                <c:pt idx="9">
                  <c:v>3179</c:v>
                </c:pt>
                <c:pt idx="10">
                  <c:v>3196</c:v>
                </c:pt>
                <c:pt idx="11">
                  <c:v>2771</c:v>
                </c:pt>
                <c:pt idx="12">
                  <c:v>3515</c:v>
                </c:pt>
                <c:pt idx="13">
                  <c:v>3104</c:v>
                </c:pt>
                <c:pt idx="14">
                  <c:v>2958</c:v>
                </c:pt>
                <c:pt idx="15">
                  <c:v>2840</c:v>
                </c:pt>
                <c:pt idx="16">
                  <c:v>3531</c:v>
                </c:pt>
                <c:pt idx="17">
                  <c:v>3051</c:v>
                </c:pt>
                <c:pt idx="18">
                  <c:v>3242</c:v>
                </c:pt>
                <c:pt idx="19">
                  <c:v>3489</c:v>
                </c:pt>
                <c:pt idx="20">
                  <c:v>3129</c:v>
                </c:pt>
                <c:pt idx="21">
                  <c:v>2729</c:v>
                </c:pt>
                <c:pt idx="22">
                  <c:v>3136</c:v>
                </c:pt>
                <c:pt idx="23">
                  <c:v>3529</c:v>
                </c:pt>
                <c:pt idx="24">
                  <c:v>2469</c:v>
                </c:pt>
                <c:pt idx="25">
                  <c:v>3025</c:v>
                </c:pt>
                <c:pt idx="26">
                  <c:v>3522</c:v>
                </c:pt>
                <c:pt idx="27">
                  <c:v>3192</c:v>
                </c:pt>
                <c:pt idx="28">
                  <c:v>2528</c:v>
                </c:pt>
                <c:pt idx="29">
                  <c:v>2847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C8A-408A-8E1E-80280D47D867}"/>
            </c:ext>
          </c:extLst>
        </c:ser>
        <c:ser>
          <c:idx val="0"/>
          <c:order val="1"/>
          <c:tx>
            <c:strRef>
              <c:f>Sheet1!$K$1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cat>
            <c:numRef>
              <c:f>Sheet1!$J$2:$J$31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Sheet1!$K$2:$K$31</c:f>
              <c:numCache>
                <c:formatCode>General</c:formatCode>
                <c:ptCount val="30"/>
                <c:pt idx="0">
                  <c:v>1861</c:v>
                </c:pt>
                <c:pt idx="1">
                  <c:v>3234</c:v>
                </c:pt>
                <c:pt idx="2">
                  <c:v>2580</c:v>
                </c:pt>
                <c:pt idx="3">
                  <c:v>2669</c:v>
                </c:pt>
                <c:pt idx="4">
                  <c:v>3433</c:v>
                </c:pt>
                <c:pt idx="5">
                  <c:v>3133</c:v>
                </c:pt>
                <c:pt idx="6">
                  <c:v>2767</c:v>
                </c:pt>
                <c:pt idx="7">
                  <c:v>2483</c:v>
                </c:pt>
                <c:pt idx="8">
                  <c:v>2516</c:v>
                </c:pt>
                <c:pt idx="9">
                  <c:v>3054</c:v>
                </c:pt>
                <c:pt idx="10">
                  <c:v>2724</c:v>
                </c:pt>
                <c:pt idx="11">
                  <c:v>2567</c:v>
                </c:pt>
                <c:pt idx="12">
                  <c:v>3169</c:v>
                </c:pt>
                <c:pt idx="13">
                  <c:v>2560</c:v>
                </c:pt>
                <c:pt idx="14">
                  <c:v>2115</c:v>
                </c:pt>
                <c:pt idx="15">
                  <c:v>2568</c:v>
                </c:pt>
                <c:pt idx="16">
                  <c:v>3252</c:v>
                </c:pt>
                <c:pt idx="17">
                  <c:v>2941</c:v>
                </c:pt>
                <c:pt idx="18">
                  <c:v>2512</c:v>
                </c:pt>
                <c:pt idx="19">
                  <c:v>3103</c:v>
                </c:pt>
                <c:pt idx="20">
                  <c:v>2162</c:v>
                </c:pt>
                <c:pt idx="21">
                  <c:v>2094</c:v>
                </c:pt>
                <c:pt idx="22">
                  <c:v>2139</c:v>
                </c:pt>
                <c:pt idx="23">
                  <c:v>2896</c:v>
                </c:pt>
                <c:pt idx="24">
                  <c:v>1539</c:v>
                </c:pt>
                <c:pt idx="25">
                  <c:v>2887</c:v>
                </c:pt>
                <c:pt idx="26">
                  <c:v>2634</c:v>
                </c:pt>
                <c:pt idx="27">
                  <c:v>2474</c:v>
                </c:pt>
                <c:pt idx="28">
                  <c:v>2012</c:v>
                </c:pt>
                <c:pt idx="29">
                  <c:v>2224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C8A-408A-8E1E-80280D47D8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809775"/>
        <c:axId val="415811439"/>
        <c:extLst>
          <c:ext xmlns:c15="http://schemas.microsoft.com/office/drawing/2012/chart" uri="{02D57815-91ED-43cb-92C2-25804820EDAC}">
            <c15:filteredArea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Sheet1!$M$1</c15:sqref>
                        </c15:formulaRef>
                      </c:ext>
                    </c:extLst>
                    <c:strCache>
                      <c:ptCount val="1"/>
                      <c:pt idx="0">
                        <c:v>Refunds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 w="25400"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Sheet1!$J$2:$J$31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Sheet1!$M$2:$M$31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-1000</c:v>
                      </c:pt>
                      <c:pt idx="1">
                        <c:v>-438</c:v>
                      </c:pt>
                      <c:pt idx="2">
                        <c:v>-479</c:v>
                      </c:pt>
                      <c:pt idx="3">
                        <c:v>-373</c:v>
                      </c:pt>
                      <c:pt idx="4">
                        <c:v>-175</c:v>
                      </c:pt>
                      <c:pt idx="5">
                        <c:v>-134</c:v>
                      </c:pt>
                      <c:pt idx="6">
                        <c:v>-140</c:v>
                      </c:pt>
                      <c:pt idx="7">
                        <c:v>-401</c:v>
                      </c:pt>
                      <c:pt idx="8">
                        <c:v>-100</c:v>
                      </c:pt>
                      <c:pt idx="9">
                        <c:v>-125</c:v>
                      </c:pt>
                      <c:pt idx="10">
                        <c:v>-472</c:v>
                      </c:pt>
                      <c:pt idx="11">
                        <c:v>-204</c:v>
                      </c:pt>
                      <c:pt idx="12">
                        <c:v>-346</c:v>
                      </c:pt>
                      <c:pt idx="13">
                        <c:v>-544</c:v>
                      </c:pt>
                      <c:pt idx="14">
                        <c:v>-843</c:v>
                      </c:pt>
                      <c:pt idx="15">
                        <c:v>-272</c:v>
                      </c:pt>
                      <c:pt idx="16">
                        <c:v>-279</c:v>
                      </c:pt>
                      <c:pt idx="17">
                        <c:v>-110</c:v>
                      </c:pt>
                      <c:pt idx="18">
                        <c:v>-730</c:v>
                      </c:pt>
                      <c:pt idx="19">
                        <c:v>-386</c:v>
                      </c:pt>
                      <c:pt idx="20">
                        <c:v>-967</c:v>
                      </c:pt>
                      <c:pt idx="21">
                        <c:v>-635</c:v>
                      </c:pt>
                      <c:pt idx="22">
                        <c:v>-997</c:v>
                      </c:pt>
                      <c:pt idx="23">
                        <c:v>-633</c:v>
                      </c:pt>
                      <c:pt idx="24">
                        <c:v>-930</c:v>
                      </c:pt>
                      <c:pt idx="25">
                        <c:v>-138</c:v>
                      </c:pt>
                      <c:pt idx="26">
                        <c:v>-888</c:v>
                      </c:pt>
                      <c:pt idx="27">
                        <c:v>-718</c:v>
                      </c:pt>
                      <c:pt idx="28">
                        <c:v>-516</c:v>
                      </c:pt>
                      <c:pt idx="29">
                        <c:v>-623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7-4C8A-408A-8E1E-80280D47D867}"/>
                  </c:ext>
                </c:extLst>
              </c15:ser>
            </c15:filteredAreaSeries>
          </c:ext>
        </c:extLst>
      </c:areaChart>
      <c:catAx>
        <c:axId val="4158097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1439"/>
        <c:crosses val="autoZero"/>
        <c:auto val="1"/>
        <c:lblAlgn val="ctr"/>
        <c:lblOffset val="100"/>
        <c:noMultiLvlLbl val="0"/>
      </c:catAx>
      <c:valAx>
        <c:axId val="415811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;[Red]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0977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072206399731954"/>
          <c:y val="6.0220381935016743E-3"/>
          <c:w val="0.26809590290575386"/>
          <c:h val="7.69644311702416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6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840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212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9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7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054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666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844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71142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608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517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43496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07958F-872E-66CD-62F3-0955CB19E0F4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124711" y="1274374"/>
          <a:ext cx="7942578" cy="5473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3763">
                  <a:extLst>
                    <a:ext uri="{9D8B030D-6E8A-4147-A177-3AD203B41FA5}">
                      <a16:colId xmlns:a16="http://schemas.microsoft.com/office/drawing/2014/main" val="1208963672"/>
                    </a:ext>
                  </a:extLst>
                </a:gridCol>
                <a:gridCol w="1323763">
                  <a:extLst>
                    <a:ext uri="{9D8B030D-6E8A-4147-A177-3AD203B41FA5}">
                      <a16:colId xmlns:a16="http://schemas.microsoft.com/office/drawing/2014/main" val="3864723825"/>
                    </a:ext>
                  </a:extLst>
                </a:gridCol>
                <a:gridCol w="1323763">
                  <a:extLst>
                    <a:ext uri="{9D8B030D-6E8A-4147-A177-3AD203B41FA5}">
                      <a16:colId xmlns:a16="http://schemas.microsoft.com/office/drawing/2014/main" val="1352813083"/>
                    </a:ext>
                  </a:extLst>
                </a:gridCol>
                <a:gridCol w="1323763">
                  <a:extLst>
                    <a:ext uri="{9D8B030D-6E8A-4147-A177-3AD203B41FA5}">
                      <a16:colId xmlns:a16="http://schemas.microsoft.com/office/drawing/2014/main" val="2686788265"/>
                    </a:ext>
                  </a:extLst>
                </a:gridCol>
                <a:gridCol w="1323763">
                  <a:extLst>
                    <a:ext uri="{9D8B030D-6E8A-4147-A177-3AD203B41FA5}">
                      <a16:colId xmlns:a16="http://schemas.microsoft.com/office/drawing/2014/main" val="437452330"/>
                    </a:ext>
                  </a:extLst>
                </a:gridCol>
                <a:gridCol w="1323763">
                  <a:extLst>
                    <a:ext uri="{9D8B030D-6E8A-4147-A177-3AD203B41FA5}">
                      <a16:colId xmlns:a16="http://schemas.microsoft.com/office/drawing/2014/main" val="3493360525"/>
                    </a:ext>
                  </a:extLst>
                </a:gridCol>
              </a:tblGrid>
              <a:tr h="259786">
                <a:tc>
                  <a:txBody>
                    <a:bodyPr/>
                    <a:lstStyle/>
                    <a:p>
                      <a:pPr algn="ctr"/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Organic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Ads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Affiliate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Mailing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Refunds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49768902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2374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348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-1000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01813362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2924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669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-438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8328924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2285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681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-479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3653596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2344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566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-373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987661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2858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631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-175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3013663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2856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337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-134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058023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2487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-140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2356453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2488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349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-401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11722456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2022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-100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294085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2595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-125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2346565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2769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397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-472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239705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2158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476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-204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40325791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2750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668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-346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7931277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2415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-544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4120717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2539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379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-843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64005251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2024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642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-272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3695137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2847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623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-279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9156863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2294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611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-110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790740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2524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604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-730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46699942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2905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-386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4662242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2401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560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-967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0222401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2099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537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-635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15885758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2678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-997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5896483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2852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588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-633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64369363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2066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-930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656860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2470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-138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459071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2935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423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-888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26102500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2631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408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-718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3719257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2140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-516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8081313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2149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577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-623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6096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6CB109-306F-229D-9CBF-F44ED52950A9}"/>
              </a:ext>
            </a:extLst>
          </p:cNvPr>
          <p:cNvSpPr txBox="1"/>
          <p:nvPr/>
        </p:nvSpPr>
        <p:spPr>
          <a:xfrm>
            <a:off x="3663176" y="1063564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2000-3000</a:t>
            </a:r>
            <a:endParaRPr kumimoji="0" lang="pl-P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14D22-73E6-9609-4FE2-5036B91C8BAF}"/>
              </a:ext>
            </a:extLst>
          </p:cNvPr>
          <p:cNvSpPr txBox="1"/>
          <p:nvPr/>
        </p:nvSpPr>
        <p:spPr>
          <a:xfrm>
            <a:off x="5131420" y="1063564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300-700</a:t>
            </a:r>
            <a:endParaRPr kumimoji="0" lang="pl-P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675BA-66A8-E12A-CF36-C482ABA292E7}"/>
              </a:ext>
            </a:extLst>
          </p:cNvPr>
          <p:cNvSpPr txBox="1"/>
          <p:nvPr/>
        </p:nvSpPr>
        <p:spPr>
          <a:xfrm>
            <a:off x="6455393" y="1063564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20-150</a:t>
            </a:r>
            <a:endParaRPr kumimoji="0" lang="pl-P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55C46-94D8-8BA1-5E34-7D456D6B6B1A}"/>
              </a:ext>
            </a:extLst>
          </p:cNvPr>
          <p:cNvSpPr txBox="1"/>
          <p:nvPr/>
        </p:nvSpPr>
        <p:spPr>
          <a:xfrm>
            <a:off x="7779366" y="1063564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0-60</a:t>
            </a:r>
            <a:endParaRPr kumimoji="0" lang="pl-P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8DF09-FF9C-825E-DA07-360ACF931E23}"/>
              </a:ext>
            </a:extLst>
          </p:cNvPr>
          <p:cNvSpPr txBox="1"/>
          <p:nvPr/>
        </p:nvSpPr>
        <p:spPr>
          <a:xfrm>
            <a:off x="8959068" y="1063564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-100- -1000</a:t>
            </a:r>
            <a:endParaRPr kumimoji="0" lang="pl-P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08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7E12-F677-1587-6755-ECC0DEA35C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4400" y="616338"/>
            <a:ext cx="10744200" cy="602862"/>
          </a:xfrm>
        </p:spPr>
        <p:txBody>
          <a:bodyPr>
            <a:noAutofit/>
          </a:bodyPr>
          <a:lstStyle/>
          <a:p>
            <a:r>
              <a:rPr lang="en-US" sz="2400" dirty="0"/>
              <a:t>If we were able to eliminate or limit refunds our sales would increase significantly; The green graph shows a projection of income without refunds</a:t>
            </a:r>
            <a:endParaRPr lang="pl-PL" sz="24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16EEC3-9CC9-F3EA-554C-0F0062FFBC01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914400" y="1876545"/>
          <a:ext cx="107442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36DD492-A6A5-BEB7-4AEA-0AF6D2B8886F}"/>
              </a:ext>
            </a:extLst>
          </p:cNvPr>
          <p:cNvSpPr txBox="1"/>
          <p:nvPr/>
        </p:nvSpPr>
        <p:spPr>
          <a:xfrm>
            <a:off x="0" y="-396313"/>
            <a:ext cx="432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Exercise: Advanced comparison w/o refunds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80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75DFE104-3D89-D5CE-3C10-87B4974C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0055B5B8-15C6-82F1-8402-94CEC3EB43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203AE-E809-5381-09E2-23B37C2FFECE}"/>
              </a:ext>
            </a:extLst>
          </p:cNvPr>
          <p:cNvSpPr txBox="1"/>
          <p:nvPr/>
        </p:nvSpPr>
        <p:spPr>
          <a:xfrm>
            <a:off x="-1829" y="-1571774"/>
            <a:ext cx="5893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Make a new table with “Total Sales” and “Total Sales w/o refunds”</a:t>
            </a:r>
            <a:endParaRPr kumimoji="0" lang="pl-P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BF873-E790-3356-198D-BCC66C13B8B7}"/>
              </a:ext>
            </a:extLst>
          </p:cNvPr>
          <p:cNvSpPr txBox="1"/>
          <p:nvPr/>
        </p:nvSpPr>
        <p:spPr>
          <a:xfrm>
            <a:off x="0" y="-1208683"/>
            <a:ext cx="254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Select the new data range</a:t>
            </a:r>
            <a:endParaRPr kumimoji="0" lang="pl-P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69D00-6ED4-2FB7-A08D-0BFF9439D52D}"/>
              </a:ext>
            </a:extLst>
          </p:cNvPr>
          <p:cNvSpPr txBox="1"/>
          <p:nvPr/>
        </p:nvSpPr>
        <p:spPr>
          <a:xfrm>
            <a:off x="0" y="-845592"/>
            <a:ext cx="4684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Make sure “Total Sales w/o refunds” are in the back</a:t>
            </a:r>
            <a:endParaRPr kumimoji="0" lang="pl-P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947FD7-7C20-D127-BF39-A70441458E47}"/>
              </a:ext>
            </a:extLst>
          </p:cNvPr>
          <p:cNvSpPr txBox="1"/>
          <p:nvPr/>
        </p:nvSpPr>
        <p:spPr>
          <a:xfrm>
            <a:off x="-1829" y="-483017"/>
            <a:ext cx="3860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Filter out Refunds for a stronger message</a:t>
            </a:r>
            <a:endParaRPr kumimoji="0" lang="pl-P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893156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Widescreen</PresentationFormat>
  <Paragraphs>197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Good Looking 1</vt:lpstr>
      <vt:lpstr>PowerPoint Presentation</vt:lpstr>
      <vt:lpstr>If we were able to eliminate or limit refunds our sales would increase significantly; The green graph shows a projection of income without refunds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1</cp:revision>
  <dcterms:created xsi:type="dcterms:W3CDTF">2024-04-24T07:42:51Z</dcterms:created>
  <dcterms:modified xsi:type="dcterms:W3CDTF">2024-04-24T07:43:01Z</dcterms:modified>
</cp:coreProperties>
</file>