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8" r:id="rId2"/>
    <p:sldId id="287" r:id="rId3"/>
    <p:sldId id="3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Total sales value through different channels in month x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9.574468085106408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999553247333442E-2"/>
          <c:y val="0.17034505385102724"/>
          <c:w val="0.91964697231994941"/>
          <c:h val="0.71709543850122182"/>
        </c:manualLayout>
      </c:layout>
      <c:areaChart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Ads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Sheet1!$C$2:$C$31</c:f>
              <c:numCache>
                <c:formatCode>General</c:formatCode>
                <c:ptCount val="30"/>
                <c:pt idx="0">
                  <c:v>348</c:v>
                </c:pt>
                <c:pt idx="1">
                  <c:v>669</c:v>
                </c:pt>
                <c:pt idx="2">
                  <c:v>681</c:v>
                </c:pt>
                <c:pt idx="3">
                  <c:v>566</c:v>
                </c:pt>
                <c:pt idx="4">
                  <c:v>631</c:v>
                </c:pt>
                <c:pt idx="5">
                  <c:v>337</c:v>
                </c:pt>
                <c:pt idx="6">
                  <c:v>310</c:v>
                </c:pt>
                <c:pt idx="7">
                  <c:v>349</c:v>
                </c:pt>
                <c:pt idx="8">
                  <c:v>452</c:v>
                </c:pt>
                <c:pt idx="9">
                  <c:v>435</c:v>
                </c:pt>
                <c:pt idx="10">
                  <c:v>397</c:v>
                </c:pt>
                <c:pt idx="11">
                  <c:v>476</c:v>
                </c:pt>
                <c:pt idx="12">
                  <c:v>668</c:v>
                </c:pt>
                <c:pt idx="13">
                  <c:v>529</c:v>
                </c:pt>
                <c:pt idx="14">
                  <c:v>379</c:v>
                </c:pt>
                <c:pt idx="15">
                  <c:v>642</c:v>
                </c:pt>
                <c:pt idx="16">
                  <c:v>623</c:v>
                </c:pt>
                <c:pt idx="17">
                  <c:v>611</c:v>
                </c:pt>
                <c:pt idx="18">
                  <c:v>604</c:v>
                </c:pt>
                <c:pt idx="19">
                  <c:v>523</c:v>
                </c:pt>
                <c:pt idx="20">
                  <c:v>560</c:v>
                </c:pt>
                <c:pt idx="21">
                  <c:v>537</c:v>
                </c:pt>
                <c:pt idx="22">
                  <c:v>318</c:v>
                </c:pt>
                <c:pt idx="23">
                  <c:v>588</c:v>
                </c:pt>
                <c:pt idx="24">
                  <c:v>306</c:v>
                </c:pt>
                <c:pt idx="25">
                  <c:v>455</c:v>
                </c:pt>
                <c:pt idx="26">
                  <c:v>423</c:v>
                </c:pt>
                <c:pt idx="27">
                  <c:v>408</c:v>
                </c:pt>
                <c:pt idx="28">
                  <c:v>314</c:v>
                </c:pt>
                <c:pt idx="29">
                  <c:v>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5A-4BB9-8A21-E29158493232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Affiliate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Sheet1!$D$2:$D$31</c:f>
              <c:numCache>
                <c:formatCode>General</c:formatCode>
                <c:ptCount val="30"/>
                <c:pt idx="0">
                  <c:v>90</c:v>
                </c:pt>
                <c:pt idx="1">
                  <c:v>54</c:v>
                </c:pt>
                <c:pt idx="2">
                  <c:v>51</c:v>
                </c:pt>
                <c:pt idx="3">
                  <c:v>92</c:v>
                </c:pt>
                <c:pt idx="4">
                  <c:v>114</c:v>
                </c:pt>
                <c:pt idx="5">
                  <c:v>43</c:v>
                </c:pt>
                <c:pt idx="6">
                  <c:v>67</c:v>
                </c:pt>
                <c:pt idx="7">
                  <c:v>37</c:v>
                </c:pt>
                <c:pt idx="8">
                  <c:v>95</c:v>
                </c:pt>
                <c:pt idx="9">
                  <c:v>133</c:v>
                </c:pt>
                <c:pt idx="10">
                  <c:v>24</c:v>
                </c:pt>
                <c:pt idx="11">
                  <c:v>137</c:v>
                </c:pt>
                <c:pt idx="12">
                  <c:v>74</c:v>
                </c:pt>
                <c:pt idx="13">
                  <c:v>124</c:v>
                </c:pt>
                <c:pt idx="14">
                  <c:v>25</c:v>
                </c:pt>
                <c:pt idx="15">
                  <c:v>125</c:v>
                </c:pt>
                <c:pt idx="16">
                  <c:v>47</c:v>
                </c:pt>
                <c:pt idx="17">
                  <c:v>143</c:v>
                </c:pt>
                <c:pt idx="18">
                  <c:v>114</c:v>
                </c:pt>
                <c:pt idx="19">
                  <c:v>32</c:v>
                </c:pt>
                <c:pt idx="20">
                  <c:v>141</c:v>
                </c:pt>
                <c:pt idx="21">
                  <c:v>38</c:v>
                </c:pt>
                <c:pt idx="22">
                  <c:v>130</c:v>
                </c:pt>
                <c:pt idx="23">
                  <c:v>37</c:v>
                </c:pt>
                <c:pt idx="24">
                  <c:v>60</c:v>
                </c:pt>
                <c:pt idx="25">
                  <c:v>79</c:v>
                </c:pt>
                <c:pt idx="26">
                  <c:v>105</c:v>
                </c:pt>
                <c:pt idx="27">
                  <c:v>128</c:v>
                </c:pt>
                <c:pt idx="28">
                  <c:v>63</c:v>
                </c:pt>
                <c:pt idx="2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5A-4BB9-8A21-E29158493232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Mailing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Sheet1!$E$2:$E$31</c:f>
              <c:numCache>
                <c:formatCode>General</c:formatCode>
                <c:ptCount val="30"/>
                <c:pt idx="0">
                  <c:v>49</c:v>
                </c:pt>
                <c:pt idx="1">
                  <c:v>25</c:v>
                </c:pt>
                <c:pt idx="2">
                  <c:v>42</c:v>
                </c:pt>
                <c:pt idx="3">
                  <c:v>40</c:v>
                </c:pt>
                <c:pt idx="4">
                  <c:v>5</c:v>
                </c:pt>
                <c:pt idx="5">
                  <c:v>31</c:v>
                </c:pt>
                <c:pt idx="6">
                  <c:v>43</c:v>
                </c:pt>
                <c:pt idx="7">
                  <c:v>10</c:v>
                </c:pt>
                <c:pt idx="8">
                  <c:v>47</c:v>
                </c:pt>
                <c:pt idx="9">
                  <c:v>16</c:v>
                </c:pt>
                <c:pt idx="10">
                  <c:v>6</c:v>
                </c:pt>
                <c:pt idx="11">
                  <c:v>0</c:v>
                </c:pt>
                <c:pt idx="12">
                  <c:v>23</c:v>
                </c:pt>
                <c:pt idx="13">
                  <c:v>36</c:v>
                </c:pt>
                <c:pt idx="14">
                  <c:v>15</c:v>
                </c:pt>
                <c:pt idx="15">
                  <c:v>49</c:v>
                </c:pt>
                <c:pt idx="16">
                  <c:v>14</c:v>
                </c:pt>
                <c:pt idx="17">
                  <c:v>3</c:v>
                </c:pt>
                <c:pt idx="18">
                  <c:v>0</c:v>
                </c:pt>
                <c:pt idx="19">
                  <c:v>29</c:v>
                </c:pt>
                <c:pt idx="20">
                  <c:v>27</c:v>
                </c:pt>
                <c:pt idx="21">
                  <c:v>55</c:v>
                </c:pt>
                <c:pt idx="22">
                  <c:v>10</c:v>
                </c:pt>
                <c:pt idx="23">
                  <c:v>52</c:v>
                </c:pt>
                <c:pt idx="24">
                  <c:v>37</c:v>
                </c:pt>
                <c:pt idx="25">
                  <c:v>21</c:v>
                </c:pt>
                <c:pt idx="26">
                  <c:v>59</c:v>
                </c:pt>
                <c:pt idx="27">
                  <c:v>25</c:v>
                </c:pt>
                <c:pt idx="28">
                  <c:v>11</c:v>
                </c:pt>
                <c:pt idx="29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5A-4BB9-8A21-E29158493232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Sheet1!$B$2:$B$31</c:f>
              <c:numCache>
                <c:formatCode>General</c:formatCode>
                <c:ptCount val="30"/>
                <c:pt idx="0">
                  <c:v>2374</c:v>
                </c:pt>
                <c:pt idx="1">
                  <c:v>2924</c:v>
                </c:pt>
                <c:pt idx="2">
                  <c:v>2285</c:v>
                </c:pt>
                <c:pt idx="3">
                  <c:v>2344</c:v>
                </c:pt>
                <c:pt idx="4">
                  <c:v>2858</c:v>
                </c:pt>
                <c:pt idx="5">
                  <c:v>2856</c:v>
                </c:pt>
                <c:pt idx="6">
                  <c:v>2487</c:v>
                </c:pt>
                <c:pt idx="7">
                  <c:v>2488</c:v>
                </c:pt>
                <c:pt idx="8">
                  <c:v>2022</c:v>
                </c:pt>
                <c:pt idx="9">
                  <c:v>2595</c:v>
                </c:pt>
                <c:pt idx="10">
                  <c:v>2769</c:v>
                </c:pt>
                <c:pt idx="11">
                  <c:v>2158</c:v>
                </c:pt>
                <c:pt idx="12">
                  <c:v>2750</c:v>
                </c:pt>
                <c:pt idx="13">
                  <c:v>2415</c:v>
                </c:pt>
                <c:pt idx="14">
                  <c:v>2539</c:v>
                </c:pt>
                <c:pt idx="15">
                  <c:v>2024</c:v>
                </c:pt>
                <c:pt idx="16">
                  <c:v>2847</c:v>
                </c:pt>
                <c:pt idx="17">
                  <c:v>2294</c:v>
                </c:pt>
                <c:pt idx="18">
                  <c:v>2524</c:v>
                </c:pt>
                <c:pt idx="19">
                  <c:v>2905</c:v>
                </c:pt>
                <c:pt idx="20">
                  <c:v>2401</c:v>
                </c:pt>
                <c:pt idx="21">
                  <c:v>2099</c:v>
                </c:pt>
                <c:pt idx="22">
                  <c:v>2678</c:v>
                </c:pt>
                <c:pt idx="23">
                  <c:v>2852</c:v>
                </c:pt>
                <c:pt idx="24">
                  <c:v>2066</c:v>
                </c:pt>
                <c:pt idx="25">
                  <c:v>2470</c:v>
                </c:pt>
                <c:pt idx="26">
                  <c:v>2935</c:v>
                </c:pt>
                <c:pt idx="27">
                  <c:v>2631</c:v>
                </c:pt>
                <c:pt idx="28">
                  <c:v>2140</c:v>
                </c:pt>
                <c:pt idx="29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5A-4BB9-8A21-E2915849323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Refunds</c:v>
                </c:pt>
              </c:strCache>
            </c:strRef>
          </c:tx>
          <c:spPr>
            <a:solidFill>
              <a:srgbClr val="C00000"/>
            </a:solidFill>
            <a:ln w="3175">
              <a:noFill/>
            </a:ln>
            <a:effectLst/>
          </c:spPr>
          <c:cat>
            <c:numRef>
              <c:f>Sheet1!$A$2:$A$31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cat>
          <c:val>
            <c:numRef>
              <c:f>Sheet1!$F$2:$F$31</c:f>
              <c:numCache>
                <c:formatCode>General</c:formatCode>
                <c:ptCount val="30"/>
                <c:pt idx="0">
                  <c:v>-1000</c:v>
                </c:pt>
                <c:pt idx="1">
                  <c:v>-438</c:v>
                </c:pt>
                <c:pt idx="2">
                  <c:v>-479</c:v>
                </c:pt>
                <c:pt idx="3">
                  <c:v>-373</c:v>
                </c:pt>
                <c:pt idx="4">
                  <c:v>-175</c:v>
                </c:pt>
                <c:pt idx="5">
                  <c:v>-134</c:v>
                </c:pt>
                <c:pt idx="6">
                  <c:v>-140</c:v>
                </c:pt>
                <c:pt idx="7">
                  <c:v>-401</c:v>
                </c:pt>
                <c:pt idx="8">
                  <c:v>-100</c:v>
                </c:pt>
                <c:pt idx="9">
                  <c:v>-125</c:v>
                </c:pt>
                <c:pt idx="10">
                  <c:v>-472</c:v>
                </c:pt>
                <c:pt idx="11">
                  <c:v>-204</c:v>
                </c:pt>
                <c:pt idx="12">
                  <c:v>-346</c:v>
                </c:pt>
                <c:pt idx="13">
                  <c:v>-544</c:v>
                </c:pt>
                <c:pt idx="14">
                  <c:v>-843</c:v>
                </c:pt>
                <c:pt idx="15">
                  <c:v>-272</c:v>
                </c:pt>
                <c:pt idx="16">
                  <c:v>-279</c:v>
                </c:pt>
                <c:pt idx="17">
                  <c:v>-110</c:v>
                </c:pt>
                <c:pt idx="18">
                  <c:v>-730</c:v>
                </c:pt>
                <c:pt idx="19">
                  <c:v>-386</c:v>
                </c:pt>
                <c:pt idx="20">
                  <c:v>-967</c:v>
                </c:pt>
                <c:pt idx="21">
                  <c:v>-635</c:v>
                </c:pt>
                <c:pt idx="22">
                  <c:v>-997</c:v>
                </c:pt>
                <c:pt idx="23">
                  <c:v>-633</c:v>
                </c:pt>
                <c:pt idx="24">
                  <c:v>-930</c:v>
                </c:pt>
                <c:pt idx="25">
                  <c:v>-138</c:v>
                </c:pt>
                <c:pt idx="26">
                  <c:v>-888</c:v>
                </c:pt>
                <c:pt idx="27">
                  <c:v>-718</c:v>
                </c:pt>
                <c:pt idx="28">
                  <c:v>-516</c:v>
                </c:pt>
                <c:pt idx="29">
                  <c:v>-623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4-8A5A-4BB9-8A21-E29158493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5809775"/>
        <c:axId val="415811439"/>
      </c:areaChart>
      <c:catAx>
        <c:axId val="4158097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11439"/>
        <c:crosses val="autoZero"/>
        <c:auto val="1"/>
        <c:lblAlgn val="ctr"/>
        <c:lblOffset val="100"/>
        <c:noMultiLvlLbl val="0"/>
      </c:catAx>
      <c:valAx>
        <c:axId val="415811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8097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52741237132592467"/>
          <c:y val="9.4148791745859355E-4"/>
          <c:w val="0.47140559557714862"/>
          <c:h val="7.85048420671554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0.05957</cdr:x>
      <cdr:y>0.43506</cdr:y>
    </cdr:from>
    <cdr:to>
      <cdr:x>0.97872</cdr:x>
      <cdr:y>0.43506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40EC9D86-0F96-EDD5-413A-34CF2E21E0F0}"/>
            </a:ext>
          </a:extLst>
        </cdr:cNvPr>
        <cdr:cNvCxnSpPr/>
      </cdr:nvCxnSpPr>
      <cdr:spPr>
        <a:xfrm xmlns:a="http://schemas.openxmlformats.org/drawingml/2006/main">
          <a:off x="640080" y="1922780"/>
          <a:ext cx="987552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2">
              <a:lumMod val="90000"/>
            </a:schemeClr>
          </a:solidFill>
          <a:prstDash val="lg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0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0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83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3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66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9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35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02427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2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6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4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7958F-872E-66CD-62F3-0955CB19E0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124711" y="1274374"/>
          <a:ext cx="7942578" cy="54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763">
                  <a:extLst>
                    <a:ext uri="{9D8B030D-6E8A-4147-A177-3AD203B41FA5}">
                      <a16:colId xmlns:a16="http://schemas.microsoft.com/office/drawing/2014/main" val="1208963672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86472382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1352813083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268678826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437452330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493360525"/>
                    </a:ext>
                  </a:extLst>
                </a:gridCol>
              </a:tblGrid>
              <a:tr h="259786">
                <a:tc>
                  <a:txBody>
                    <a:bodyPr/>
                    <a:lstStyle/>
                    <a:p>
                      <a:pPr algn="ctr"/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Affiliate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Mailing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Refunds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76890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81336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8328924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2285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681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365359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-373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766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-175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0136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5802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235645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72245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29408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656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3970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32579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2750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-346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3127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412071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2539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400525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369513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1568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2294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790740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669994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-386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662242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022240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885758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89648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43693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6568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2470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5907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610250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19257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08131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096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6CB109-306F-229D-9CBF-F44ED52950A9}"/>
              </a:ext>
            </a:extLst>
          </p:cNvPr>
          <p:cNvSpPr txBox="1"/>
          <p:nvPr/>
        </p:nvSpPr>
        <p:spPr>
          <a:xfrm>
            <a:off x="3663176" y="106356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2000-3000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4D22-73E6-9609-4FE2-5036B91C8BAF}"/>
              </a:ext>
            </a:extLst>
          </p:cNvPr>
          <p:cNvSpPr txBox="1"/>
          <p:nvPr/>
        </p:nvSpPr>
        <p:spPr>
          <a:xfrm>
            <a:off x="5131420" y="106356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300-700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675BA-66A8-E12A-CF36-C482ABA292E7}"/>
              </a:ext>
            </a:extLst>
          </p:cNvPr>
          <p:cNvSpPr txBox="1"/>
          <p:nvPr/>
        </p:nvSpPr>
        <p:spPr>
          <a:xfrm>
            <a:off x="6455393" y="106356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20-150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55C46-94D8-8BA1-5E34-7D456D6B6B1A}"/>
              </a:ext>
            </a:extLst>
          </p:cNvPr>
          <p:cNvSpPr txBox="1"/>
          <p:nvPr/>
        </p:nvSpPr>
        <p:spPr>
          <a:xfrm>
            <a:off x="7779366" y="1063564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0-60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8DF09-FF9C-825E-DA07-360ACF931E23}"/>
              </a:ext>
            </a:extLst>
          </p:cNvPr>
          <p:cNvSpPr txBox="1"/>
          <p:nvPr/>
        </p:nvSpPr>
        <p:spPr>
          <a:xfrm>
            <a:off x="8959068" y="1063564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-100- -1000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19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7E12-F677-1587-6755-ECC0DEA35C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2640" y="495300"/>
            <a:ext cx="10744200" cy="342900"/>
          </a:xfrm>
        </p:spPr>
        <p:txBody>
          <a:bodyPr>
            <a:noAutofit/>
          </a:bodyPr>
          <a:lstStyle/>
          <a:p>
            <a:r>
              <a:rPr lang="en-US" sz="2400" dirty="0"/>
              <a:t>On average refunds lower our profits to ~$2500 / month</a:t>
            </a:r>
            <a:endParaRPr lang="pl-PL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16EEC3-9CC9-F3EA-554C-0F0062FFBC01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02640" y="1714500"/>
          <a:ext cx="10744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CC7D11-BE48-2B31-66D0-A6803DDA546D}"/>
              </a:ext>
            </a:extLst>
          </p:cNvPr>
          <p:cNvSpPr txBox="1"/>
          <p:nvPr/>
        </p:nvSpPr>
        <p:spPr>
          <a:xfrm>
            <a:off x="-1829" y="-381000"/>
            <a:ext cx="288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Stacked Area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18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BE385AA-D8E7-834B-AEE2-6220D9C64057}"/>
              </a:ext>
            </a:extLst>
          </p:cNvPr>
          <p:cNvSpPr txBox="1"/>
          <p:nvPr/>
        </p:nvSpPr>
        <p:spPr>
          <a:xfrm>
            <a:off x="-1829" y="-1478995"/>
            <a:ext cx="530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Create a Stacked Area Chart from the entire data set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186FE-C638-20B1-4703-596DA5B6AFB9}"/>
              </a:ext>
            </a:extLst>
          </p:cNvPr>
          <p:cNvSpPr txBox="1"/>
          <p:nvPr/>
        </p:nvSpPr>
        <p:spPr>
          <a:xfrm>
            <a:off x="0" y="-1109663"/>
            <a:ext cx="415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Filter Refunds Out; think where to put it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A279F-BB8B-AA83-C84F-B6A527BE3E0F}"/>
              </a:ext>
            </a:extLst>
          </p:cNvPr>
          <p:cNvSpPr txBox="1"/>
          <p:nvPr/>
        </p:nvSpPr>
        <p:spPr>
          <a:xfrm>
            <a:off x="0" y="-740331"/>
            <a:ext cx="24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Re-organize the chart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3F71D-BEC1-A0C1-3F45-ACF2FB28F27B}"/>
              </a:ext>
            </a:extLst>
          </p:cNvPr>
          <p:cNvSpPr txBox="1"/>
          <p:nvPr/>
        </p:nvSpPr>
        <p:spPr>
          <a:xfrm>
            <a:off x="0" y="-370999"/>
            <a:ext cx="349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Give Refunds a Grey or Red color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7FAAF0F-96AE-E220-6B3A-3EE8B520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5874694-38AC-2427-F202-416A3ED8C6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66487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197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On average refunds lower our profits to ~$2500 /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2024-04-24T07:43:07Z</dcterms:created>
  <dcterms:modified xsi:type="dcterms:W3CDTF">2024-04-24T07:43:13Z</dcterms:modified>
</cp:coreProperties>
</file>