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3" r:id="rId3"/>
    <p:sldId id="3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Sales</cx:pt>
          <cx:pt idx="1">Warranty</cx:pt>
          <cx:pt idx="2">Revenue</cx:pt>
          <cx:pt idx="3">Maintenance</cx:pt>
          <cx:pt idx="4">Repairs</cx:pt>
          <cx:pt idx="5">Operating Cost</cx:pt>
          <cx:pt idx="6">Income</cx:pt>
        </cx:lvl>
      </cx:strDim>
      <cx:numDim type="val">
        <cx:f>Sheet1!$B$2:$B$8</cx:f>
        <cx:lvl ptCount="7" formatCode="#,##0">
          <cx:pt idx="0">140000</cx:pt>
          <cx:pt idx="1">50000</cx:pt>
          <cx:pt idx="2">190000</cx:pt>
          <cx:pt idx="3">-50000</cx:pt>
          <cx:pt idx="4">-45000</cx:pt>
          <cx:pt idx="5">-7000</cx:pt>
          <cx:pt idx="6">88000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1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GREAT PRODUCT Income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, in USD</a:t>
            </a:r>
          </a:p>
        </cx:rich>
      </cx:tx>
    </cx:title>
    <cx:plotArea>
      <cx:plotAreaRegion>
        <cx:series layoutId="waterfall" uniqueId="{32CA32C4-3EE4-4DE2-8E97-8CE3E1D40883}">
          <cx:tx>
            <cx:txData>
              <cx:f>Sheet1!$B$1</cx:f>
              <cx:v>In thousands USD</cx:v>
            </cx:txData>
          </cx:tx>
          <cx:dataLabels>
            <cx:numFmt formatCode="$#,##0" sourceLinked="0"/>
            <cx:visibility seriesName="0" categoryName="0" value="1"/>
            <cx:separator>, </cx:separator>
          </cx:dataLabels>
          <cx:dataId val="0"/>
          <cx:layoutPr>
            <cx:subtotals>
              <cx:idx val="0"/>
              <cx:idx val="2"/>
              <cx:idx val="6"/>
            </cx:subtotals>
          </cx:layoutPr>
        </cx:series>
      </cx:plotAreaRegion>
      <cx:axis id="0">
        <cx:catScaling gapWidth="0.5"/>
        <cx:majorTickMarks type="in"/>
        <cx:tickLabels/>
        <cx:spPr>
          <a:ln w="15875">
            <a:solidFill>
              <a:schemeClr val="accent1"/>
            </a:solidFill>
          </a:ln>
        </cx:spPr>
      </cx:axis>
      <cx:axis id="1" hidden="1">
        <cx:valScaling/>
        <cx:majorGridlines>
          <cx:spPr>
            <a:ln w="3175">
              <a:solidFill>
                <a:schemeClr val="accent1"/>
              </a:solidFill>
            </a:ln>
          </cx:spPr>
        </cx:majorGridlines>
        <cx:tickLabels/>
        <cx:numFmt formatCode="$#,##0" sourceLinked="0"/>
        <cx:spPr>
          <a:ln w="15875">
            <a:solidFill>
              <a:schemeClr val="accent1"/>
            </a:solidFill>
          </a:ln>
        </cx:sp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  <cx:fmtOvrs>
    <cx:fmtOvr idx="0">
      <cx:spPr>
        <a:solidFill>
          <a:srgbClr val="00B050"/>
        </a:solidFill>
      </cx:spPr>
    </cx:fmtOvr>
    <cx:fmtOvr idx="1">
      <cx:spPr>
        <a:solidFill>
          <a:srgbClr val="FF3F3F"/>
        </a:solidFill>
      </cx:spPr>
    </cx:fmtOvr>
  </cx:fmtOvrs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5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9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1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8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67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4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85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6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20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86187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96199D7-B1C7-2FBB-F958-F281F3509887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3057525" y="2880360"/>
          <a:ext cx="607695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3795093142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val="3318303798"/>
                    </a:ext>
                  </a:extLst>
                </a:gridCol>
              </a:tblGrid>
              <a:tr h="171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MACHINE revenue</a:t>
                      </a:r>
                      <a:endParaRPr lang="pl-PL" sz="1200" dirty="0"/>
                    </a:p>
                  </a:txBody>
                  <a:tcPr marL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 USD</a:t>
                      </a:r>
                      <a:endParaRPr lang="pl-PL" sz="1200" dirty="0"/>
                    </a:p>
                  </a:txBody>
                  <a:tcPr marL="0" marT="0" marB="0" anchor="ctr"/>
                </a:tc>
                <a:extLst>
                  <a:ext uri="{0D108BD9-81ED-4DB2-BD59-A6C34878D82A}">
                    <a16:rowId xmlns:a16="http://schemas.microsoft.com/office/drawing/2014/main" val="818645264"/>
                  </a:ext>
                </a:extLst>
              </a:tr>
              <a:tr h="171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</a:t>
                      </a:r>
                    </a:p>
                  </a:txBody>
                  <a:tcPr marL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140,000</a:t>
                      </a:r>
                      <a:endParaRPr lang="pl-PL" sz="1200" dirty="0"/>
                    </a:p>
                  </a:txBody>
                  <a:tcPr marL="0" marT="0" marB="0" anchor="ctr"/>
                </a:tc>
                <a:extLst>
                  <a:ext uri="{0D108BD9-81ED-4DB2-BD59-A6C34878D82A}">
                    <a16:rowId xmlns:a16="http://schemas.microsoft.com/office/drawing/2014/main" val="998783311"/>
                  </a:ext>
                </a:extLst>
              </a:tr>
              <a:tr h="171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Warranty</a:t>
                      </a:r>
                      <a:endParaRPr lang="pl-PL" sz="1200" dirty="0"/>
                    </a:p>
                  </a:txBody>
                  <a:tcPr marL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50,000</a:t>
                      </a:r>
                      <a:endParaRPr lang="pl-PL" sz="1200" dirty="0"/>
                    </a:p>
                  </a:txBody>
                  <a:tcPr marL="0" marT="0" marB="0" anchor="ctr"/>
                </a:tc>
                <a:extLst>
                  <a:ext uri="{0D108BD9-81ED-4DB2-BD59-A6C34878D82A}">
                    <a16:rowId xmlns:a16="http://schemas.microsoft.com/office/drawing/2014/main" val="1167385994"/>
                  </a:ext>
                </a:extLst>
              </a:tr>
              <a:tr h="171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Maintenance</a:t>
                      </a:r>
                      <a:endParaRPr lang="pl-PL" sz="1200" dirty="0"/>
                    </a:p>
                  </a:txBody>
                  <a:tcPr marL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-50,000</a:t>
                      </a:r>
                      <a:endParaRPr lang="pl-PL" sz="1200" dirty="0"/>
                    </a:p>
                  </a:txBody>
                  <a:tcPr marL="0" marT="0" marB="0" anchor="ctr"/>
                </a:tc>
                <a:extLst>
                  <a:ext uri="{0D108BD9-81ED-4DB2-BD59-A6C34878D82A}">
                    <a16:rowId xmlns:a16="http://schemas.microsoft.com/office/drawing/2014/main" val="46545572"/>
                  </a:ext>
                </a:extLst>
              </a:tr>
              <a:tr h="171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Repairs</a:t>
                      </a:r>
                      <a:endParaRPr lang="pl-PL" sz="1200" dirty="0"/>
                    </a:p>
                  </a:txBody>
                  <a:tcPr marL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-45,000</a:t>
                      </a:r>
                    </a:p>
                  </a:txBody>
                  <a:tcPr marL="0" marT="0" marB="0" anchor="ctr"/>
                </a:tc>
                <a:extLst>
                  <a:ext uri="{0D108BD9-81ED-4DB2-BD59-A6C34878D82A}">
                    <a16:rowId xmlns:a16="http://schemas.microsoft.com/office/drawing/2014/main" val="4203748875"/>
                  </a:ext>
                </a:extLst>
              </a:tr>
              <a:tr h="171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Operating costs</a:t>
                      </a:r>
                      <a:endParaRPr lang="pl-PL" sz="1200" dirty="0"/>
                    </a:p>
                  </a:txBody>
                  <a:tcPr marL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-7,000</a:t>
                      </a:r>
                    </a:p>
                  </a:txBody>
                  <a:tcPr marL="0" marT="0" marB="0" anchor="ctr"/>
                </a:tc>
                <a:extLst>
                  <a:ext uri="{0D108BD9-81ED-4DB2-BD59-A6C34878D82A}">
                    <a16:rowId xmlns:a16="http://schemas.microsoft.com/office/drawing/2014/main" val="326409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1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A4B430B-483A-7A38-9D67-506FF26D0E5B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2750820" y="1464628"/>
              <a:ext cx="6403975" cy="40290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5A4B430B-483A-7A38-9D67-506FF26D0E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820" y="1464628"/>
                <a:ext cx="6403975" cy="402907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EA0AB5-3D4F-09DC-A2C1-69185C865B0C}"/>
              </a:ext>
            </a:extLst>
          </p:cNvPr>
          <p:cNvSpPr txBox="1"/>
          <p:nvPr/>
        </p:nvSpPr>
        <p:spPr>
          <a:xfrm>
            <a:off x="658571" y="0"/>
            <a:ext cx="31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Waterfall with 2 totals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36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2952993-24E9-CDBF-E81D-22732F90E84F}"/>
              </a:ext>
            </a:extLst>
          </p:cNvPr>
          <p:cNvSpPr txBox="1"/>
          <p:nvPr/>
        </p:nvSpPr>
        <p:spPr>
          <a:xfrm>
            <a:off x="-1829" y="-1539955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Waterfall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1DF0E-6FFB-23AD-887E-480EC3539B3B}"/>
              </a:ext>
            </a:extLst>
          </p:cNvPr>
          <p:cNvSpPr txBox="1"/>
          <p:nvPr/>
        </p:nvSpPr>
        <p:spPr>
          <a:xfrm>
            <a:off x="0" y="-1170623"/>
            <a:ext cx="748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Add Income and Revenue columns. Tell PowerPoint about it and clear totals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4A6B9-3D15-2D51-79A6-271AD4C50944}"/>
              </a:ext>
            </a:extLst>
          </p:cNvPr>
          <p:cNvSpPr txBox="1"/>
          <p:nvPr/>
        </p:nvSpPr>
        <p:spPr>
          <a:xfrm>
            <a:off x="0" y="-801291"/>
            <a:ext cx="455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Use green for increase and red for decrease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BD54132-0B23-73F5-4A91-FF03B16BB7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6AEF7-1AB6-6D55-3861-BDD69C84817C}"/>
              </a:ext>
            </a:extLst>
          </p:cNvPr>
          <p:cNvSpPr txBox="1"/>
          <p:nvPr/>
        </p:nvSpPr>
        <p:spPr>
          <a:xfrm>
            <a:off x="-1829" y="-425728"/>
            <a:ext cx="340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Use data labels and remove axis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467721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2024-04-24T07:43:54Z</dcterms:created>
  <dcterms:modified xsi:type="dcterms:W3CDTF">2024-04-24T07:44:11Z</dcterms:modified>
</cp:coreProperties>
</file>