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5" r:id="rId2"/>
    <p:sldId id="294" r:id="rId3"/>
    <p:sldId id="3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Sheet1!$A$1:$A$8</cx:f>
        <cx:lvl ptCount="8">
          <cx:pt idx="0">Revenue</cx:pt>
          <cx:pt idx="1">Expenses</cx:pt>
          <cx:pt idx="2">Cost of sales</cx:pt>
          <cx:pt idx="3">Other Income</cx:pt>
          <cx:pt idx="4">Tax Paid</cx:pt>
          <cx:pt idx="5">Adjustments</cx:pt>
          <cx:pt idx="6">Change in fixed Assets</cx:pt>
          <cx:pt idx="7">Total</cx:pt>
        </cx:lvl>
      </cx:strDim>
      <cx:numDim type="val">
        <cx:f>Sheet1!$B$1:$B$8</cx:f>
        <cx:lvl ptCount="8" formatCode="#,##0">
          <cx:pt idx="0">325539</cx:pt>
          <cx:pt idx="1">-120930</cx:pt>
          <cx:pt idx="2">-12842</cx:pt>
          <cx:pt idx="3">23048</cx:pt>
          <cx:pt idx="4">-14754</cx:pt>
          <cx:pt idx="5">-854</cx:pt>
          <cx:pt idx="6">23615</cx:pt>
          <cx:pt idx="7">222822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Total revenue of 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GreatWaterfallChart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in year x</a:t>
            </a:r>
          </a:p>
        </cx:rich>
      </cx:tx>
    </cx:title>
    <cx:plotArea>
      <cx:plotAreaRegion>
        <cx:series layoutId="waterfall" uniqueId="{DE4BDEF6-2D67-4DBF-A008-63120E770E75}">
          <cx:dataLabels>
            <cx:numFmt formatCode="$#,##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US" sz="1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connectorLines="0"/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  <cx:numFmt formatCode="$#,0" sourceLinked="0"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  <cx:fmtOvrs>
    <cx:fmtOvr idx="1">
      <cx:spPr>
        <a:solidFill>
          <a:srgbClr val="FF0000"/>
        </a:solidFill>
      </cx:spPr>
    </cx:fmtOvr>
    <cx:fmtOvr idx="0">
      <cx:spPr>
        <a:solidFill>
          <a:srgbClr val="00B050"/>
        </a:solidFill>
      </cx:spPr>
    </cx:fmtOvr>
    <cx:fmtOvr idx="2">
      <cx:spPr>
        <a:solidFill>
          <a:srgbClr val="FFC000"/>
        </a:solidFill>
      </cx:spPr>
    </cx:fmtOvr>
  </cx:fmtOvrs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6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17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3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1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7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2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0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052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8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7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5959843-E57D-9D31-8BE5-34A7AD8D21E8}"/>
              </a:ext>
            </a:extLst>
          </p:cNvPr>
          <p:cNvGraphicFramePr>
            <a:graphicFrameLocks noGrp="1"/>
          </p:cNvGraphicFramePr>
          <p:nvPr/>
        </p:nvGraphicFramePr>
        <p:xfrm>
          <a:off x="3057525" y="2575560"/>
          <a:ext cx="607695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395883187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1264803385"/>
                    </a:ext>
                  </a:extLst>
                </a:gridCol>
              </a:tblGrid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325,539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286762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Expenses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-120,930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1688996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 of sales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-12,842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395849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 Income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23,048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5907225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 Paid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-14,754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090440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Change in fixed Assets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23,615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5550351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Adjustments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-854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4481430"/>
                  </a:ext>
                </a:extLst>
              </a:tr>
              <a:tr h="1749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=sum(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916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0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A8F3-2A7E-4BA1-93B8-7DB19D6AAF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7120" y="495300"/>
            <a:ext cx="10744200" cy="342900"/>
          </a:xfrm>
        </p:spPr>
        <p:txBody>
          <a:bodyPr>
            <a:normAutofit/>
          </a:bodyPr>
          <a:lstStyle/>
          <a:p>
            <a:r>
              <a:rPr lang="en-US" sz="2400" dirty="0"/>
              <a:t>Expenses take up more than 1/3 of our total revenue</a:t>
            </a:r>
            <a:endParaRPr lang="pl-PL" sz="2400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C3B194-7A3B-05FE-F2B6-91133E703BD0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1503680" y="1714500"/>
              <a:ext cx="8763000" cy="41478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3BC3B194-7A3B-05FE-F2B6-91133E703B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80" y="1714500"/>
                <a:ext cx="8763000" cy="41478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1E80DB-8ADD-A3B2-D89D-024302D13BB7}"/>
              </a:ext>
            </a:extLst>
          </p:cNvPr>
          <p:cNvSpPr txBox="1"/>
          <p:nvPr/>
        </p:nvSpPr>
        <p:spPr>
          <a:xfrm>
            <a:off x="658571" y="0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Waterfall with 1 total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3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09FA08A-E3D1-4C75-3AAF-D3DB3A4DA82E}"/>
              </a:ext>
            </a:extLst>
          </p:cNvPr>
          <p:cNvSpPr txBox="1"/>
          <p:nvPr/>
        </p:nvSpPr>
        <p:spPr>
          <a:xfrm>
            <a:off x="-1829" y="-1539955"/>
            <a:ext cx="472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Waterfall Chart and sum the Total Value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086DD-B4D4-9E9A-D200-131C4124B064}"/>
              </a:ext>
            </a:extLst>
          </p:cNvPr>
          <p:cNvSpPr txBox="1"/>
          <p:nvPr/>
        </p:nvSpPr>
        <p:spPr>
          <a:xfrm>
            <a:off x="0" y="-1170623"/>
            <a:ext cx="350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Make sure there are only 2 totals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9237E-21CC-2752-2619-4539A8BD26C6}"/>
              </a:ext>
            </a:extLst>
          </p:cNvPr>
          <p:cNvSpPr txBox="1"/>
          <p:nvPr/>
        </p:nvSpPr>
        <p:spPr>
          <a:xfrm>
            <a:off x="0" y="-801291"/>
            <a:ext cx="19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Use color coding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1532-1BBC-334F-B545-E4882FE03846}"/>
              </a:ext>
            </a:extLst>
          </p:cNvPr>
          <p:cNvSpPr txBox="1"/>
          <p:nvPr/>
        </p:nvSpPr>
        <p:spPr>
          <a:xfrm>
            <a:off x="-1829" y="-425728"/>
            <a:ext cx="35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Make data labels display currency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6B73F0A-6E56-F65A-A5CA-80ED3D6091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5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Expenses take up more than 1/3 of our total revenue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2024-04-24T07:44:21Z</dcterms:created>
  <dcterms:modified xsi:type="dcterms:W3CDTF">2024-04-24T07:44:30Z</dcterms:modified>
</cp:coreProperties>
</file>