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embeddedFontLst>
    <p:embeddedFont>
      <p:font typeface="Poppins Bold" panose="00000800000000000000" pitchFamily="2" charset="-18"/>
      <p:bold r:id="rId5"/>
    </p:embeddedFont>
    <p:embeddedFont>
      <p:font typeface="Poppins Light" panose="00000400000000000000" pitchFamily="2" charset="-18"/>
      <p:regular r:id="rId6"/>
      <p:italic r:id="rId7"/>
    </p:embeddedFont>
    <p:embeddedFont>
      <p:font typeface="Poppins Regular" panose="00000500000000000000" pitchFamily="2" charset="-18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 HERE" id="{193AB793-947F-4454-B88B-856DB726C78D}">
          <p14:sldIdLst>
            <p14:sldId id="258"/>
          </p14:sldIdLst>
        </p14:section>
        <p14:section name="PROJECT - Ready" id="{BE0140A4-A8E4-4967-AB80-053B3875B6DC}">
          <p14:sldIdLst>
            <p14:sldId id="256"/>
          </p14:sldIdLst>
        </p14:section>
        <p14:section name="Sample Data" id="{E24CBC54-C556-46B1-84D5-066251896149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314" y="12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628243418084464E-2"/>
          <c:y val="0.11010458729963424"/>
          <c:w val="0.86348825676648133"/>
          <c:h val="0.75418114296580496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PURPY</c:v>
                </c:pt>
              </c:strCache>
            </c:strRef>
          </c:tx>
          <c:spPr>
            <a:gradFill>
              <a:gsLst>
                <a:gs pos="0">
                  <a:schemeClr val="accent1">
                    <a:alpha val="7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3050</c:v>
                </c:pt>
                <c:pt idx="1">
                  <c:v>3051</c:v>
                </c:pt>
                <c:pt idx="2">
                  <c:v>3052</c:v>
                </c:pt>
                <c:pt idx="3">
                  <c:v>3053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58</c:v>
                </c:pt>
                <c:pt idx="2">
                  <c:v>112</c:v>
                </c:pt>
                <c:pt idx="3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B1-46B7-940E-5FC00128B2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Smally</c:v>
                </c:pt>
              </c:strCache>
            </c:strRef>
          </c:tx>
          <c:spPr>
            <a:gradFill>
              <a:gsLst>
                <a:gs pos="0">
                  <a:schemeClr val="accent3">
                    <a:alpha val="84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</a:gradFill>
            <a:ln w="60325"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3050</c:v>
                </c:pt>
                <c:pt idx="1">
                  <c:v>3051</c:v>
                </c:pt>
                <c:pt idx="2">
                  <c:v>3052</c:v>
                </c:pt>
                <c:pt idx="3">
                  <c:v>3053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17</c:v>
                </c:pt>
                <c:pt idx="1">
                  <c:v>19</c:v>
                </c:pt>
                <c:pt idx="2">
                  <c:v>25</c:v>
                </c:pt>
                <c:pt idx="3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9B1-46B7-940E-5FC00128B2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BRIGHTY</c:v>
                </c:pt>
              </c:strCache>
            </c:strRef>
          </c:tx>
          <c:spPr>
            <a:gradFill>
              <a:gsLst>
                <a:gs pos="0">
                  <a:schemeClr val="accent5">
                    <a:alpha val="84000"/>
                  </a:schemeClr>
                </a:gs>
                <a:gs pos="100000">
                  <a:schemeClr val="accent5"/>
                </a:gs>
              </a:gsLst>
              <a:lin ang="5400000" scaled="1"/>
            </a:gradFill>
            <a:ln w="25400">
              <a:noFill/>
            </a:ln>
            <a:effectLst/>
          </c:spPr>
          <c:cat>
            <c:numRef>
              <c:f>Sheet1!$A$2:$A$5</c:f>
              <c:numCache>
                <c:formatCode>General</c:formatCode>
                <c:ptCount val="4"/>
                <c:pt idx="0">
                  <c:v>3050</c:v>
                </c:pt>
                <c:pt idx="1">
                  <c:v>3051</c:v>
                </c:pt>
                <c:pt idx="2">
                  <c:v>3052</c:v>
                </c:pt>
                <c:pt idx="3">
                  <c:v>3053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29</c:v>
                </c:pt>
                <c:pt idx="1">
                  <c:v>140</c:v>
                </c:pt>
                <c:pt idx="2">
                  <c:v>47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9B1-46B7-940E-5FC00128B2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3657296"/>
        <c:axId val="1279976991"/>
        <c:extLst>
          <c:ext xmlns:c15="http://schemas.microsoft.com/office/drawing/2012/chart" uri="{02D57815-91ED-43cb-92C2-25804820EDAC}">
            <c15:filteredArea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Sheet1!$E$1</c15:sqref>
                        </c15:formulaRef>
                      </c:ext>
                    </c:extLst>
                    <c:strCache>
                      <c:ptCount val="1"/>
                      <c:pt idx="0">
                        <c:v>Flour D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 w="25400">
                    <a:noFill/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3050</c:v>
                      </c:pt>
                      <c:pt idx="1">
                        <c:v>3051</c:v>
                      </c:pt>
                      <c:pt idx="2">
                        <c:v>3052</c:v>
                      </c:pt>
                      <c:pt idx="3">
                        <c:v>3053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Sheet1!$E$2:$E$5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120</c:v>
                      </c:pt>
                      <c:pt idx="1">
                        <c:v>162</c:v>
                      </c:pt>
                      <c:pt idx="2">
                        <c:v>98</c:v>
                      </c:pt>
                      <c:pt idx="3">
                        <c:v>179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F9B1-46B7-940E-5FC00128B2DF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Sheet1!$F$1</c15:sqref>
                        </c15:formulaRef>
                      </c:ext>
                    </c:extLst>
                    <c:strCache>
                      <c:ptCount val="1"/>
                      <c:pt idx="0">
                        <c:v>Flour E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3050</c:v>
                      </c:pt>
                      <c:pt idx="1">
                        <c:v>3051</c:v>
                      </c:pt>
                      <c:pt idx="2">
                        <c:v>3052</c:v>
                      </c:pt>
                      <c:pt idx="3">
                        <c:v>3053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Sheet1!$F$2:$F$5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105</c:v>
                      </c:pt>
                      <c:pt idx="1">
                        <c:v>142</c:v>
                      </c:pt>
                      <c:pt idx="2">
                        <c:v>16</c:v>
                      </c:pt>
                      <c:pt idx="3">
                        <c:v>83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9B1-46B7-940E-5FC00128B2DF}"/>
                  </c:ext>
                </c:extLst>
              </c15:ser>
            </c15:filteredAreaSeries>
          </c:ext>
        </c:extLst>
      </c:areaChart>
      <c:catAx>
        <c:axId val="853657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9976991"/>
        <c:crosses val="autoZero"/>
        <c:auto val="1"/>
        <c:lblAlgn val="ctr"/>
        <c:lblOffset val="100"/>
        <c:noMultiLvlLbl val="0"/>
      </c:catAx>
      <c:valAx>
        <c:axId val="1279976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alpha val="16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lumMod val="25000"/>
                    <a:lumOff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3657296"/>
        <c:crosses val="autoZero"/>
        <c:crossBetween val="midCat"/>
        <c:majorUnit val="100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45CD9-3D2F-A5D7-55ED-33BCCECD6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04583-5A5A-2EC5-02F4-197A297BE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C9345-C8E6-3194-FB64-130CB2E6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CF09E-961B-DFA9-4D72-707850355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7E3B7-261F-F99C-A1B1-C43364D7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14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0036-E83F-891C-6C59-A06ED1D8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514E8-39A0-6539-01E3-2BC4B3A9A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84DF1-5A8C-D6CE-6A38-5964387A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77AC9-9B7E-A357-29CC-100CB3A9C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02F4-9460-5F19-FC52-5ECA4954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8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8CDA0-8200-A9D5-A467-6B11C2319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3D83D-B603-E6E1-A601-519C7F6B0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EA05-42FD-C062-0CDF-ED92D715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8457E-3C25-3AB3-AE61-23629491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CFE9-F082-E3F7-895A-821FDB8F6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BA53-852D-555E-32B0-79E174E9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95156-872D-EA46-8090-08EFF1D7F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96F5-1C21-883A-9135-EDF28A6C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3A33D-74C2-5DC6-E3DD-9351C6BD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5E836-6537-EF0B-09F5-65217D51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5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3DC55-9710-2C90-E655-00518E0F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15A73-9EB0-22B9-3B81-01A1EF543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078CA-FDDE-4DC5-1DA1-3093E58E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7C5F-85C8-E7A0-BD80-F80C3868C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1479F-0817-7842-F709-69521221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5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27F06-F612-4A71-CE0A-83D0B969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98A1B-26B4-7006-A383-B434C216A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CBA6E-9389-FDDE-4C27-13A273685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EDA66-B6A9-060D-171F-BCD09CC2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5BD6D-61E5-09A6-F860-2D4237E1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7AF13-CA5A-BA3C-5329-6E74EDFD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2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F62E-E719-A1E4-3826-C77EAAACB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9BBCE-B1B3-3345-88D0-CD7785D77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47EE3-E535-B142-D345-644E0F079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EE014-1BC8-8461-4E91-2CD0B5C48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8C8C8-16F5-7D39-B18A-3245B33A1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4F10E0-4FD1-5387-9251-94BEE7F7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9E2BCA-AEE8-1318-6B3B-321DDD6D2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B76FE-7879-3AC0-7356-2E633413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1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A6AEF-A8A9-B96A-A2F1-1142DBA1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80A2E-001E-CBF1-81E7-A892DBBB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B52F9-3C49-D529-B9E5-8227ADBF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4CF9B-32E1-61CE-B5F8-95CDE21E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B97FF6-B1AB-2A85-15DB-8ED5BF8C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C2DD46-7168-E122-ABC8-375219C1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5374E-83CD-629A-A19F-1AB1BEB6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E65E-5FF5-394E-63ED-4BD292FF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5C2AB-8491-E87E-5E8E-084817A87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41A87-46C1-0B8C-8DCD-0763F6361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FD5A4-A794-BAAC-114C-BAFB2797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D389B-DB7C-2E43-5F7F-C11DD6FD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D6812-D975-4362-43AF-21249F34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9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7490-4D92-C258-D493-F50D1CC7E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6D34AE-5BBF-A625-A17B-17DCA5495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D4970-5904-A2B9-BB5B-CC6F98DC2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3B649-9119-C57B-A716-E79296C1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0440D-9A38-4F5A-92C2-9522A472E07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5D94C-318A-64AC-89DF-98AED7A8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D6080-3D6B-D634-CC45-437D63D3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0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2603E-21F7-86BB-A535-B7157928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27E97-685E-A1E2-B09F-D6CB7B26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B4E40-A193-ADA1-9CF7-3A4A28C99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40D-9A38-4F5A-92C2-9522A472E07F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1FF4B-8EFF-53B0-1D5E-94287C71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76E3F-449C-6381-DBAD-D682C7C2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34B9E-28C1-4452-8699-10B9C409B5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2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-- Main text">
            <a:extLst>
              <a:ext uri="{FF2B5EF4-FFF2-40B4-BE49-F238E27FC236}">
                <a16:creationId xmlns:a16="http://schemas.microsoft.com/office/drawing/2014/main" id="{03AADAFB-DFEA-3732-C84D-419B2C44BB3D}"/>
              </a:ext>
            </a:extLst>
          </p:cNvPr>
          <p:cNvSpPr txBox="1"/>
          <p:nvPr/>
        </p:nvSpPr>
        <p:spPr>
          <a:xfrm>
            <a:off x="744950" y="1393246"/>
            <a:ext cx="3590187" cy="1149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>
                <a:solidFill>
                  <a:srgbClr val="F6F9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rPr kumimoji="0" lang="pl-PL" sz="3200" b="0" i="0" u="none" strike="noStrike" kern="0" cap="none" spc="0" normalizeH="0" baseline="0" noProof="0" dirty="0">
                <a:ln>
                  <a:noFill/>
                </a:ln>
                <a:solidFill>
                  <a:srgbClr val="F6F9FF"/>
                </a:solidFill>
                <a:effectLst/>
                <a:uLnTx/>
                <a:uFillTx/>
                <a:latin typeface="Poppins Bold"/>
                <a:ea typeface="Poppins Bold"/>
                <a:cs typeface="Poppins Bold"/>
                <a:sym typeface="Poppins Bold"/>
              </a:rPr>
              <a:t>Beautiful Area</a:t>
            </a:r>
          </a:p>
          <a:p>
            <a:pPr marL="0" marR="0" lvl="0" indent="0" algn="l" defTabSz="8255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>
                <a:solidFill>
                  <a:srgbClr val="F6F9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rPr kumimoji="0" lang="pl-PL" sz="3200" b="0" i="0" u="none" strike="noStrike" kern="0" cap="none" spc="0" normalizeH="0" baseline="0" noProof="0" dirty="0">
                <a:ln>
                  <a:noFill/>
                </a:ln>
                <a:solidFill>
                  <a:srgbClr val="F6F9FF"/>
                </a:solidFill>
                <a:effectLst/>
                <a:uLnTx/>
                <a:uFillTx/>
                <a:latin typeface="Poppins Bold"/>
                <a:ea typeface="Poppins Bold"/>
                <a:cs typeface="Poppins Bold"/>
                <a:sym typeface="Poppins Bold"/>
              </a:rPr>
              <a:t>Chart To Create</a:t>
            </a:r>
          </a:p>
        </p:txBody>
      </p:sp>
      <p:sp>
        <p:nvSpPr>
          <p:cNvPr id="10" name="-- Secondary text">
            <a:extLst>
              <a:ext uri="{FF2B5EF4-FFF2-40B4-BE49-F238E27FC236}">
                <a16:creationId xmlns:a16="http://schemas.microsoft.com/office/drawing/2014/main" id="{9A6F1CF1-E7E1-092F-1D01-83E8E8EB0717}"/>
              </a:ext>
            </a:extLst>
          </p:cNvPr>
          <p:cNvSpPr txBox="1"/>
          <p:nvPr/>
        </p:nvSpPr>
        <p:spPr>
          <a:xfrm>
            <a:off x="744951" y="3274938"/>
            <a:ext cx="2790730" cy="1262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kumimoji="0" lang="pl-PL" sz="1400" b="0" i="0" u="none" strike="noStrike" kern="0" cap="none" spc="0" normalizeH="0" baseline="0" noProof="0" dirty="0">
                <a:ln>
                  <a:noFill/>
                </a:ln>
                <a:solidFill>
                  <a:srgbClr val="C8CBD1"/>
                </a:solidFill>
                <a:effectLst/>
                <a:uLnTx/>
                <a:uFillTx/>
                <a:latin typeface="Poppins Light"/>
                <a:ea typeface="Poppins Light"/>
                <a:cs typeface="Poppins Light"/>
                <a:sym typeface="Poppins Light"/>
              </a:rPr>
              <a:t>This is an interesting way to showcase regular PowerPoint charts. You can adjust the settings with ease.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C8CBD1"/>
              </a:solidFill>
              <a:effectLst/>
              <a:uLnTx/>
              <a:uFillTx/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19" name="Design element">
            <a:extLst>
              <a:ext uri="{FF2B5EF4-FFF2-40B4-BE49-F238E27FC236}">
                <a16:creationId xmlns:a16="http://schemas.microsoft.com/office/drawing/2014/main" id="{09E9D276-CD00-9503-042A-3F5F090F9EA3}"/>
              </a:ext>
            </a:extLst>
          </p:cNvPr>
          <p:cNvGrpSpPr/>
          <p:nvPr/>
        </p:nvGrpSpPr>
        <p:grpSpPr>
          <a:xfrm>
            <a:off x="792836" y="2857184"/>
            <a:ext cx="2880000" cy="0"/>
            <a:chOff x="968004" y="3055620"/>
            <a:chExt cx="1825487" cy="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06E275-96A8-F1BF-D040-651006D1D904}"/>
                </a:ext>
              </a:extLst>
            </p:cNvPr>
            <p:cNvCxnSpPr>
              <a:cxnSpLocks/>
            </p:cNvCxnSpPr>
            <p:nvPr/>
          </p:nvCxnSpPr>
          <p:spPr>
            <a:xfrm>
              <a:off x="968004" y="3055620"/>
              <a:ext cx="918901" cy="0"/>
            </a:xfrm>
            <a:prstGeom prst="line">
              <a:avLst/>
            </a:prstGeom>
            <a:noFill/>
            <a:ln w="92075" cap="rnd">
              <a:solidFill>
                <a:schemeClr val="accent2"/>
              </a:solidFill>
              <a:prstDash val="solid"/>
              <a:miter lim="400000"/>
            </a:ln>
            <a:effectLst/>
            <a:sp3d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93535B-DE4F-284A-6809-EB471AC8A846}"/>
                </a:ext>
              </a:extLst>
            </p:cNvPr>
            <p:cNvCxnSpPr>
              <a:cxnSpLocks/>
            </p:cNvCxnSpPr>
            <p:nvPr/>
          </p:nvCxnSpPr>
          <p:spPr>
            <a:xfrm>
              <a:off x="1886905" y="3055620"/>
              <a:ext cx="906586" cy="0"/>
            </a:xfrm>
            <a:prstGeom prst="line">
              <a:avLst/>
            </a:prstGeom>
            <a:noFill/>
            <a:ln w="92075" cap="rnd">
              <a:solidFill>
                <a:schemeClr val="accent3"/>
              </a:solidFill>
              <a:prstDash val="solid"/>
              <a:miter lim="400000"/>
            </a:ln>
            <a:effectLst/>
            <a:sp3d/>
          </p:spPr>
        </p:cxnSp>
      </p:grpSp>
      <p:sp>
        <p:nvSpPr>
          <p:cNvPr id="32" name="Task 1">
            <a:extLst>
              <a:ext uri="{FF2B5EF4-FFF2-40B4-BE49-F238E27FC236}">
                <a16:creationId xmlns:a16="http://schemas.microsoft.com/office/drawing/2014/main" id="{B72710EF-C25E-84DA-7973-FE9AC390C8A4}"/>
              </a:ext>
            </a:extLst>
          </p:cNvPr>
          <p:cNvSpPr txBox="1"/>
          <p:nvPr/>
        </p:nvSpPr>
        <p:spPr>
          <a:xfrm>
            <a:off x="-72882" y="-2017081"/>
            <a:ext cx="36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1. Insert &gt; Chart &gt; Stacked Area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36" name="Task 2">
            <a:extLst>
              <a:ext uri="{FF2B5EF4-FFF2-40B4-BE49-F238E27FC236}">
                <a16:creationId xmlns:a16="http://schemas.microsoft.com/office/drawing/2014/main" id="{235448D1-6CAB-CBF1-8EF5-54CA7152417A}"/>
              </a:ext>
            </a:extLst>
          </p:cNvPr>
          <p:cNvSpPr txBox="1"/>
          <p:nvPr/>
        </p:nvSpPr>
        <p:spPr>
          <a:xfrm>
            <a:off x="-72882" y="-1601023"/>
            <a:ext cx="352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2. Filter out Flour D and Flour 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38" name="Task 3">
            <a:extLst>
              <a:ext uri="{FF2B5EF4-FFF2-40B4-BE49-F238E27FC236}">
                <a16:creationId xmlns:a16="http://schemas.microsoft.com/office/drawing/2014/main" id="{F17F8DD0-2853-AB97-FB4A-3BE1FAFD5A07}"/>
              </a:ext>
            </a:extLst>
          </p:cNvPr>
          <p:cNvSpPr txBox="1"/>
          <p:nvPr/>
        </p:nvSpPr>
        <p:spPr>
          <a:xfrm>
            <a:off x="-72882" y="-1184965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3. Consider adding transparency</a:t>
            </a:r>
          </a:p>
        </p:txBody>
      </p:sp>
      <p:sp>
        <p:nvSpPr>
          <p:cNvPr id="42" name="Task 4">
            <a:extLst>
              <a:ext uri="{FF2B5EF4-FFF2-40B4-BE49-F238E27FC236}">
                <a16:creationId xmlns:a16="http://schemas.microsoft.com/office/drawing/2014/main" id="{2EF1ACD2-7C2A-C057-29D9-A3B7F5D06CCD}"/>
              </a:ext>
            </a:extLst>
          </p:cNvPr>
          <p:cNvSpPr txBox="1"/>
          <p:nvPr/>
        </p:nvSpPr>
        <p:spPr>
          <a:xfrm>
            <a:off x="-72882" y="-768908"/>
            <a:ext cx="2525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4. Make years VISIBLE</a:t>
            </a:r>
          </a:p>
        </p:txBody>
      </p:sp>
      <p:sp>
        <p:nvSpPr>
          <p:cNvPr id="39" name="Task 2.1">
            <a:extLst>
              <a:ext uri="{FF2B5EF4-FFF2-40B4-BE49-F238E27FC236}">
                <a16:creationId xmlns:a16="http://schemas.microsoft.com/office/drawing/2014/main" id="{E890320A-92B0-0073-70EF-142C078AA0F7}"/>
              </a:ext>
            </a:extLst>
          </p:cNvPr>
          <p:cNvSpPr txBox="1"/>
          <p:nvPr/>
        </p:nvSpPr>
        <p:spPr>
          <a:xfrm>
            <a:off x="4364786" y="-2040720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1. Remove the title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40" name="Task 2.2">
            <a:extLst>
              <a:ext uri="{FF2B5EF4-FFF2-40B4-BE49-F238E27FC236}">
                <a16:creationId xmlns:a16="http://schemas.microsoft.com/office/drawing/2014/main" id="{19ECDCDC-1DBD-F082-1DF7-0186B8EE5B75}"/>
              </a:ext>
            </a:extLst>
          </p:cNvPr>
          <p:cNvSpPr txBox="1"/>
          <p:nvPr/>
        </p:nvSpPr>
        <p:spPr>
          <a:xfrm>
            <a:off x="4364786" y="-1635576"/>
            <a:ext cx="42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2. Change the horizontal lines (Axis)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41" name="Task 2.3">
            <a:extLst>
              <a:ext uri="{FF2B5EF4-FFF2-40B4-BE49-F238E27FC236}">
                <a16:creationId xmlns:a16="http://schemas.microsoft.com/office/drawing/2014/main" id="{1CCE9FE2-1F4D-5209-07CB-9A3F04595058}"/>
              </a:ext>
            </a:extLst>
          </p:cNvPr>
          <p:cNvSpPr txBox="1"/>
          <p:nvPr/>
        </p:nvSpPr>
        <p:spPr>
          <a:xfrm>
            <a:off x="4364786" y="-1230432"/>
            <a:ext cx="4039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3. Make horizontal lines less visible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46" name="Task 2.4">
            <a:extLst>
              <a:ext uri="{FF2B5EF4-FFF2-40B4-BE49-F238E27FC236}">
                <a16:creationId xmlns:a16="http://schemas.microsoft.com/office/drawing/2014/main" id="{45289852-4BA5-8DCA-7ACA-0C0F7E782326}"/>
              </a:ext>
            </a:extLst>
          </p:cNvPr>
          <p:cNvSpPr txBox="1"/>
          <p:nvPr/>
        </p:nvSpPr>
        <p:spPr>
          <a:xfrm>
            <a:off x="4364786" y="-825287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4. Make beautiful labels</a:t>
            </a:r>
          </a:p>
        </p:txBody>
      </p:sp>
      <p:sp>
        <p:nvSpPr>
          <p:cNvPr id="43" name="WORK #1">
            <a:extLst>
              <a:ext uri="{FF2B5EF4-FFF2-40B4-BE49-F238E27FC236}">
                <a16:creationId xmlns:a16="http://schemas.microsoft.com/office/drawing/2014/main" id="{1FCAF332-6537-5EF6-A2E6-CA3C2321B618}"/>
              </a:ext>
            </a:extLst>
          </p:cNvPr>
          <p:cNvSpPr txBox="1"/>
          <p:nvPr/>
        </p:nvSpPr>
        <p:spPr>
          <a:xfrm>
            <a:off x="-53078" y="-2684436"/>
            <a:ext cx="3590187" cy="558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>
                <a:solidFill>
                  <a:srgbClr val="F6F9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rPr kumimoji="0" lang="pl-PL" sz="3200" b="0" i="0" u="none" strike="noStrike" kern="0" cap="none" spc="0" normalizeH="0" baseline="0" noProof="0" dirty="0">
                <a:ln>
                  <a:noFill/>
                </a:ln>
                <a:solidFill>
                  <a:srgbClr val="211338"/>
                </a:solidFill>
                <a:effectLst/>
                <a:uLnTx/>
                <a:uFillTx/>
                <a:latin typeface="Poppins Bold"/>
                <a:ea typeface="Poppins Bold"/>
                <a:cs typeface="Poppins Bold"/>
                <a:sym typeface="Poppins Bold"/>
              </a:rPr>
              <a:t>Design</a:t>
            </a:r>
          </a:p>
        </p:txBody>
      </p:sp>
      <p:sp>
        <p:nvSpPr>
          <p:cNvPr id="44" name="WORK #2">
            <a:extLst>
              <a:ext uri="{FF2B5EF4-FFF2-40B4-BE49-F238E27FC236}">
                <a16:creationId xmlns:a16="http://schemas.microsoft.com/office/drawing/2014/main" id="{3C1969C6-8BC2-4FBB-BDCB-48A2A5BA3A61}"/>
              </a:ext>
            </a:extLst>
          </p:cNvPr>
          <p:cNvSpPr txBox="1"/>
          <p:nvPr/>
        </p:nvSpPr>
        <p:spPr>
          <a:xfrm>
            <a:off x="4364786" y="-2684436"/>
            <a:ext cx="3590187" cy="558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>
                <a:solidFill>
                  <a:srgbClr val="F6F9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rPr kumimoji="0" lang="pl-PL" sz="3200" b="0" i="0" u="none" strike="noStrike" kern="0" cap="none" spc="0" normalizeH="0" baseline="0" noProof="0" dirty="0">
                <a:ln>
                  <a:noFill/>
                </a:ln>
                <a:solidFill>
                  <a:srgbClr val="211338"/>
                </a:solidFill>
                <a:effectLst/>
                <a:uLnTx/>
                <a:uFillTx/>
                <a:latin typeface="Poppins Bold"/>
                <a:ea typeface="Poppins Bold"/>
                <a:cs typeface="Poppins Bold"/>
                <a:sym typeface="Poppins Bold"/>
              </a:rPr>
              <a:t>Chart &amp; beautify</a:t>
            </a:r>
          </a:p>
        </p:txBody>
      </p:sp>
      <p:sp>
        <p:nvSpPr>
          <p:cNvPr id="60" name="WORK #3">
            <a:extLst>
              <a:ext uri="{FF2B5EF4-FFF2-40B4-BE49-F238E27FC236}">
                <a16:creationId xmlns:a16="http://schemas.microsoft.com/office/drawing/2014/main" id="{ED1B05DC-7F61-2836-77A3-11A382EDE5CC}"/>
              </a:ext>
            </a:extLst>
          </p:cNvPr>
          <p:cNvSpPr txBox="1"/>
          <p:nvPr/>
        </p:nvSpPr>
        <p:spPr>
          <a:xfrm>
            <a:off x="8730992" y="-2684436"/>
            <a:ext cx="3590187" cy="5581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000" b="0">
                <a:solidFill>
                  <a:srgbClr val="F6F9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rPr kumimoji="0" lang="pl-PL" sz="3200" b="0" i="0" u="none" strike="noStrike" kern="0" cap="none" spc="0" normalizeH="0" baseline="0" noProof="0" dirty="0">
                <a:ln>
                  <a:noFill/>
                </a:ln>
                <a:solidFill>
                  <a:srgbClr val="211338"/>
                </a:solidFill>
                <a:effectLst/>
                <a:uLnTx/>
                <a:uFillTx/>
                <a:latin typeface="Poppins Bold"/>
                <a:ea typeface="Poppins Bold"/>
                <a:cs typeface="Poppins Bold"/>
                <a:sym typeface="Poppins Bold"/>
              </a:rPr>
              <a:t>Elite knowledge</a:t>
            </a:r>
          </a:p>
        </p:txBody>
      </p:sp>
      <p:grpSp>
        <p:nvGrpSpPr>
          <p:cNvPr id="50" name="Label 1">
            <a:extLst>
              <a:ext uri="{FF2B5EF4-FFF2-40B4-BE49-F238E27FC236}">
                <a16:creationId xmlns:a16="http://schemas.microsoft.com/office/drawing/2014/main" id="{AE802C31-85FF-5129-FC5C-02C7DFF146FB}"/>
              </a:ext>
            </a:extLst>
          </p:cNvPr>
          <p:cNvGrpSpPr/>
          <p:nvPr/>
        </p:nvGrpSpPr>
        <p:grpSpPr>
          <a:xfrm>
            <a:off x="695262" y="5054774"/>
            <a:ext cx="715406" cy="774252"/>
            <a:chOff x="958748" y="4411206"/>
            <a:chExt cx="715406" cy="774252"/>
          </a:xfrm>
        </p:grpSpPr>
        <p:sp>
          <p:nvSpPr>
            <p:cNvPr id="12" name="AutoShape 2">
              <a:extLst>
                <a:ext uri="{FF2B5EF4-FFF2-40B4-BE49-F238E27FC236}">
                  <a16:creationId xmlns:a16="http://schemas.microsoft.com/office/drawing/2014/main" id="{04CF2673-3294-3E1A-A393-49646FB28718}"/>
                </a:ext>
              </a:extLst>
            </p:cNvPr>
            <p:cNvSpPr/>
            <p:nvPr/>
          </p:nvSpPr>
          <p:spPr>
            <a:xfrm>
              <a:off x="958748" y="4411206"/>
              <a:ext cx="715406" cy="774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extrusionOk="0">
                  <a:moveTo>
                    <a:pt x="0" y="7473"/>
                  </a:moveTo>
                  <a:cubicBezTo>
                    <a:pt x="0" y="6080"/>
                    <a:pt x="1085" y="4369"/>
                    <a:pt x="2412" y="3671"/>
                  </a:cubicBezTo>
                  <a:lnTo>
                    <a:pt x="8389" y="524"/>
                  </a:lnTo>
                  <a:cubicBezTo>
                    <a:pt x="9715" y="-174"/>
                    <a:pt x="11885" y="-174"/>
                    <a:pt x="13211" y="524"/>
                  </a:cubicBezTo>
                  <a:lnTo>
                    <a:pt x="19188" y="3671"/>
                  </a:lnTo>
                  <a:cubicBezTo>
                    <a:pt x="20515" y="4369"/>
                    <a:pt x="21600" y="6080"/>
                    <a:pt x="21600" y="7473"/>
                  </a:cubicBezTo>
                  <a:lnTo>
                    <a:pt x="21600" y="13779"/>
                  </a:lnTo>
                  <a:cubicBezTo>
                    <a:pt x="21600" y="15172"/>
                    <a:pt x="20515" y="16883"/>
                    <a:pt x="19188" y="17581"/>
                  </a:cubicBezTo>
                  <a:lnTo>
                    <a:pt x="13211" y="20728"/>
                  </a:lnTo>
                  <a:cubicBezTo>
                    <a:pt x="11885" y="21426"/>
                    <a:pt x="9715" y="21426"/>
                    <a:pt x="8389" y="20728"/>
                  </a:cubicBezTo>
                  <a:lnTo>
                    <a:pt x="2412" y="17581"/>
                  </a:lnTo>
                  <a:cubicBezTo>
                    <a:pt x="1085" y="16883"/>
                    <a:pt x="0" y="15172"/>
                    <a:pt x="0" y="13779"/>
                  </a:cubicBezTo>
                  <a:lnTo>
                    <a:pt x="0" y="7473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>
                  <a:latin typeface="Poppins Regular"/>
                  <a:ea typeface="Poppins Regular"/>
                  <a:cs typeface="Poppins Regular"/>
                  <a:sym typeface="Poppins Regular"/>
                </a:defRPr>
              </a:pPr>
              <a:endParaRPr kumimoji="0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Regular"/>
                <a:cs typeface="Poppins Regular"/>
                <a:sym typeface="Poppins Regular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223B406-5D43-A2B0-F302-6F386AB9A59B}"/>
                </a:ext>
              </a:extLst>
            </p:cNvPr>
            <p:cNvSpPr txBox="1"/>
            <p:nvPr/>
          </p:nvSpPr>
          <p:spPr>
            <a:xfrm>
              <a:off x="988559" y="4644442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 Light"/>
                  <a:ea typeface="+mn-ea"/>
                  <a:cs typeface="+mn-cs"/>
                </a:rPr>
                <a:t>Purpy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Light"/>
                <a:ea typeface="+mn-ea"/>
                <a:cs typeface="+mn-cs"/>
              </a:endParaRPr>
            </a:p>
          </p:txBody>
        </p:sp>
      </p:grpSp>
      <p:grpSp>
        <p:nvGrpSpPr>
          <p:cNvPr id="53" name="Label 2">
            <a:extLst>
              <a:ext uri="{FF2B5EF4-FFF2-40B4-BE49-F238E27FC236}">
                <a16:creationId xmlns:a16="http://schemas.microsoft.com/office/drawing/2014/main" id="{8359C8FE-BCDD-58FC-56D8-81A4DF73DDD4}"/>
              </a:ext>
            </a:extLst>
          </p:cNvPr>
          <p:cNvGrpSpPr/>
          <p:nvPr/>
        </p:nvGrpSpPr>
        <p:grpSpPr>
          <a:xfrm>
            <a:off x="1756761" y="5054516"/>
            <a:ext cx="772969" cy="774252"/>
            <a:chOff x="1892559" y="4411205"/>
            <a:chExt cx="772969" cy="774252"/>
          </a:xfrm>
        </p:grpSpPr>
        <p:sp>
          <p:nvSpPr>
            <p:cNvPr id="54" name="AutoShape 2">
              <a:extLst>
                <a:ext uri="{FF2B5EF4-FFF2-40B4-BE49-F238E27FC236}">
                  <a16:creationId xmlns:a16="http://schemas.microsoft.com/office/drawing/2014/main" id="{8E68FB23-C005-5271-C741-A155AE397BE9}"/>
                </a:ext>
              </a:extLst>
            </p:cNvPr>
            <p:cNvSpPr/>
            <p:nvPr/>
          </p:nvSpPr>
          <p:spPr>
            <a:xfrm>
              <a:off x="1921341" y="4411205"/>
              <a:ext cx="715406" cy="774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extrusionOk="0">
                  <a:moveTo>
                    <a:pt x="0" y="7473"/>
                  </a:moveTo>
                  <a:cubicBezTo>
                    <a:pt x="0" y="6080"/>
                    <a:pt x="1085" y="4369"/>
                    <a:pt x="2412" y="3671"/>
                  </a:cubicBezTo>
                  <a:lnTo>
                    <a:pt x="8389" y="524"/>
                  </a:lnTo>
                  <a:cubicBezTo>
                    <a:pt x="9715" y="-174"/>
                    <a:pt x="11885" y="-174"/>
                    <a:pt x="13211" y="524"/>
                  </a:cubicBezTo>
                  <a:lnTo>
                    <a:pt x="19188" y="3671"/>
                  </a:lnTo>
                  <a:cubicBezTo>
                    <a:pt x="20515" y="4369"/>
                    <a:pt x="21600" y="6080"/>
                    <a:pt x="21600" y="7473"/>
                  </a:cubicBezTo>
                  <a:lnTo>
                    <a:pt x="21600" y="13779"/>
                  </a:lnTo>
                  <a:cubicBezTo>
                    <a:pt x="21600" y="15172"/>
                    <a:pt x="20515" y="16883"/>
                    <a:pt x="19188" y="17581"/>
                  </a:cubicBezTo>
                  <a:lnTo>
                    <a:pt x="13211" y="20728"/>
                  </a:lnTo>
                  <a:cubicBezTo>
                    <a:pt x="11885" y="21426"/>
                    <a:pt x="9715" y="21426"/>
                    <a:pt x="8389" y="20728"/>
                  </a:cubicBezTo>
                  <a:lnTo>
                    <a:pt x="2412" y="17581"/>
                  </a:lnTo>
                  <a:cubicBezTo>
                    <a:pt x="1085" y="16883"/>
                    <a:pt x="0" y="15172"/>
                    <a:pt x="0" y="13779"/>
                  </a:cubicBezTo>
                  <a:lnTo>
                    <a:pt x="0" y="7473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>
                  <a:latin typeface="Poppins Regular"/>
                  <a:ea typeface="Poppins Regular"/>
                  <a:cs typeface="Poppins Regular"/>
                  <a:sym typeface="Poppins Regular"/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Regular"/>
                <a:cs typeface="Poppins Regular"/>
                <a:sym typeface="Poppins Regular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FE5FC9-FAA1-B02A-63CA-36E687BF2C9A}"/>
                </a:ext>
              </a:extLst>
            </p:cNvPr>
            <p:cNvSpPr txBox="1"/>
            <p:nvPr/>
          </p:nvSpPr>
          <p:spPr>
            <a:xfrm>
              <a:off x="1892559" y="4644442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Poppins Light"/>
                  <a:ea typeface="+mn-ea"/>
                  <a:cs typeface="+mn-cs"/>
                </a:rPr>
                <a:t>Smally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Light"/>
                <a:ea typeface="+mn-ea"/>
                <a:cs typeface="+mn-cs"/>
              </a:endParaRPr>
            </a:p>
          </p:txBody>
        </p:sp>
      </p:grpSp>
      <p:grpSp>
        <p:nvGrpSpPr>
          <p:cNvPr id="56" name="Label 3">
            <a:extLst>
              <a:ext uri="{FF2B5EF4-FFF2-40B4-BE49-F238E27FC236}">
                <a16:creationId xmlns:a16="http://schemas.microsoft.com/office/drawing/2014/main" id="{346BEAB6-6A25-B787-675F-2996EC8A1FDF}"/>
              </a:ext>
            </a:extLst>
          </p:cNvPr>
          <p:cNvGrpSpPr/>
          <p:nvPr/>
        </p:nvGrpSpPr>
        <p:grpSpPr>
          <a:xfrm>
            <a:off x="2875823" y="5054258"/>
            <a:ext cx="797013" cy="774252"/>
            <a:chOff x="2839251" y="4411205"/>
            <a:chExt cx="797013" cy="774252"/>
          </a:xfrm>
        </p:grpSpPr>
        <p:sp>
          <p:nvSpPr>
            <p:cNvPr id="57" name="AutoShape 2">
              <a:extLst>
                <a:ext uri="{FF2B5EF4-FFF2-40B4-BE49-F238E27FC236}">
                  <a16:creationId xmlns:a16="http://schemas.microsoft.com/office/drawing/2014/main" id="{C207B846-BBB4-3A19-EBD3-08CB9D97389A}"/>
                </a:ext>
              </a:extLst>
            </p:cNvPr>
            <p:cNvSpPr/>
            <p:nvPr/>
          </p:nvSpPr>
          <p:spPr>
            <a:xfrm>
              <a:off x="2880054" y="4411205"/>
              <a:ext cx="715406" cy="774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extrusionOk="0">
                  <a:moveTo>
                    <a:pt x="0" y="7473"/>
                  </a:moveTo>
                  <a:cubicBezTo>
                    <a:pt x="0" y="6080"/>
                    <a:pt x="1085" y="4369"/>
                    <a:pt x="2412" y="3671"/>
                  </a:cubicBezTo>
                  <a:lnTo>
                    <a:pt x="8389" y="524"/>
                  </a:lnTo>
                  <a:cubicBezTo>
                    <a:pt x="9715" y="-174"/>
                    <a:pt x="11885" y="-174"/>
                    <a:pt x="13211" y="524"/>
                  </a:cubicBezTo>
                  <a:lnTo>
                    <a:pt x="19188" y="3671"/>
                  </a:lnTo>
                  <a:cubicBezTo>
                    <a:pt x="20515" y="4369"/>
                    <a:pt x="21600" y="6080"/>
                    <a:pt x="21600" y="7473"/>
                  </a:cubicBezTo>
                  <a:lnTo>
                    <a:pt x="21600" y="13779"/>
                  </a:lnTo>
                  <a:cubicBezTo>
                    <a:pt x="21600" y="15172"/>
                    <a:pt x="20515" y="16883"/>
                    <a:pt x="19188" y="17581"/>
                  </a:cubicBezTo>
                  <a:lnTo>
                    <a:pt x="13211" y="20728"/>
                  </a:lnTo>
                  <a:cubicBezTo>
                    <a:pt x="11885" y="21426"/>
                    <a:pt x="9715" y="21426"/>
                    <a:pt x="8389" y="20728"/>
                  </a:cubicBezTo>
                  <a:lnTo>
                    <a:pt x="2412" y="17581"/>
                  </a:lnTo>
                  <a:cubicBezTo>
                    <a:pt x="1085" y="16883"/>
                    <a:pt x="0" y="15172"/>
                    <a:pt x="0" y="13779"/>
                  </a:cubicBezTo>
                  <a:lnTo>
                    <a:pt x="0" y="7473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>
                  <a:latin typeface="Poppins Regular"/>
                  <a:ea typeface="Poppins Regular"/>
                  <a:cs typeface="Poppins Regular"/>
                  <a:sym typeface="Poppins Regular"/>
                </a:defRPr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Regular"/>
                <a:cs typeface="Poppins Regular"/>
                <a:sym typeface="Poppins Regular"/>
              </a:endParaRPr>
            </a:p>
          </p:txBody>
        </p:sp>
        <p:sp>
          <p:nvSpPr>
            <p:cNvPr id="58" name="TextBox 48">
              <a:extLst>
                <a:ext uri="{FF2B5EF4-FFF2-40B4-BE49-F238E27FC236}">
                  <a16:creationId xmlns:a16="http://schemas.microsoft.com/office/drawing/2014/main" id="{C1023BAB-3EF7-FBD2-A4BE-6035488416C6}"/>
                </a:ext>
              </a:extLst>
            </p:cNvPr>
            <p:cNvSpPr txBox="1"/>
            <p:nvPr/>
          </p:nvSpPr>
          <p:spPr>
            <a:xfrm>
              <a:off x="2839251" y="4644443"/>
              <a:ext cx="797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l-PL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Poppins Light"/>
                  <a:ea typeface="+mn-ea"/>
                  <a:cs typeface="+mn-cs"/>
                </a:rPr>
                <a:t>Brighty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endParaRPr>
            </a:p>
          </p:txBody>
        </p:sp>
      </p:grpSp>
      <p:sp>
        <p:nvSpPr>
          <p:cNvPr id="59" name="Task 3.1">
            <a:extLst>
              <a:ext uri="{FF2B5EF4-FFF2-40B4-BE49-F238E27FC236}">
                <a16:creationId xmlns:a16="http://schemas.microsoft.com/office/drawing/2014/main" id="{F18790DA-2566-0C90-6585-A60713914A58}"/>
              </a:ext>
            </a:extLst>
          </p:cNvPr>
          <p:cNvSpPr txBox="1"/>
          <p:nvPr/>
        </p:nvSpPr>
        <p:spPr>
          <a:xfrm>
            <a:off x="8709024" y="-1780705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2. Show the „caging” trick</a:t>
            </a:r>
          </a:p>
        </p:txBody>
      </p:sp>
      <p:sp>
        <p:nvSpPr>
          <p:cNvPr id="63" name="Task 3.2">
            <a:extLst>
              <a:ext uri="{FF2B5EF4-FFF2-40B4-BE49-F238E27FC236}">
                <a16:creationId xmlns:a16="http://schemas.microsoft.com/office/drawing/2014/main" id="{B7566C8B-D032-3039-E4EE-2F7D71061C64}"/>
              </a:ext>
            </a:extLst>
          </p:cNvPr>
          <p:cNvSpPr txBox="1"/>
          <p:nvPr/>
        </p:nvSpPr>
        <p:spPr>
          <a:xfrm>
            <a:off x="8709024" y="-1412191"/>
            <a:ext cx="39356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solidFill>
                  <a:srgbClr val="000000"/>
                </a:solidFill>
                <a:latin typeface="Poppins Light"/>
              </a:rPr>
              <a:t>3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. Difference between a designer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and someone who knows how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to showcase charts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8F9D4D-A0F3-559D-DCE6-0B53C04F81E9}"/>
              </a:ext>
            </a:extLst>
          </p:cNvPr>
          <p:cNvSpPr txBox="1"/>
          <p:nvPr/>
        </p:nvSpPr>
        <p:spPr>
          <a:xfrm rot="16200000">
            <a:off x="-494705" y="7382182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B180E5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Million units sold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180E5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EB24B1-375D-AAD8-AB97-F08CEDB26444}"/>
              </a:ext>
            </a:extLst>
          </p:cNvPr>
          <p:cNvSpPr txBox="1"/>
          <p:nvPr/>
        </p:nvSpPr>
        <p:spPr>
          <a:xfrm>
            <a:off x="293981" y="6909883"/>
            <a:ext cx="498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100" b="0" i="0" u="none" strike="noStrike" kern="1200" cap="none" spc="0" normalizeH="0" baseline="0" noProof="0" dirty="0">
                <a:ln>
                  <a:noFill/>
                </a:ln>
                <a:solidFill>
                  <a:srgbClr val="B180E5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Year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B180E5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2" name="Task 3.2">
            <a:extLst>
              <a:ext uri="{FF2B5EF4-FFF2-40B4-BE49-F238E27FC236}">
                <a16:creationId xmlns:a16="http://schemas.microsoft.com/office/drawing/2014/main" id="{59773888-FAE8-5771-A748-8D21932A2D13}"/>
              </a:ext>
            </a:extLst>
          </p:cNvPr>
          <p:cNvSpPr txBox="1"/>
          <p:nvPr/>
        </p:nvSpPr>
        <p:spPr>
          <a:xfrm>
            <a:off x="8709024" y="-489680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dirty="0">
                <a:solidFill>
                  <a:srgbClr val="000000"/>
                </a:solidFill>
                <a:latin typeface="Poppins Light"/>
              </a:rPr>
              <a:t>4</a:t>
            </a: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. Animate by series + labels</a:t>
            </a:r>
          </a:p>
        </p:txBody>
      </p:sp>
      <p:sp>
        <p:nvSpPr>
          <p:cNvPr id="3" name="Task 3.2">
            <a:extLst>
              <a:ext uri="{FF2B5EF4-FFF2-40B4-BE49-F238E27FC236}">
                <a16:creationId xmlns:a16="http://schemas.microsoft.com/office/drawing/2014/main" id="{0846AB95-1A01-A6C0-A6BD-6C4742C78205}"/>
              </a:ext>
            </a:extLst>
          </p:cNvPr>
          <p:cNvSpPr txBox="1"/>
          <p:nvPr/>
        </p:nvSpPr>
        <p:spPr>
          <a:xfrm>
            <a:off x="8709024" y="-2149219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1. What chart to use</a:t>
            </a:r>
          </a:p>
        </p:txBody>
      </p:sp>
    </p:spTree>
    <p:extLst>
      <p:ext uri="{BB962C8B-B14F-4D97-AF65-F5344CB8AC3E}">
        <p14:creationId xmlns:p14="http://schemas.microsoft.com/office/powerpoint/2010/main" val="296803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-- Main text">
            <a:extLst>
              <a:ext uri="{FF2B5EF4-FFF2-40B4-BE49-F238E27FC236}">
                <a16:creationId xmlns:a16="http://schemas.microsoft.com/office/drawing/2014/main" id="{03AADAFB-DFEA-3732-C84D-419B2C44BB3D}"/>
              </a:ext>
            </a:extLst>
          </p:cNvPr>
          <p:cNvSpPr txBox="1"/>
          <p:nvPr/>
        </p:nvSpPr>
        <p:spPr>
          <a:xfrm>
            <a:off x="688839" y="706492"/>
            <a:ext cx="3748710" cy="1304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defTabSz="825500" hangingPunct="0">
              <a:lnSpc>
                <a:spcPct val="120000"/>
              </a:lnSpc>
              <a:defRPr sz="5000" b="0">
                <a:solidFill>
                  <a:srgbClr val="F6F9FF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rPr lang="pl-PL" sz="2400" kern="0" dirty="0">
                <a:solidFill>
                  <a:srgbClr val="F6F9FF"/>
                </a:solidFill>
                <a:latin typeface="Poppins Bold"/>
                <a:ea typeface="Poppins Bold"/>
                <a:cs typeface="Poppins Bold"/>
                <a:sym typeface="Poppins Bold"/>
              </a:rPr>
              <a:t>Our top 3 flour products make up 70% of our sales</a:t>
            </a:r>
            <a:endParaRPr lang="pl-PL" sz="2400" b="1" kern="0" dirty="0">
              <a:solidFill>
                <a:srgbClr val="F6F9FF"/>
              </a:solidFill>
              <a:ea typeface="Poppins Bold"/>
              <a:cs typeface="Poppins Bold"/>
              <a:sym typeface="Poppins Bold"/>
            </a:endParaRPr>
          </a:p>
        </p:txBody>
      </p:sp>
      <p:sp>
        <p:nvSpPr>
          <p:cNvPr id="10" name="-- Secondary text">
            <a:extLst>
              <a:ext uri="{FF2B5EF4-FFF2-40B4-BE49-F238E27FC236}">
                <a16:creationId xmlns:a16="http://schemas.microsoft.com/office/drawing/2014/main" id="{9A6F1CF1-E7E1-092F-1D01-83E8E8EB0717}"/>
              </a:ext>
            </a:extLst>
          </p:cNvPr>
          <p:cNvSpPr txBox="1"/>
          <p:nvPr/>
        </p:nvSpPr>
        <p:spPr>
          <a:xfrm>
            <a:off x="768101" y="3396858"/>
            <a:ext cx="2790730" cy="1262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t">
            <a:spAutoFit/>
          </a:bodyPr>
          <a:lstStyle/>
          <a:p>
            <a:pPr defTabSz="825500" hangingPunct="0">
              <a:lnSpc>
                <a:spcPct val="150000"/>
              </a:lnSpc>
              <a:defRPr sz="1800" b="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defRPr>
            </a:pPr>
            <a:r>
              <a:rPr lang="pl-PL" sz="1400" kern="0" dirty="0">
                <a:solidFill>
                  <a:srgbClr val="C8CBD1"/>
                </a:solidFill>
                <a:latin typeface="Poppins Light"/>
                <a:ea typeface="Poppins Light"/>
                <a:cs typeface="Poppins Light"/>
                <a:sym typeface="Poppins Light"/>
              </a:rPr>
              <a:t>This is an interesting way to showcase regular PowerPoint charts. You can adjust the settings with ease.</a:t>
            </a:r>
            <a:endParaRPr sz="1400" kern="0" dirty="0">
              <a:solidFill>
                <a:srgbClr val="C8CBD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19" name="Design element">
            <a:extLst>
              <a:ext uri="{FF2B5EF4-FFF2-40B4-BE49-F238E27FC236}">
                <a16:creationId xmlns:a16="http://schemas.microsoft.com/office/drawing/2014/main" id="{09E9D276-CD00-9503-042A-3F5F090F9EA3}"/>
              </a:ext>
            </a:extLst>
          </p:cNvPr>
          <p:cNvGrpSpPr/>
          <p:nvPr/>
        </p:nvGrpSpPr>
        <p:grpSpPr>
          <a:xfrm>
            <a:off x="815986" y="2857184"/>
            <a:ext cx="2880000" cy="0"/>
            <a:chOff x="968004" y="3055620"/>
            <a:chExt cx="1825487" cy="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06E275-96A8-F1BF-D040-651006D1D904}"/>
                </a:ext>
              </a:extLst>
            </p:cNvPr>
            <p:cNvCxnSpPr>
              <a:cxnSpLocks/>
            </p:cNvCxnSpPr>
            <p:nvPr/>
          </p:nvCxnSpPr>
          <p:spPr>
            <a:xfrm>
              <a:off x="968004" y="3055620"/>
              <a:ext cx="918901" cy="0"/>
            </a:xfrm>
            <a:prstGeom prst="line">
              <a:avLst/>
            </a:prstGeom>
            <a:noFill/>
            <a:ln w="92075" cap="rnd">
              <a:solidFill>
                <a:schemeClr val="accent2"/>
              </a:solidFill>
              <a:prstDash val="solid"/>
              <a:miter lim="400000"/>
            </a:ln>
            <a:effectLst/>
            <a:sp3d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93535B-DE4F-284A-6809-EB471AC8A846}"/>
                </a:ext>
              </a:extLst>
            </p:cNvPr>
            <p:cNvCxnSpPr>
              <a:cxnSpLocks/>
            </p:cNvCxnSpPr>
            <p:nvPr/>
          </p:nvCxnSpPr>
          <p:spPr>
            <a:xfrm>
              <a:off x="1886905" y="3055620"/>
              <a:ext cx="906586" cy="0"/>
            </a:xfrm>
            <a:prstGeom prst="line">
              <a:avLst/>
            </a:prstGeom>
            <a:noFill/>
            <a:ln w="92075" cap="rnd">
              <a:solidFill>
                <a:schemeClr val="accent3"/>
              </a:solidFill>
              <a:prstDash val="solid"/>
              <a:miter lim="400000"/>
            </a:ln>
            <a:effectLst/>
            <a:sp3d/>
          </p:spPr>
        </p:cxnSp>
      </p:grp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50AC79C4-C50F-B4F3-9647-A9F0D8DCD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5762693"/>
              </p:ext>
            </p:extLst>
          </p:nvPr>
        </p:nvGraphicFramePr>
        <p:xfrm>
          <a:off x="4985913" y="1379018"/>
          <a:ext cx="6104162" cy="4469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0" name="Label 1">
            <a:extLst>
              <a:ext uri="{FF2B5EF4-FFF2-40B4-BE49-F238E27FC236}">
                <a16:creationId xmlns:a16="http://schemas.microsoft.com/office/drawing/2014/main" id="{AE802C31-85FF-5129-FC5C-02C7DFF146FB}"/>
              </a:ext>
            </a:extLst>
          </p:cNvPr>
          <p:cNvGrpSpPr/>
          <p:nvPr/>
        </p:nvGrpSpPr>
        <p:grpSpPr>
          <a:xfrm>
            <a:off x="6664172" y="838519"/>
            <a:ext cx="715406" cy="774252"/>
            <a:chOff x="958748" y="4411206"/>
            <a:chExt cx="715406" cy="774252"/>
          </a:xfrm>
        </p:grpSpPr>
        <p:sp>
          <p:nvSpPr>
            <p:cNvPr id="12" name="AutoShape 2">
              <a:extLst>
                <a:ext uri="{FF2B5EF4-FFF2-40B4-BE49-F238E27FC236}">
                  <a16:creationId xmlns:a16="http://schemas.microsoft.com/office/drawing/2014/main" id="{04CF2673-3294-3E1A-A393-49646FB28718}"/>
                </a:ext>
              </a:extLst>
            </p:cNvPr>
            <p:cNvSpPr/>
            <p:nvPr/>
          </p:nvSpPr>
          <p:spPr>
            <a:xfrm>
              <a:off x="958748" y="4411206"/>
              <a:ext cx="715406" cy="774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extrusionOk="0">
                  <a:moveTo>
                    <a:pt x="0" y="7473"/>
                  </a:moveTo>
                  <a:cubicBezTo>
                    <a:pt x="0" y="6080"/>
                    <a:pt x="1085" y="4369"/>
                    <a:pt x="2412" y="3671"/>
                  </a:cubicBezTo>
                  <a:lnTo>
                    <a:pt x="8389" y="524"/>
                  </a:lnTo>
                  <a:cubicBezTo>
                    <a:pt x="9715" y="-174"/>
                    <a:pt x="11885" y="-174"/>
                    <a:pt x="13211" y="524"/>
                  </a:cubicBezTo>
                  <a:lnTo>
                    <a:pt x="19188" y="3671"/>
                  </a:lnTo>
                  <a:cubicBezTo>
                    <a:pt x="20515" y="4369"/>
                    <a:pt x="21600" y="6080"/>
                    <a:pt x="21600" y="7473"/>
                  </a:cubicBezTo>
                  <a:lnTo>
                    <a:pt x="21600" y="13779"/>
                  </a:lnTo>
                  <a:cubicBezTo>
                    <a:pt x="21600" y="15172"/>
                    <a:pt x="20515" y="16883"/>
                    <a:pt x="19188" y="17581"/>
                  </a:cubicBezTo>
                  <a:lnTo>
                    <a:pt x="13211" y="20728"/>
                  </a:lnTo>
                  <a:cubicBezTo>
                    <a:pt x="11885" y="21426"/>
                    <a:pt x="9715" y="21426"/>
                    <a:pt x="8389" y="20728"/>
                  </a:cubicBezTo>
                  <a:lnTo>
                    <a:pt x="2412" y="17581"/>
                  </a:lnTo>
                  <a:cubicBezTo>
                    <a:pt x="1085" y="16883"/>
                    <a:pt x="0" y="15172"/>
                    <a:pt x="0" y="13779"/>
                  </a:cubicBezTo>
                  <a:lnTo>
                    <a:pt x="0" y="7473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914400">
                <a:defRPr sz="1800" b="0">
                  <a:latin typeface="Poppins Regular"/>
                  <a:ea typeface="Poppins Regular"/>
                  <a:cs typeface="Poppins Regular"/>
                  <a:sym typeface="Poppins Regular"/>
                </a:defRPr>
              </a:pPr>
              <a:endParaRPr sz="3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223B406-5D43-A2B0-F302-6F386AB9A59B}"/>
                </a:ext>
              </a:extLst>
            </p:cNvPr>
            <p:cNvSpPr txBox="1"/>
            <p:nvPr/>
          </p:nvSpPr>
          <p:spPr>
            <a:xfrm>
              <a:off x="988559" y="4644442"/>
              <a:ext cx="6848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>
                  <a:solidFill>
                    <a:schemeClr val="bg1"/>
                  </a:solidFill>
                </a:rPr>
                <a:t>Purpy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Label 2">
            <a:extLst>
              <a:ext uri="{FF2B5EF4-FFF2-40B4-BE49-F238E27FC236}">
                <a16:creationId xmlns:a16="http://schemas.microsoft.com/office/drawing/2014/main" id="{8359C8FE-BCDD-58FC-56D8-81A4DF73DDD4}"/>
              </a:ext>
            </a:extLst>
          </p:cNvPr>
          <p:cNvGrpSpPr/>
          <p:nvPr/>
        </p:nvGrpSpPr>
        <p:grpSpPr>
          <a:xfrm>
            <a:off x="7725671" y="838004"/>
            <a:ext cx="772969" cy="774252"/>
            <a:chOff x="1892559" y="4411205"/>
            <a:chExt cx="772969" cy="774252"/>
          </a:xfrm>
        </p:grpSpPr>
        <p:sp>
          <p:nvSpPr>
            <p:cNvPr id="54" name="AutoShape 2">
              <a:extLst>
                <a:ext uri="{FF2B5EF4-FFF2-40B4-BE49-F238E27FC236}">
                  <a16:creationId xmlns:a16="http://schemas.microsoft.com/office/drawing/2014/main" id="{8E68FB23-C005-5271-C741-A155AE397BE9}"/>
                </a:ext>
              </a:extLst>
            </p:cNvPr>
            <p:cNvSpPr/>
            <p:nvPr/>
          </p:nvSpPr>
          <p:spPr>
            <a:xfrm>
              <a:off x="1921341" y="4411205"/>
              <a:ext cx="715406" cy="774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extrusionOk="0">
                  <a:moveTo>
                    <a:pt x="0" y="7473"/>
                  </a:moveTo>
                  <a:cubicBezTo>
                    <a:pt x="0" y="6080"/>
                    <a:pt x="1085" y="4369"/>
                    <a:pt x="2412" y="3671"/>
                  </a:cubicBezTo>
                  <a:lnTo>
                    <a:pt x="8389" y="524"/>
                  </a:lnTo>
                  <a:cubicBezTo>
                    <a:pt x="9715" y="-174"/>
                    <a:pt x="11885" y="-174"/>
                    <a:pt x="13211" y="524"/>
                  </a:cubicBezTo>
                  <a:lnTo>
                    <a:pt x="19188" y="3671"/>
                  </a:lnTo>
                  <a:cubicBezTo>
                    <a:pt x="20515" y="4369"/>
                    <a:pt x="21600" y="6080"/>
                    <a:pt x="21600" y="7473"/>
                  </a:cubicBezTo>
                  <a:lnTo>
                    <a:pt x="21600" y="13779"/>
                  </a:lnTo>
                  <a:cubicBezTo>
                    <a:pt x="21600" y="15172"/>
                    <a:pt x="20515" y="16883"/>
                    <a:pt x="19188" y="17581"/>
                  </a:cubicBezTo>
                  <a:lnTo>
                    <a:pt x="13211" y="20728"/>
                  </a:lnTo>
                  <a:cubicBezTo>
                    <a:pt x="11885" y="21426"/>
                    <a:pt x="9715" y="21426"/>
                    <a:pt x="8389" y="20728"/>
                  </a:cubicBezTo>
                  <a:lnTo>
                    <a:pt x="2412" y="17581"/>
                  </a:lnTo>
                  <a:cubicBezTo>
                    <a:pt x="1085" y="16883"/>
                    <a:pt x="0" y="15172"/>
                    <a:pt x="0" y="13779"/>
                  </a:cubicBezTo>
                  <a:lnTo>
                    <a:pt x="0" y="7473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914400">
                <a:defRPr sz="1800" b="0">
                  <a:latin typeface="Poppins Regular"/>
                  <a:ea typeface="Poppins Regular"/>
                  <a:cs typeface="Poppins Regular"/>
                  <a:sym typeface="Poppins Regular"/>
                </a:defRPr>
              </a:pPr>
              <a:endParaRPr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5FE5FC9-FAA1-B02A-63CA-36E687BF2C9A}"/>
                </a:ext>
              </a:extLst>
            </p:cNvPr>
            <p:cNvSpPr txBox="1"/>
            <p:nvPr/>
          </p:nvSpPr>
          <p:spPr>
            <a:xfrm>
              <a:off x="1892559" y="4644442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400" dirty="0">
                  <a:solidFill>
                    <a:schemeClr val="bg1"/>
                  </a:solidFill>
                </a:rPr>
                <a:t>Smally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6" name="Label 3">
            <a:extLst>
              <a:ext uri="{FF2B5EF4-FFF2-40B4-BE49-F238E27FC236}">
                <a16:creationId xmlns:a16="http://schemas.microsoft.com/office/drawing/2014/main" id="{346BEAB6-6A25-B787-675F-2996EC8A1FDF}"/>
              </a:ext>
            </a:extLst>
          </p:cNvPr>
          <p:cNvGrpSpPr/>
          <p:nvPr/>
        </p:nvGrpSpPr>
        <p:grpSpPr>
          <a:xfrm>
            <a:off x="8844733" y="838003"/>
            <a:ext cx="797013" cy="774252"/>
            <a:chOff x="2839251" y="4411205"/>
            <a:chExt cx="797013" cy="774252"/>
          </a:xfrm>
        </p:grpSpPr>
        <p:sp>
          <p:nvSpPr>
            <p:cNvPr id="57" name="AutoShape 2">
              <a:extLst>
                <a:ext uri="{FF2B5EF4-FFF2-40B4-BE49-F238E27FC236}">
                  <a16:creationId xmlns:a16="http://schemas.microsoft.com/office/drawing/2014/main" id="{C207B846-BBB4-3A19-EBD3-08CB9D97389A}"/>
                </a:ext>
              </a:extLst>
            </p:cNvPr>
            <p:cNvSpPr/>
            <p:nvPr/>
          </p:nvSpPr>
          <p:spPr>
            <a:xfrm>
              <a:off x="2880054" y="4411205"/>
              <a:ext cx="715406" cy="774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extrusionOk="0">
                  <a:moveTo>
                    <a:pt x="0" y="7473"/>
                  </a:moveTo>
                  <a:cubicBezTo>
                    <a:pt x="0" y="6080"/>
                    <a:pt x="1085" y="4369"/>
                    <a:pt x="2412" y="3671"/>
                  </a:cubicBezTo>
                  <a:lnTo>
                    <a:pt x="8389" y="524"/>
                  </a:lnTo>
                  <a:cubicBezTo>
                    <a:pt x="9715" y="-174"/>
                    <a:pt x="11885" y="-174"/>
                    <a:pt x="13211" y="524"/>
                  </a:cubicBezTo>
                  <a:lnTo>
                    <a:pt x="19188" y="3671"/>
                  </a:lnTo>
                  <a:cubicBezTo>
                    <a:pt x="20515" y="4369"/>
                    <a:pt x="21600" y="6080"/>
                    <a:pt x="21600" y="7473"/>
                  </a:cubicBezTo>
                  <a:lnTo>
                    <a:pt x="21600" y="13779"/>
                  </a:lnTo>
                  <a:cubicBezTo>
                    <a:pt x="21600" y="15172"/>
                    <a:pt x="20515" y="16883"/>
                    <a:pt x="19188" y="17581"/>
                  </a:cubicBezTo>
                  <a:lnTo>
                    <a:pt x="13211" y="20728"/>
                  </a:lnTo>
                  <a:cubicBezTo>
                    <a:pt x="11885" y="21426"/>
                    <a:pt x="9715" y="21426"/>
                    <a:pt x="8389" y="20728"/>
                  </a:cubicBezTo>
                  <a:lnTo>
                    <a:pt x="2412" y="17581"/>
                  </a:lnTo>
                  <a:cubicBezTo>
                    <a:pt x="1085" y="16883"/>
                    <a:pt x="0" y="15172"/>
                    <a:pt x="0" y="13779"/>
                  </a:cubicBezTo>
                  <a:lnTo>
                    <a:pt x="0" y="7473"/>
                  </a:ln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l" defTabSz="914400">
                <a:defRPr sz="1800" b="0">
                  <a:latin typeface="Poppins Regular"/>
                  <a:ea typeface="Poppins Regular"/>
                  <a:cs typeface="Poppins Regular"/>
                  <a:sym typeface="Poppins Regular"/>
                </a:defRPr>
              </a:pPr>
              <a:endParaRPr/>
            </a:p>
          </p:txBody>
        </p:sp>
        <p:sp>
          <p:nvSpPr>
            <p:cNvPr id="58" name="TextBox 48">
              <a:extLst>
                <a:ext uri="{FF2B5EF4-FFF2-40B4-BE49-F238E27FC236}">
                  <a16:creationId xmlns:a16="http://schemas.microsoft.com/office/drawing/2014/main" id="{C1023BAB-3EF7-FBD2-A4BE-6035488416C6}"/>
                </a:ext>
              </a:extLst>
            </p:cNvPr>
            <p:cNvSpPr txBox="1"/>
            <p:nvPr/>
          </p:nvSpPr>
          <p:spPr>
            <a:xfrm>
              <a:off x="2839251" y="4644443"/>
              <a:ext cx="797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sz="1400" dirty="0"/>
                <a:t>Brighty</a:t>
              </a:r>
              <a:endParaRPr lang="en-US" sz="14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888F9D4D-A0F3-559D-DCE6-0B53C04F81E9}"/>
              </a:ext>
            </a:extLst>
          </p:cNvPr>
          <p:cNvSpPr txBox="1"/>
          <p:nvPr/>
        </p:nvSpPr>
        <p:spPr>
          <a:xfrm rot="16200000">
            <a:off x="4138740" y="2201976"/>
            <a:ext cx="13099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100" dirty="0">
                <a:solidFill>
                  <a:schemeClr val="accent3"/>
                </a:solidFill>
              </a:rPr>
              <a:t>Million units sold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EB24B1-375D-AAD8-AB97-F08CEDB26444}"/>
              </a:ext>
            </a:extLst>
          </p:cNvPr>
          <p:cNvSpPr txBox="1"/>
          <p:nvPr/>
        </p:nvSpPr>
        <p:spPr>
          <a:xfrm>
            <a:off x="10536356" y="5642222"/>
            <a:ext cx="4988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100" dirty="0">
                <a:solidFill>
                  <a:schemeClr val="accent3"/>
                </a:solidFill>
              </a:rPr>
              <a:t>Year</a:t>
            </a:r>
            <a:endParaRPr lang="en-US" sz="1100" dirty="0">
              <a:solidFill>
                <a:schemeClr val="accent3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7BD67E2-6E4A-E805-1167-308AA1F44680}"/>
              </a:ext>
            </a:extLst>
          </p:cNvPr>
          <p:cNvSpPr txBox="1"/>
          <p:nvPr/>
        </p:nvSpPr>
        <p:spPr>
          <a:xfrm>
            <a:off x="593164" y="2100542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kern="0" dirty="0">
                <a:solidFill>
                  <a:srgbClr val="F6F9FF"/>
                </a:solidFill>
                <a:ea typeface="Poppins Bold"/>
                <a:cs typeface="Poppins Bold"/>
                <a:sym typeface="Poppins Bold"/>
              </a:rPr>
              <a:t>3050-3053, in million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0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Graphic spid="35" grpId="0" uiExpand="1">
        <p:bldSub>
          <a:bldChart bld="series" animBg="0"/>
        </p:bldSub>
      </p:bldGraphic>
      <p:bldP spid="6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B5D477-3469-E557-701C-BC80BF674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038810"/>
              </p:ext>
            </p:extLst>
          </p:nvPr>
        </p:nvGraphicFramePr>
        <p:xfrm>
          <a:off x="2793471" y="2078565"/>
          <a:ext cx="6605058" cy="270087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100843">
                  <a:extLst>
                    <a:ext uri="{9D8B030D-6E8A-4147-A177-3AD203B41FA5}">
                      <a16:colId xmlns:a16="http://schemas.microsoft.com/office/drawing/2014/main" val="1832059915"/>
                    </a:ext>
                  </a:extLst>
                </a:gridCol>
                <a:gridCol w="1100843">
                  <a:extLst>
                    <a:ext uri="{9D8B030D-6E8A-4147-A177-3AD203B41FA5}">
                      <a16:colId xmlns:a16="http://schemas.microsoft.com/office/drawing/2014/main" val="367371848"/>
                    </a:ext>
                  </a:extLst>
                </a:gridCol>
                <a:gridCol w="1100843">
                  <a:extLst>
                    <a:ext uri="{9D8B030D-6E8A-4147-A177-3AD203B41FA5}">
                      <a16:colId xmlns:a16="http://schemas.microsoft.com/office/drawing/2014/main" val="510465683"/>
                    </a:ext>
                  </a:extLst>
                </a:gridCol>
                <a:gridCol w="1293857">
                  <a:extLst>
                    <a:ext uri="{9D8B030D-6E8A-4147-A177-3AD203B41FA5}">
                      <a16:colId xmlns:a16="http://schemas.microsoft.com/office/drawing/2014/main" val="3668157163"/>
                    </a:ext>
                  </a:extLst>
                </a:gridCol>
                <a:gridCol w="979972">
                  <a:extLst>
                    <a:ext uri="{9D8B030D-6E8A-4147-A177-3AD203B41FA5}">
                      <a16:colId xmlns:a16="http://schemas.microsoft.com/office/drawing/2014/main" val="3753246836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420697473"/>
                    </a:ext>
                  </a:extLst>
                </a:gridCol>
              </a:tblGrid>
              <a:tr h="540174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Purpy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Smally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Brighty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Flour D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Flour 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896820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bg1"/>
                          </a:solidFill>
                        </a:rPr>
                        <a:t>3050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30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17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29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120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105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920113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bg1"/>
                          </a:solidFill>
                        </a:rPr>
                        <a:t>3051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58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19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140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162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142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611395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bg1"/>
                          </a:solidFill>
                        </a:rPr>
                        <a:t>3052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112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47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98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16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27334"/>
                  </a:ext>
                </a:extLst>
              </a:tr>
              <a:tr h="540174"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chemeClr val="bg1"/>
                          </a:solidFill>
                        </a:rPr>
                        <a:t>3053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142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49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70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179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83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2883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8D4670-DC71-412E-6E85-173AD1411224}"/>
              </a:ext>
            </a:extLst>
          </p:cNvPr>
          <p:cNvSpPr txBox="1"/>
          <p:nvPr/>
        </p:nvSpPr>
        <p:spPr>
          <a:xfrm>
            <a:off x="4130558" y="537464"/>
            <a:ext cx="3930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400" dirty="0"/>
              <a:t>Sample data:</a:t>
            </a:r>
            <a:endParaRPr lang="en-US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81364-E248-6FDA-81FC-E78365FA622B}"/>
              </a:ext>
            </a:extLst>
          </p:cNvPr>
          <p:cNvSpPr txBox="1"/>
          <p:nvPr/>
        </p:nvSpPr>
        <p:spPr>
          <a:xfrm>
            <a:off x="3598123" y="1384274"/>
            <a:ext cx="571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Flour bag sales between 3050-3053, in mln.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9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211338"/>
      </a:dk2>
      <a:lt2>
        <a:srgbClr val="E7E6E6"/>
      </a:lt2>
      <a:accent1>
        <a:srgbClr val="2F195F"/>
      </a:accent1>
      <a:accent2>
        <a:srgbClr val="7353BA"/>
      </a:accent2>
      <a:accent3>
        <a:srgbClr val="B180E5"/>
      </a:accent3>
      <a:accent4>
        <a:srgbClr val="FAA6FF"/>
      </a:accent4>
      <a:accent5>
        <a:srgbClr val="FEEBFF"/>
      </a:accent5>
      <a:accent6>
        <a:srgbClr val="DAC4F3"/>
      </a:accent6>
      <a:hlink>
        <a:srgbClr val="0563C1"/>
      </a:hlink>
      <a:folHlink>
        <a:srgbClr val="954F72"/>
      </a:folHlink>
    </a:clrScheme>
    <a:fontScheme name="Poppins Bold + Light">
      <a:majorFont>
        <a:latin typeface="Poppins 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58FCB488-2F2D-4F8E-BFD3-7A9E5C94DF55}"/>
</file>

<file path=customXml/itemProps2.xml><?xml version="1.0" encoding="utf-8"?>
<ds:datastoreItem xmlns:ds="http://schemas.openxmlformats.org/officeDocument/2006/customXml" ds:itemID="{230D30B0-C140-4660-AC7A-F1EEE1F8244D}"/>
</file>

<file path=customXml/itemProps3.xml><?xml version="1.0" encoding="utf-8"?>
<ds:datastoreItem xmlns:ds="http://schemas.openxmlformats.org/officeDocument/2006/customXml" ds:itemID="{6D0FC5F0-9912-4702-9469-44189D9C46B7}"/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212</Words>
  <Application>Microsoft Office PowerPoint</Application>
  <PresentationFormat>Widescreen</PresentationFormat>
  <Paragraphs>64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Poppins Light</vt:lpstr>
      <vt:lpstr>Poppins Bold</vt:lpstr>
      <vt:lpstr>Arial</vt:lpstr>
      <vt:lpstr>Poppins Regular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</dc:creator>
  <cp:lastModifiedBy>Andrew P</cp:lastModifiedBy>
  <cp:revision>23</cp:revision>
  <dcterms:created xsi:type="dcterms:W3CDTF">2024-01-23T10:19:05Z</dcterms:created>
  <dcterms:modified xsi:type="dcterms:W3CDTF">2024-02-06T10:19:55Z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