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olors1.xml" ContentType="application/vnd.ms-office.chartcolorstyle+xml"/>
  <Override PartName="/ppt/charts/style1.xml" ContentType="application/vnd.ms-office.chartstyl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  <p:sldId id="256" r:id="rId3"/>
    <p:sldId id="260" r:id="rId4"/>
    <p:sldId id="257" r:id="rId5"/>
    <p:sldId id="259" r:id="rId6"/>
  </p:sldIdLst>
  <p:sldSz cx="12192000" cy="6858000"/>
  <p:notesSz cx="6858000" cy="9144000"/>
  <p:embeddedFontLst>
    <p:embeddedFont>
      <p:font typeface="Poppins Bold" panose="00000800000000000000" pitchFamily="2" charset="-18"/>
      <p:bold r:id="rId7"/>
    </p:embeddedFont>
    <p:embeddedFont>
      <p:font typeface="Poppins Light" panose="00000400000000000000" pitchFamily="2" charset="-18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193AB793-947F-4454-B88B-856DB726C78D}">
          <p14:sldIdLst>
            <p14:sldId id="261"/>
          </p14:sldIdLst>
        </p14:section>
        <p14:section name="PROJECT - Ready" id="{BE0140A4-A8E4-4967-AB80-053B3875B6DC}">
          <p14:sldIdLst>
            <p14:sldId id="256"/>
            <p14:sldId id="260"/>
          </p14:sldIdLst>
        </p14:section>
        <p14:section name="Sample Data" id="{E24CBC54-C556-46B1-84D5-066251896149}">
          <p14:sldIdLst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2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F21-480F-9EE3-EAF23FC44AE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3050</c:v>
                </c:pt>
                <c:pt idx="1">
                  <c:v>3051</c:v>
                </c:pt>
                <c:pt idx="2">
                  <c:v>3052</c:v>
                </c:pt>
                <c:pt idx="3">
                  <c:v>3053</c:v>
                </c:pt>
                <c:pt idx="4">
                  <c:v>3054</c:v>
                </c:pt>
                <c:pt idx="5">
                  <c:v>3055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35.000999999999998</c:v>
                </c:pt>
                <c:pt idx="1">
                  <c:v>39.146999999999998</c:v>
                </c:pt>
                <c:pt idx="2">
                  <c:v>44.606999999999999</c:v>
                </c:pt>
                <c:pt idx="3">
                  <c:v>48.320999999999998</c:v>
                </c:pt>
                <c:pt idx="4">
                  <c:v>45.128</c:v>
                </c:pt>
                <c:pt idx="5">
                  <c:v>46.89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B-447A-B15F-7C9D8CCAE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overlap val="-1"/>
        <c:axId val="1270417760"/>
        <c:axId val="1218613120"/>
      </c:barChart>
      <c:catAx>
        <c:axId val="1270417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18613120"/>
        <c:crosses val="autoZero"/>
        <c:auto val="1"/>
        <c:lblAlgn val="ctr"/>
        <c:lblOffset val="100"/>
        <c:noMultiLvlLbl val="0"/>
      </c:catAx>
      <c:valAx>
        <c:axId val="1218613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04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27B-44EA-AB14-497173E416F8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3050</c:v>
                </c:pt>
                <c:pt idx="1">
                  <c:v>3051</c:v>
                </c:pt>
                <c:pt idx="2">
                  <c:v>3052</c:v>
                </c:pt>
                <c:pt idx="3">
                  <c:v>3053</c:v>
                </c:pt>
                <c:pt idx="4">
                  <c:v>3054</c:v>
                </c:pt>
                <c:pt idx="5">
                  <c:v>3055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35.000999999999998</c:v>
                </c:pt>
                <c:pt idx="1">
                  <c:v>39.146999999999998</c:v>
                </c:pt>
                <c:pt idx="2">
                  <c:v>44.606999999999999</c:v>
                </c:pt>
                <c:pt idx="3">
                  <c:v>48.320999999999998</c:v>
                </c:pt>
                <c:pt idx="4">
                  <c:v>45.128</c:v>
                </c:pt>
                <c:pt idx="5">
                  <c:v>46.89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B-447A-B15F-7C9D8CCAE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overlap val="-1"/>
        <c:axId val="1270417760"/>
        <c:axId val="1218613120"/>
      </c:barChart>
      <c:catAx>
        <c:axId val="1270417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1218613120"/>
        <c:crosses val="autoZero"/>
        <c:auto val="1"/>
        <c:lblAlgn val="ctr"/>
        <c:lblOffset val="100"/>
        <c:noMultiLvlLbl val="0"/>
      </c:catAx>
      <c:valAx>
        <c:axId val="12186131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041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5CD9-3D2F-A5D7-55ED-33BCCECD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04583-5A5A-2EC5-02F4-197A297BE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9345-C8E6-3194-FB64-130CB2E6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F09E-961B-DFA9-4D72-70785035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E3B7-261F-F99C-A1B1-C43364D7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036-E83F-891C-6C59-A06ED1D8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4E8-39A0-6539-01E3-2BC4B3A9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4DF1-5A8C-D6CE-6A38-5964387A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7AC9-9B7E-A357-29CC-100CB3A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02F4-9460-5F19-FC52-5ECA495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CDA0-8200-A9D5-A467-6B11C231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D83D-B603-E6E1-A601-519C7F6B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EA05-42FD-C062-0CDF-ED92D715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457E-3C25-3AB3-AE61-23629491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FE9-F082-E3F7-895A-821FDB8F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BA53-852D-555E-32B0-79E174E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5156-872D-EA46-8090-08EFF1D7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6F5-1C21-883A-9135-EDF28A6C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A33D-74C2-5DC6-E3DD-9351C6BD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E836-6537-EF0B-09F5-65217D51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DC55-9710-2C90-E655-00518E0F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5A73-9EB0-22B9-3B81-01A1EF54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78CA-FDDE-4DC5-1DA1-3093E58E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7C5F-85C8-E7A0-BD80-F80C3868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479F-0817-7842-F709-6952122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7F06-F612-4A71-CE0A-83D0B969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A1B-26B4-7006-A383-B434C216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BA6E-9389-FDDE-4C27-13A27368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DA66-B6A9-060D-171F-BCD09CC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BD6D-61E5-09A6-F860-2D4237E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AF13-CA5A-BA3C-5329-6E74EDFD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F62E-E719-A1E4-3826-C77EAAAC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BBCE-B1B3-3345-88D0-CD7785D7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47EE3-E535-B142-D345-644E0F07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EE014-1BC8-8461-4E91-2CD0B5C48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C8C8-16F5-7D39-B18A-3245B33A1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10E0-4FD1-5387-9251-94BEE7F7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E2BCA-AEE8-1318-6B3B-321DDD6D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B76FE-7879-3AC0-7356-2E633413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AEF-A8A9-B96A-A2F1-1142DBA1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80A2E-001E-CBF1-81E7-A892DBB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B52F9-3C49-D529-B9E5-8227ADBF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CF9B-32E1-61CE-B5F8-95CDE21E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7FF6-B1AB-2A85-15DB-8ED5BF8C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2DD46-7168-E122-ABC8-375219C1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374E-83CD-629A-A19F-1AB1BEB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E65E-5FF5-394E-63ED-4BD292FF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C2AB-8491-E87E-5E8E-084817A8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41A87-46C1-0B8C-8DCD-0763F636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D5A4-A794-BAAC-114C-BAFB2797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389B-DB7C-2E43-5F7F-C11DD6FD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6812-D975-4362-43AF-21249F3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7490-4D92-C258-D493-F50D1CC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34AE-5BBF-A625-A17B-17DCA5495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4970-5904-A2B9-BB5B-CC6F98DC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B649-9119-C57B-A716-E79296C1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5D94C-318A-64AC-89DF-98AED7A8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6080-3D6B-D634-CC45-437D63D3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2603E-21F7-86BB-A535-B7157928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27E97-685E-A1E2-B09F-D6CB7B26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4E40-A193-ADA1-9CF7-3A4A28C9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40D-9A38-4F5A-92C2-9522A472E07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FF4B-8EFF-53B0-1D5E-94287C71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6E3F-449C-6381-DBAD-D682C7C2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&gt;&gt;&gt; 11%">
            <a:extLst>
              <a:ext uri="{FF2B5EF4-FFF2-40B4-BE49-F238E27FC236}">
                <a16:creationId xmlns:a16="http://schemas.microsoft.com/office/drawing/2014/main" id="{48C4F1B8-36EC-BC6F-FDE9-505F75BBD096}"/>
              </a:ext>
            </a:extLst>
          </p:cNvPr>
          <p:cNvGrpSpPr/>
          <p:nvPr/>
        </p:nvGrpSpPr>
        <p:grpSpPr>
          <a:xfrm>
            <a:off x="7924877" y="325013"/>
            <a:ext cx="3563762" cy="1862048"/>
            <a:chOff x="8033612" y="467059"/>
            <a:chExt cx="3563762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1C3E8D-A190-1FE4-D088-04A6854B40A8}"/>
                </a:ext>
              </a:extLst>
            </p:cNvPr>
            <p:cNvSpPr txBox="1"/>
            <p:nvPr/>
          </p:nvSpPr>
          <p:spPr>
            <a:xfrm>
              <a:off x="8033612" y="467059"/>
              <a:ext cx="25763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1500" dirty="0">
                  <a:solidFill>
                    <a:schemeClr val="accent1"/>
                  </a:solidFill>
                  <a:latin typeface="+mj-lt"/>
                </a:rPr>
                <a:t>11%</a:t>
              </a:r>
              <a:endParaRPr lang="en-US" sz="115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0CF926B-6A8B-7721-7A0F-BA000BD6F115}"/>
                </a:ext>
              </a:extLst>
            </p:cNvPr>
            <p:cNvSpPr txBox="1"/>
            <p:nvPr/>
          </p:nvSpPr>
          <p:spPr>
            <a:xfrm>
              <a:off x="10268164" y="680912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dirty="0">
                  <a:solidFill>
                    <a:schemeClr val="bg1"/>
                  </a:solidFill>
                </a:rPr>
                <a:t>CAGR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&gt;&gt;&gt; Arrow">
            <a:extLst>
              <a:ext uri="{FF2B5EF4-FFF2-40B4-BE49-F238E27FC236}">
                <a16:creationId xmlns:a16="http://schemas.microsoft.com/office/drawing/2014/main" id="{2FD1F73E-64D1-46ED-1AB5-B72CED265982}"/>
              </a:ext>
            </a:extLst>
          </p:cNvPr>
          <p:cNvGrpSpPr/>
          <p:nvPr/>
        </p:nvGrpSpPr>
        <p:grpSpPr>
          <a:xfrm rot="18825608">
            <a:off x="6804280" y="1121059"/>
            <a:ext cx="1131605" cy="114340"/>
            <a:chOff x="3855569" y="4129531"/>
            <a:chExt cx="3711634" cy="375030"/>
          </a:xfrm>
          <a:solidFill>
            <a:schemeClr val="accent1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6E8580-3CB4-36FD-BF94-8EB93D3159A6}"/>
                </a:ext>
              </a:extLst>
            </p:cNvPr>
            <p:cNvSpPr/>
            <p:nvPr/>
          </p:nvSpPr>
          <p:spPr>
            <a:xfrm rot="21103100">
              <a:off x="3855569" y="4427119"/>
              <a:ext cx="3600000" cy="774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0A4CE63-4156-5D33-01A0-0FBF9138B227}"/>
                </a:ext>
              </a:extLst>
            </p:cNvPr>
            <p:cNvSpPr/>
            <p:nvPr/>
          </p:nvSpPr>
          <p:spPr>
            <a:xfrm rot="19303100">
              <a:off x="7339613" y="4205322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8279B8E-11FF-FF9A-F4DF-47628B26F544}"/>
                </a:ext>
              </a:extLst>
            </p:cNvPr>
            <p:cNvSpPr/>
            <p:nvPr/>
          </p:nvSpPr>
          <p:spPr>
            <a:xfrm rot="1303100">
              <a:off x="7328581" y="4129531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-- MLN">
            <a:extLst>
              <a:ext uri="{FF2B5EF4-FFF2-40B4-BE49-F238E27FC236}">
                <a16:creationId xmlns:a16="http://schemas.microsoft.com/office/drawing/2014/main" id="{83520C27-4847-8F0C-8D5C-38CBDF983D77}"/>
              </a:ext>
            </a:extLst>
          </p:cNvPr>
          <p:cNvSpPr txBox="1"/>
          <p:nvPr/>
        </p:nvSpPr>
        <p:spPr>
          <a:xfrm>
            <a:off x="1236630" y="147780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  <a:latin typeface="+mj-lt"/>
              </a:rPr>
              <a:t>35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-- DATE">
            <a:extLst>
              <a:ext uri="{FF2B5EF4-FFF2-40B4-BE49-F238E27FC236}">
                <a16:creationId xmlns:a16="http://schemas.microsoft.com/office/drawing/2014/main" id="{C6D97D47-F85A-C176-D761-D3DB7BC12246}"/>
              </a:ext>
            </a:extLst>
          </p:cNvPr>
          <p:cNvSpPr txBox="1"/>
          <p:nvPr/>
        </p:nvSpPr>
        <p:spPr>
          <a:xfrm>
            <a:off x="1547612" y="2017784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3050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-- TITLE">
            <a:extLst>
              <a:ext uri="{FF2B5EF4-FFF2-40B4-BE49-F238E27FC236}">
                <a16:creationId xmlns:a16="http://schemas.microsoft.com/office/drawing/2014/main" id="{6DCD19F9-F40E-9938-2E00-B6B47F838D88}"/>
              </a:ext>
            </a:extLst>
          </p:cNvPr>
          <p:cNvSpPr txBox="1"/>
          <p:nvPr/>
        </p:nvSpPr>
        <p:spPr>
          <a:xfrm>
            <a:off x="299795" y="53886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+mj-lt"/>
              </a:rPr>
              <a:t>„Cementbag” </a:t>
            </a:r>
            <a:r>
              <a:rPr lang="pl-PL" sz="2800" dirty="0">
                <a:solidFill>
                  <a:schemeClr val="bg1"/>
                </a:solidFill>
              </a:rPr>
              <a:t>company growth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12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5 -0.00069 L 0.00013 -0.00069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4EA7BBD-87E0-2F4B-C6D2-C6CB4797AF8D}"/>
              </a:ext>
            </a:extLst>
          </p:cNvPr>
          <p:cNvGrpSpPr/>
          <p:nvPr/>
        </p:nvGrpSpPr>
        <p:grpSpPr>
          <a:xfrm>
            <a:off x="7863917" y="416453"/>
            <a:ext cx="3563762" cy="1862048"/>
            <a:chOff x="8033612" y="467059"/>
            <a:chExt cx="3563762" cy="18620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B93D7-83CB-48E6-CB0D-BE1D3A43E351}"/>
                </a:ext>
              </a:extLst>
            </p:cNvPr>
            <p:cNvSpPr txBox="1"/>
            <p:nvPr/>
          </p:nvSpPr>
          <p:spPr>
            <a:xfrm>
              <a:off x="8033612" y="467059"/>
              <a:ext cx="25763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1500" dirty="0">
                  <a:solidFill>
                    <a:schemeClr val="accent1"/>
                  </a:solidFill>
                  <a:latin typeface="+mj-lt"/>
                </a:rPr>
                <a:t>11%</a:t>
              </a:r>
              <a:endParaRPr lang="en-US" sz="115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C15F6C-F8BD-277A-DBB7-88E59EC529A1}"/>
                </a:ext>
              </a:extLst>
            </p:cNvPr>
            <p:cNvSpPr txBox="1"/>
            <p:nvPr/>
          </p:nvSpPr>
          <p:spPr>
            <a:xfrm>
              <a:off x="10268164" y="680912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200" dirty="0">
                  <a:solidFill>
                    <a:schemeClr val="bg1"/>
                  </a:solidFill>
                </a:rPr>
                <a:t>CAGR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3405CD-0BCC-F593-47E2-F081E9A02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240524"/>
              </p:ext>
            </p:extLst>
          </p:nvPr>
        </p:nvGraphicFramePr>
        <p:xfrm>
          <a:off x="780466" y="871596"/>
          <a:ext cx="1053962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03204E-1775-E6B0-3064-A4830AAEC3E7}"/>
              </a:ext>
            </a:extLst>
          </p:cNvPr>
          <p:cNvSpPr txBox="1"/>
          <p:nvPr/>
        </p:nvSpPr>
        <p:spPr>
          <a:xfrm>
            <a:off x="299795" y="53886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solidFill>
                  <a:schemeClr val="bg1"/>
                </a:solidFill>
                <a:latin typeface="+mj-lt"/>
              </a:rPr>
              <a:t>„Cementbag” </a:t>
            </a:r>
            <a:r>
              <a:rPr lang="pl-PL" sz="2800" dirty="0">
                <a:solidFill>
                  <a:schemeClr val="bg1"/>
                </a:solidFill>
              </a:rPr>
              <a:t>company growth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873FB-6C63-7B2F-6C24-8258E24A4F3C}"/>
              </a:ext>
            </a:extLst>
          </p:cNvPr>
          <p:cNvSpPr txBox="1"/>
          <p:nvPr/>
        </p:nvSpPr>
        <p:spPr>
          <a:xfrm>
            <a:off x="1206150" y="3489489"/>
            <a:ext cx="116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  <a:latin typeface="+mj-lt"/>
              </a:rPr>
              <a:t>35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DAE69-1563-AA99-28D9-2330DD113A87}"/>
              </a:ext>
            </a:extLst>
          </p:cNvPr>
          <p:cNvSpPr txBox="1"/>
          <p:nvPr/>
        </p:nvSpPr>
        <p:spPr>
          <a:xfrm>
            <a:off x="3003402" y="3128149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+mj-lt"/>
              </a:rPr>
              <a:t>39</a:t>
            </a:r>
            <a:r>
              <a:rPr lang="pl-PL" sz="1500" b="1" dirty="0">
                <a:solidFill>
                  <a:schemeClr val="bg1"/>
                </a:solidFill>
                <a:latin typeface="+mj-lt"/>
              </a:rPr>
              <a:t>mln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D33E1-B17C-8600-BF62-123915EC3444}"/>
              </a:ext>
            </a:extLst>
          </p:cNvPr>
          <p:cNvSpPr txBox="1"/>
          <p:nvPr/>
        </p:nvSpPr>
        <p:spPr>
          <a:xfrm>
            <a:off x="4695042" y="275121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+mj-lt"/>
              </a:rPr>
              <a:t>45</a:t>
            </a:r>
            <a:r>
              <a:rPr lang="pl-PL" sz="1500" b="1" dirty="0">
                <a:solidFill>
                  <a:schemeClr val="bg1"/>
                </a:solidFill>
                <a:latin typeface="+mj-lt"/>
              </a:rPr>
              <a:t>mln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2B55-B961-A0E6-2565-9CAE27110F51}"/>
              </a:ext>
            </a:extLst>
          </p:cNvPr>
          <p:cNvSpPr txBox="1"/>
          <p:nvPr/>
        </p:nvSpPr>
        <p:spPr>
          <a:xfrm>
            <a:off x="6447642" y="2374287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+mj-lt"/>
              </a:rPr>
              <a:t>48</a:t>
            </a:r>
            <a:r>
              <a:rPr lang="pl-PL" sz="1500" b="1" dirty="0">
                <a:solidFill>
                  <a:schemeClr val="bg1"/>
                </a:solidFill>
                <a:latin typeface="+mj-lt"/>
              </a:rPr>
              <a:t>mln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3070A-78E3-9A97-6656-FCC0DFE50CC7}"/>
              </a:ext>
            </a:extLst>
          </p:cNvPr>
          <p:cNvSpPr txBox="1"/>
          <p:nvPr/>
        </p:nvSpPr>
        <p:spPr>
          <a:xfrm>
            <a:off x="8191497" y="2636759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>
                <a:solidFill>
                  <a:schemeClr val="bg1"/>
                </a:solidFill>
                <a:latin typeface="+mj-lt"/>
              </a:rPr>
              <a:t>45</a:t>
            </a:r>
            <a:r>
              <a:rPr lang="pl-PL" sz="1500" b="1" dirty="0">
                <a:solidFill>
                  <a:schemeClr val="bg1"/>
                </a:solidFill>
                <a:latin typeface="+mj-lt"/>
              </a:rPr>
              <a:t>mln</a:t>
            </a:r>
            <a:endParaRPr lang="en-US" sz="1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C5414-93AA-9B94-3050-8405D54D17A1}"/>
              </a:ext>
            </a:extLst>
          </p:cNvPr>
          <p:cNvSpPr txBox="1"/>
          <p:nvPr/>
        </p:nvSpPr>
        <p:spPr>
          <a:xfrm>
            <a:off x="9604146" y="2254150"/>
            <a:ext cx="1483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000" b="1" dirty="0">
                <a:solidFill>
                  <a:schemeClr val="tx2"/>
                </a:solidFill>
                <a:latin typeface="+mj-lt"/>
              </a:rPr>
              <a:t>46</a:t>
            </a:r>
            <a:r>
              <a:rPr lang="pl-PL" sz="2400" b="1" dirty="0">
                <a:solidFill>
                  <a:schemeClr val="tx2"/>
                </a:solidFill>
                <a:latin typeface="+mj-lt"/>
              </a:rPr>
              <a:t>mln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FAFD06-F6D7-8693-E721-3FF307F32B4E}"/>
              </a:ext>
            </a:extLst>
          </p:cNvPr>
          <p:cNvGrpSpPr/>
          <p:nvPr/>
        </p:nvGrpSpPr>
        <p:grpSpPr>
          <a:xfrm rot="18825608">
            <a:off x="6804280" y="1121059"/>
            <a:ext cx="1131605" cy="114340"/>
            <a:chOff x="3855569" y="4129531"/>
            <a:chExt cx="3711634" cy="375030"/>
          </a:xfrm>
          <a:solidFill>
            <a:schemeClr val="accent1"/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C3B434-D51A-73FB-27CD-A1072C03CE0A}"/>
                </a:ext>
              </a:extLst>
            </p:cNvPr>
            <p:cNvSpPr/>
            <p:nvPr/>
          </p:nvSpPr>
          <p:spPr>
            <a:xfrm rot="21103100">
              <a:off x="3855569" y="4427119"/>
              <a:ext cx="3600000" cy="774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5B2DD52-8509-7963-1EAA-E0490B9EF741}"/>
                </a:ext>
              </a:extLst>
            </p:cNvPr>
            <p:cNvSpPr/>
            <p:nvPr/>
          </p:nvSpPr>
          <p:spPr>
            <a:xfrm rot="19303100">
              <a:off x="7339613" y="4205322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E007BEF-61E7-1EC4-7217-81E1ED8702E6}"/>
                </a:ext>
              </a:extLst>
            </p:cNvPr>
            <p:cNvSpPr/>
            <p:nvPr/>
          </p:nvSpPr>
          <p:spPr>
            <a:xfrm rot="1303100">
              <a:off x="7328581" y="4129531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3050">
            <a:extLst>
              <a:ext uri="{FF2B5EF4-FFF2-40B4-BE49-F238E27FC236}">
                <a16:creationId xmlns:a16="http://schemas.microsoft.com/office/drawing/2014/main" id="{99D58560-27C9-9F68-47E1-DC6A3768A370}"/>
              </a:ext>
            </a:extLst>
          </p:cNvPr>
          <p:cNvSpPr txBox="1"/>
          <p:nvPr/>
        </p:nvSpPr>
        <p:spPr>
          <a:xfrm>
            <a:off x="1501167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3050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6" name="3051">
            <a:extLst>
              <a:ext uri="{FF2B5EF4-FFF2-40B4-BE49-F238E27FC236}">
                <a16:creationId xmlns:a16="http://schemas.microsoft.com/office/drawing/2014/main" id="{9C04328C-F07F-CD0C-65B9-4FE210DEA97A}"/>
              </a:ext>
            </a:extLst>
          </p:cNvPr>
          <p:cNvSpPr txBox="1"/>
          <p:nvPr/>
        </p:nvSpPr>
        <p:spPr>
          <a:xfrm>
            <a:off x="3231130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3051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3052">
            <a:extLst>
              <a:ext uri="{FF2B5EF4-FFF2-40B4-BE49-F238E27FC236}">
                <a16:creationId xmlns:a16="http://schemas.microsoft.com/office/drawing/2014/main" id="{F87573D4-4BE0-4B0D-96AE-7FEB70B19BAD}"/>
              </a:ext>
            </a:extLst>
          </p:cNvPr>
          <p:cNvSpPr txBox="1"/>
          <p:nvPr/>
        </p:nvSpPr>
        <p:spPr>
          <a:xfrm>
            <a:off x="4961093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3052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3053">
            <a:extLst>
              <a:ext uri="{FF2B5EF4-FFF2-40B4-BE49-F238E27FC236}">
                <a16:creationId xmlns:a16="http://schemas.microsoft.com/office/drawing/2014/main" id="{41A5E06B-35CE-131F-F6C9-1DC4C30FB9EE}"/>
              </a:ext>
            </a:extLst>
          </p:cNvPr>
          <p:cNvSpPr txBox="1"/>
          <p:nvPr/>
        </p:nvSpPr>
        <p:spPr>
          <a:xfrm>
            <a:off x="6626210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3053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3054">
            <a:extLst>
              <a:ext uri="{FF2B5EF4-FFF2-40B4-BE49-F238E27FC236}">
                <a16:creationId xmlns:a16="http://schemas.microsoft.com/office/drawing/2014/main" id="{7870041B-F7CC-CB0D-EF83-9DD579F3E448}"/>
              </a:ext>
            </a:extLst>
          </p:cNvPr>
          <p:cNvSpPr txBox="1"/>
          <p:nvPr/>
        </p:nvSpPr>
        <p:spPr>
          <a:xfrm>
            <a:off x="8356173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1"/>
                </a:solidFill>
                <a:latin typeface="+mj-lt"/>
              </a:rPr>
              <a:t>3054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3055">
            <a:extLst>
              <a:ext uri="{FF2B5EF4-FFF2-40B4-BE49-F238E27FC236}">
                <a16:creationId xmlns:a16="http://schemas.microsoft.com/office/drawing/2014/main" id="{34CE249D-7FFF-3360-EB7C-27AFF3EF0B6B}"/>
              </a:ext>
            </a:extLst>
          </p:cNvPr>
          <p:cNvSpPr txBox="1"/>
          <p:nvPr/>
        </p:nvSpPr>
        <p:spPr>
          <a:xfrm>
            <a:off x="10021290" y="5721207"/>
            <a:ext cx="54373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pl-PL" sz="1600" dirty="0">
                <a:solidFill>
                  <a:schemeClr val="tx2"/>
                </a:solidFill>
                <a:latin typeface="+mj-lt"/>
              </a:rPr>
              <a:t>3055</a:t>
            </a:r>
            <a:endParaRPr lang="en-US" sz="1600" dirty="0">
              <a:solidFill>
                <a:schemeClr val="tx2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3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5 -0.0007 L 0.00014 -0.0007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0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0" presetClass="path" presetSubtype="0" decel="10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1484 -0.0007 L 0.00013 -0.0007 " pathEditMode="relative" rAng="0" ptsTypes="AA">
                                      <p:cBhvr>
                                        <p:cTn id="6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0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0" presetClass="path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4 -0.0007 L 0.00013 -0.0007 " pathEditMode="relative" rAng="0" ptsTypes="AA">
                                      <p:cBhvr>
                                        <p:cTn id="9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 animBg="0"/>
        </p:bldSub>
      </p:bldGraphic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4EA7BBD-87E0-2F4B-C6D2-C6CB4797AF8D}"/>
              </a:ext>
            </a:extLst>
          </p:cNvPr>
          <p:cNvGrpSpPr/>
          <p:nvPr/>
        </p:nvGrpSpPr>
        <p:grpSpPr>
          <a:xfrm>
            <a:off x="8381719" y="502079"/>
            <a:ext cx="2576346" cy="1862048"/>
            <a:chOff x="8670023" y="119706"/>
            <a:chExt cx="2576346" cy="18620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AB93D7-83CB-48E6-CB0D-BE1D3A43E351}"/>
                </a:ext>
              </a:extLst>
            </p:cNvPr>
            <p:cNvSpPr txBox="1"/>
            <p:nvPr/>
          </p:nvSpPr>
          <p:spPr>
            <a:xfrm>
              <a:off x="8670023" y="119706"/>
              <a:ext cx="257634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1500" dirty="0">
                  <a:solidFill>
                    <a:schemeClr val="accent1"/>
                  </a:solidFill>
                  <a:latin typeface="+mj-lt"/>
                </a:rPr>
                <a:t>11%</a:t>
              </a:r>
              <a:endParaRPr lang="en-US" sz="11500" dirty="0">
                <a:solidFill>
                  <a:schemeClr val="accent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C15F6C-F8BD-277A-DBB7-88E59EC529A1}"/>
                </a:ext>
              </a:extLst>
            </p:cNvPr>
            <p:cNvSpPr txBox="1"/>
            <p:nvPr/>
          </p:nvSpPr>
          <p:spPr>
            <a:xfrm>
              <a:off x="9958196" y="119706"/>
              <a:ext cx="1043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bg1"/>
                  </a:solidFill>
                </a:rPr>
                <a:t>CAGR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3405CD-0BCC-F593-47E2-F081E9A02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059331"/>
              </p:ext>
            </p:extLst>
          </p:nvPr>
        </p:nvGraphicFramePr>
        <p:xfrm>
          <a:off x="1236492" y="1158240"/>
          <a:ext cx="9719016" cy="5060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03204E-1775-E6B0-3064-A4830AAEC3E7}"/>
              </a:ext>
            </a:extLst>
          </p:cNvPr>
          <p:cNvSpPr txBox="1"/>
          <p:nvPr/>
        </p:nvSpPr>
        <p:spPr>
          <a:xfrm>
            <a:off x="299795" y="339952"/>
            <a:ext cx="43845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>
                <a:solidFill>
                  <a:schemeClr val="bg1"/>
                </a:solidFill>
                <a:latin typeface="+mj-lt"/>
              </a:rPr>
              <a:t>„Cementbag” </a:t>
            </a:r>
          </a:p>
          <a:p>
            <a:r>
              <a:rPr lang="pl-PL" dirty="0">
                <a:solidFill>
                  <a:schemeClr val="accent1"/>
                </a:solidFill>
              </a:rPr>
              <a:t>company growth 3050-3055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873FB-6C63-7B2F-6C24-8258E24A4F3C}"/>
              </a:ext>
            </a:extLst>
          </p:cNvPr>
          <p:cNvSpPr txBox="1"/>
          <p:nvPr/>
        </p:nvSpPr>
        <p:spPr>
          <a:xfrm>
            <a:off x="1617641" y="3489489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+mj-lt"/>
              </a:rPr>
              <a:t>35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DAE69-1563-AA99-28D9-2330DD113A87}"/>
              </a:ext>
            </a:extLst>
          </p:cNvPr>
          <p:cNvSpPr txBox="1"/>
          <p:nvPr/>
        </p:nvSpPr>
        <p:spPr>
          <a:xfrm>
            <a:off x="3193033" y="3117989"/>
            <a:ext cx="1090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+mj-lt"/>
              </a:rPr>
              <a:t>39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D33E1-B17C-8600-BF62-123915EC3444}"/>
              </a:ext>
            </a:extLst>
          </p:cNvPr>
          <p:cNvSpPr txBox="1"/>
          <p:nvPr/>
        </p:nvSpPr>
        <p:spPr>
          <a:xfrm>
            <a:off x="4749013" y="2741058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+mj-lt"/>
              </a:rPr>
              <a:t>45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2B55-B961-A0E6-2565-9CAE27110F51}"/>
              </a:ext>
            </a:extLst>
          </p:cNvPr>
          <p:cNvSpPr txBox="1"/>
          <p:nvPr/>
        </p:nvSpPr>
        <p:spPr>
          <a:xfrm>
            <a:off x="6321086" y="2364127"/>
            <a:ext cx="112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+mj-lt"/>
              </a:rPr>
              <a:t>48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3070A-78E3-9A97-6656-FCC0DFE50CC7}"/>
              </a:ext>
            </a:extLst>
          </p:cNvPr>
          <p:cNvSpPr txBox="1"/>
          <p:nvPr/>
        </p:nvSpPr>
        <p:spPr>
          <a:xfrm>
            <a:off x="7888347" y="2687559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b="1" dirty="0">
                <a:solidFill>
                  <a:schemeClr val="bg1"/>
                </a:solidFill>
                <a:latin typeface="+mj-lt"/>
              </a:rPr>
              <a:t>45</a:t>
            </a:r>
            <a:r>
              <a:rPr lang="pl-PL" b="1" dirty="0">
                <a:solidFill>
                  <a:schemeClr val="bg1"/>
                </a:solidFill>
                <a:latin typeface="+mj-lt"/>
              </a:rPr>
              <a:t>mln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9C5414-93AA-9B94-3050-8405D54D17A1}"/>
              </a:ext>
            </a:extLst>
          </p:cNvPr>
          <p:cNvSpPr txBox="1"/>
          <p:nvPr/>
        </p:nvSpPr>
        <p:spPr>
          <a:xfrm>
            <a:off x="9331070" y="2481818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600" b="1" dirty="0">
                <a:solidFill>
                  <a:schemeClr val="tx2"/>
                </a:solidFill>
                <a:latin typeface="+mj-lt"/>
              </a:rPr>
              <a:t>46</a:t>
            </a:r>
            <a:r>
              <a:rPr lang="pl-PL" sz="2400" b="1" dirty="0">
                <a:solidFill>
                  <a:schemeClr val="tx2"/>
                </a:solidFill>
                <a:latin typeface="+mj-lt"/>
              </a:rPr>
              <a:t>mln</a:t>
            </a:r>
            <a:endParaRPr lang="en-US" sz="2400" b="1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202570-BD90-95CE-582A-F058576632B7}"/>
              </a:ext>
            </a:extLst>
          </p:cNvPr>
          <p:cNvGrpSpPr/>
          <p:nvPr/>
        </p:nvGrpSpPr>
        <p:grpSpPr>
          <a:xfrm rot="18825608">
            <a:off x="7380736" y="1232027"/>
            <a:ext cx="1131605" cy="114340"/>
            <a:chOff x="3855569" y="4129531"/>
            <a:chExt cx="3711634" cy="375030"/>
          </a:xfrm>
          <a:solidFill>
            <a:schemeClr val="accent1"/>
          </a:solidFill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522E28F-E070-A270-AA33-D1EDFF2EBE25}"/>
                </a:ext>
              </a:extLst>
            </p:cNvPr>
            <p:cNvSpPr/>
            <p:nvPr/>
          </p:nvSpPr>
          <p:spPr>
            <a:xfrm rot="21103100">
              <a:off x="3855569" y="4427119"/>
              <a:ext cx="3600000" cy="7744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79EA881-37E9-3D79-F10B-C9E118920FBA}"/>
                </a:ext>
              </a:extLst>
            </p:cNvPr>
            <p:cNvSpPr/>
            <p:nvPr/>
          </p:nvSpPr>
          <p:spPr>
            <a:xfrm rot="19303100">
              <a:off x="7339613" y="4205322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074CB5-9B95-DDC3-E0B7-22BFA8FE2339}"/>
                </a:ext>
              </a:extLst>
            </p:cNvPr>
            <p:cNvSpPr/>
            <p:nvPr/>
          </p:nvSpPr>
          <p:spPr>
            <a:xfrm rot="1303100">
              <a:off x="7328581" y="4129531"/>
              <a:ext cx="227590" cy="77442"/>
            </a:xfrm>
            <a:prstGeom prst="roundRect">
              <a:avLst>
                <a:gd name="adj" fmla="val 4660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169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-0.00069 L 0.00013 -0.00069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5 -0.00069 L 0.00013 -0.00069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4 -0.00069 L 0.00013 -0.00069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0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1484 -0.0007 L 0.00013 -0.0007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0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-0.0007 L 0.00013 -0.0007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 animBg="0"/>
        </p:bldSub>
      </p:bldGraphic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B5D477-3469-E557-701C-BC80BF67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579827"/>
              </p:ext>
            </p:extLst>
          </p:nvPr>
        </p:nvGraphicFramePr>
        <p:xfrm>
          <a:off x="1113556" y="2013456"/>
          <a:ext cx="2201686" cy="378121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843">
                  <a:extLst>
                    <a:ext uri="{9D8B030D-6E8A-4147-A177-3AD203B41FA5}">
                      <a16:colId xmlns:a16="http://schemas.microsoft.com/office/drawing/2014/main" val="1832059915"/>
                    </a:ext>
                  </a:extLst>
                </a:gridCol>
                <a:gridCol w="1100843">
                  <a:extLst>
                    <a:ext uri="{9D8B030D-6E8A-4147-A177-3AD203B41FA5}">
                      <a16:colId xmlns:a16="http://schemas.microsoft.com/office/drawing/2014/main" val="367371848"/>
                    </a:ext>
                  </a:extLst>
                </a:gridCol>
              </a:tblGrid>
              <a:tr h="54017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Value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896820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35,001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920113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39,147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611395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44,607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27334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48,321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288323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3054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45,128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595924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3055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46,889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1539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8D4670-DC71-412E-6E85-173AD1411224}"/>
              </a:ext>
            </a:extLst>
          </p:cNvPr>
          <p:cNvSpPr txBox="1"/>
          <p:nvPr/>
        </p:nvSpPr>
        <p:spPr>
          <a:xfrm>
            <a:off x="4130558" y="537464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Sample data: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81364-E248-6FDA-81FC-E78365FA622B}"/>
              </a:ext>
            </a:extLst>
          </p:cNvPr>
          <p:cNvSpPr txBox="1"/>
          <p:nvPr/>
        </p:nvSpPr>
        <p:spPr>
          <a:xfrm>
            <a:off x="3598123" y="1384274"/>
            <a:ext cx="518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Flour sales between 3050-3053, in mln. units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13C19-DA70-84DB-235C-A616D229D198}"/>
              </a:ext>
            </a:extLst>
          </p:cNvPr>
          <p:cNvSpPr txBox="1"/>
          <p:nvPr/>
        </p:nvSpPr>
        <p:spPr>
          <a:xfrm>
            <a:off x="5013442" y="233440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3050    $35,000,000.00  (Starting Value)</a:t>
            </a:r>
          </a:p>
          <a:p>
            <a:r>
              <a:rPr lang="en-US" dirty="0"/>
              <a:t>3051    $39,147,206.60  (CAGR: 11.6%)</a:t>
            </a:r>
          </a:p>
          <a:p>
            <a:r>
              <a:rPr lang="en-US" dirty="0"/>
              <a:t>3052    $44,607,468.29  (CAGR: 13.2%)</a:t>
            </a:r>
          </a:p>
          <a:p>
            <a:r>
              <a:rPr lang="en-US" dirty="0"/>
              <a:t>3053    $48,321,193.38  (CAGR: 7.4%)</a:t>
            </a:r>
          </a:p>
          <a:p>
            <a:r>
              <a:rPr lang="en-US" dirty="0"/>
              <a:t>3054    $45,128,532.40  (CAGR: -6.7%)</a:t>
            </a:r>
          </a:p>
          <a:p>
            <a:r>
              <a:rPr lang="en-US" dirty="0"/>
              <a:t>3055    $46,889,581.08  (CAGR: 3.9%)</a:t>
            </a:r>
          </a:p>
          <a:p>
            <a:r>
              <a:rPr lang="en-US" dirty="0"/>
              <a:t>3056    $60,613,348.38  (CAGR: 29.4%)</a:t>
            </a:r>
          </a:p>
          <a:p>
            <a:r>
              <a:rPr lang="en-US" dirty="0"/>
              <a:t>3057    $90,513,236.89  (CAGR: 49.2%)</a:t>
            </a:r>
          </a:p>
          <a:p>
            <a:r>
              <a:rPr lang="en-US" dirty="0"/>
              <a:t>3058    $134,686,313.93 (CAGR: 48.7%)</a:t>
            </a:r>
          </a:p>
          <a:p>
            <a:r>
              <a:rPr lang="en-US" dirty="0"/>
              <a:t>3059    $219,998,229.16 (CAGR: 63.0%)</a:t>
            </a:r>
          </a:p>
          <a:p>
            <a:r>
              <a:rPr lang="en-US" dirty="0"/>
              <a:t>3060    $374,139,249.99 (CAGR: 70.3%)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1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EF7BF-B348-20CD-6933-CC871114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48" y="1453243"/>
            <a:ext cx="5145403" cy="4544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7F224-CB32-5C32-F33D-8D87D4A88CC4}"/>
              </a:ext>
            </a:extLst>
          </p:cNvPr>
          <p:cNvSpPr txBox="1"/>
          <p:nvPr/>
        </p:nvSpPr>
        <p:spPr>
          <a:xfrm>
            <a:off x="972942" y="140196"/>
            <a:ext cx="9504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000" dirty="0"/>
              <a:t>CAGR between 3050 and 3055 is ~11%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1AEFB-C9FA-DBC8-BDF3-F529E035C7D2}"/>
              </a:ext>
            </a:extLst>
          </p:cNvPr>
          <p:cNvSpPr txBox="1"/>
          <p:nvPr/>
        </p:nvSpPr>
        <p:spPr>
          <a:xfrm>
            <a:off x="376128" y="2334405"/>
            <a:ext cx="46040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3050    $35,000,000.00  (Starting Value)</a:t>
            </a:r>
          </a:p>
          <a:p>
            <a:r>
              <a:rPr lang="en-US" dirty="0"/>
              <a:t>3051    $39,147,206.60  (CAGR: 11.6%)</a:t>
            </a:r>
          </a:p>
          <a:p>
            <a:r>
              <a:rPr lang="en-US" dirty="0"/>
              <a:t>3052    $44,607,468.29  (CAGR: 13.2%)</a:t>
            </a:r>
          </a:p>
          <a:p>
            <a:r>
              <a:rPr lang="en-US" dirty="0"/>
              <a:t>3053    $48,321,193.38  (CAGR: 7.4%)</a:t>
            </a:r>
          </a:p>
          <a:p>
            <a:r>
              <a:rPr lang="en-US" dirty="0"/>
              <a:t>3054    $45,128,532.40  (CAGR: -6.7%)</a:t>
            </a:r>
          </a:p>
          <a:p>
            <a:r>
              <a:rPr lang="en-US" dirty="0"/>
              <a:t>3055    $46,889,581.08  (CAGR: 3.9%)</a:t>
            </a:r>
          </a:p>
          <a:p>
            <a:r>
              <a:rPr lang="en-US" dirty="0"/>
              <a:t>3056    $60,613,348.38  (CAGR: 29.4%)</a:t>
            </a:r>
          </a:p>
          <a:p>
            <a:r>
              <a:rPr lang="en-US" dirty="0"/>
              <a:t>3057    $90,513,236.89  (CAGR: 49.2%)</a:t>
            </a:r>
          </a:p>
          <a:p>
            <a:r>
              <a:rPr lang="en-US" dirty="0"/>
              <a:t>3058    $134,686,313.93 (CAGR: 48.7%)</a:t>
            </a:r>
          </a:p>
          <a:p>
            <a:r>
              <a:rPr lang="en-US" dirty="0"/>
              <a:t>3059    $219,998,229.16 (CAGR: 63.0%)</a:t>
            </a:r>
          </a:p>
          <a:p>
            <a:r>
              <a:rPr lang="en-US" dirty="0"/>
              <a:t>3060    $374,139,249.99 (CAGR: 70.3%)</a:t>
            </a:r>
          </a:p>
        </p:txBody>
      </p:sp>
    </p:spTree>
    <p:extLst>
      <p:ext uri="{BB962C8B-B14F-4D97-AF65-F5344CB8AC3E}">
        <p14:creationId xmlns:p14="http://schemas.microsoft.com/office/powerpoint/2010/main" val="190818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EliteColors - Cementbag (1 tone)">
      <a:dk1>
        <a:srgbClr val="022C43"/>
      </a:dk1>
      <a:lt1>
        <a:srgbClr val="FFFFFF"/>
      </a:lt1>
      <a:dk2>
        <a:srgbClr val="1F2232"/>
      </a:dk2>
      <a:lt2>
        <a:srgbClr val="F1F3F9"/>
      </a:lt2>
      <a:accent1>
        <a:srgbClr val="FFC857"/>
      </a:accent1>
      <a:accent2>
        <a:srgbClr val="757DA9"/>
      </a:accent2>
      <a:accent3>
        <a:srgbClr val="3F4464"/>
      </a:accent3>
      <a:accent4>
        <a:srgbClr val="1F2232"/>
      </a:accent4>
      <a:accent5>
        <a:srgbClr val="43598E"/>
      </a:accent5>
      <a:accent6>
        <a:srgbClr val="14151F"/>
      </a:accent6>
      <a:hlink>
        <a:srgbClr val="0563C1"/>
      </a:hlink>
      <a:folHlink>
        <a:srgbClr val="954F72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616DF1C-6D95-4E97-8734-EFC7C0714CF3}"/>
</file>

<file path=customXml/itemProps2.xml><?xml version="1.0" encoding="utf-8"?>
<ds:datastoreItem xmlns:ds="http://schemas.openxmlformats.org/officeDocument/2006/customXml" ds:itemID="{9AEF2A65-EC7A-41A8-9A25-D18747708729}"/>
</file>

<file path=customXml/itemProps3.xml><?xml version="1.0" encoding="utf-8"?>
<ds:datastoreItem xmlns:ds="http://schemas.openxmlformats.org/officeDocument/2006/customXml" ds:itemID="{8311D928-FF10-43E3-8087-81F553196E47}"/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255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Poppins Light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64</cp:revision>
  <dcterms:created xsi:type="dcterms:W3CDTF">2024-01-23T10:19:05Z</dcterms:created>
  <dcterms:modified xsi:type="dcterms:W3CDTF">2024-01-24T11:41:43Z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