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64" r:id="rId2"/>
    <p:sldId id="263" r:id="rId3"/>
    <p:sldId id="307" r:id="rId4"/>
    <p:sldId id="306" r:id="rId5"/>
    <p:sldId id="272" r:id="rId6"/>
    <p:sldId id="308" r:id="rId7"/>
    <p:sldId id="271" r:id="rId8"/>
    <p:sldId id="301" r:id="rId9"/>
    <p:sldId id="296" r:id="rId10"/>
    <p:sldId id="305" r:id="rId11"/>
  </p:sldIdLst>
  <p:sldSz cx="12192000" cy="6858000"/>
  <p:notesSz cx="6858000" cy="9144000"/>
  <p:embeddedFontLst>
    <p:embeddedFont>
      <p:font typeface="Poppins" panose="00000500000000000000" pitchFamily="2" charset="-18"/>
      <p:regular r:id="rId13"/>
      <p:bold r:id="rId14"/>
      <p:italic r:id="rId15"/>
      <p:boldItalic r:id="rId16"/>
    </p:embeddedFont>
    <p:embeddedFont>
      <p:font typeface="Poppins SemiBold" panose="00000700000000000000" pitchFamily="2" charset="-18"/>
      <p:bold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EP 1 - DIVIDE" id="{4FF84127-EBEA-4FB1-82D0-07BAECD5297D}">
          <p14:sldIdLst>
            <p14:sldId id="264"/>
            <p14:sldId id="263"/>
          </p14:sldIdLst>
        </p14:section>
        <p14:section name="STEP 2 - RANK" id="{C05EAA66-267E-45C9-B12F-71D96C1332F7}">
          <p14:sldIdLst>
            <p14:sldId id="307"/>
            <p14:sldId id="306"/>
          </p14:sldIdLst>
        </p14:section>
        <p14:section name="STEP 3 - REDUCE" id="{1DF769D9-B50F-4AED-BD00-77E9D15176B6}">
          <p14:sldIdLst>
            <p14:sldId id="272"/>
            <p14:sldId id="308"/>
          </p14:sldIdLst>
        </p14:section>
        <p14:section name="BLUEPRINT" id="{4BDC3415-24A9-4D35-B311-9C180748D51E}">
          <p14:sldIdLst>
            <p14:sldId id="271"/>
            <p14:sldId id="301"/>
            <p14:sldId id="29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D43"/>
    <a:srgbClr val="709775"/>
    <a:srgbClr val="8FB996"/>
    <a:srgbClr val="A1CCA5"/>
    <a:srgbClr val="DCECDE"/>
    <a:srgbClr val="B9D9BC"/>
    <a:srgbClr val="F5F5F5"/>
    <a:srgbClr val="5B835E"/>
    <a:srgbClr val="87A78B"/>
    <a:srgbClr val="B1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86599" autoAdjust="0"/>
  </p:normalViewPr>
  <p:slideViewPr>
    <p:cSldViewPr snapToGrid="0">
      <p:cViewPr>
        <p:scale>
          <a:sx n="75" d="100"/>
          <a:sy n="75" d="100"/>
        </p:scale>
        <p:origin x="220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ACD5-A159-4600-B517-89B6F4DCB5C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B4809-8538-49E9-8837-574629FDE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4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A771-9D67-3C2B-2A70-B26A047EA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9955F-E4AF-FABC-2A39-E97354139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4BAF6-127F-32DD-8F67-F58EC9BD3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68E0-F0D3-0D06-1788-5B0F6C7F8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B4809-8538-49E9-8837-574629FDE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1383-606D-FE33-0A1A-1D3856319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340B0-A52D-197E-F2FB-7A4EE9DE8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0ED31-078D-2EB7-E55F-BBC387043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Condensed text: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18%</a:t>
            </a:r>
            <a:r>
              <a:rPr lang="en-US" dirty="0"/>
              <a:t> of short urban trips now use e-scooters</a:t>
            </a:r>
          </a:p>
          <a:p>
            <a:r>
              <a:rPr lang="en-US" b="1" dirty="0"/>
              <a:t>−12%</a:t>
            </a:r>
            <a:r>
              <a:rPr lang="en-US" dirty="0"/>
              <a:t> drop in public transit usage</a:t>
            </a:r>
            <a:endParaRPr lang="pl-PL" dirty="0"/>
          </a:p>
          <a:p>
            <a:r>
              <a:rPr lang="en-US" b="1" dirty="0"/>
              <a:t>+25%</a:t>
            </a:r>
            <a:r>
              <a:rPr lang="en-US" dirty="0"/>
              <a:t> growth in bike sharing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5775E-2B0D-A6E3-BD69-2880D9614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B4809-8538-49E9-8837-574629FDE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268AD-7A3D-3BEB-8669-B66908FF1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7727C9-196D-C06E-E1D4-09EE977EE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03EFF-00AB-F5A0-5963-CE64339EB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01E5-AD70-1F21-9078-1190E89B2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B4809-8538-49E9-8837-574629FDE2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39D09-3EA9-059D-D03A-8596FA33A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EB2FE-555A-B529-3350-7BF48C4E2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2B8D5-301B-4E3E-D0FC-5130A8594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0DA45-B268-31A3-9624-AE978C441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B4809-8538-49E9-8837-574629FDE2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9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64090-5078-CE58-798E-F4AB8C929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0C78D2-C7D1-3439-A9EA-39EDD449E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C9BEAF-F535-BE86-9CB6-A57DCBFE7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4303-4E82-F5BC-2CCE-1D19DAE43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B4809-8538-49E9-8837-574629FDE2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522CB-ACB3-6DEF-DC05-767F8772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B7D81-24D4-8039-B1AC-F1E5545E9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4EF063-300F-EBA8-A3F9-54998C161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2D68-2F02-B3C6-1762-448F442AB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B4809-8538-49E9-8837-574629FDE2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6440B-EBCA-5462-E9B7-92DD3F050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5B254-097B-6073-D98A-22F10D414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BB3CD-E573-34BB-047C-3F65D2F04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2A45-6A98-EC52-B5E4-8722711AD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B4809-8538-49E9-8837-574629FDE2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A992-3842-0E34-54D7-797CBB08E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1F27-99B0-FAE7-1AD9-ECE401190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AA60-5DFB-7851-9BD9-0320C6CD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DA6A-7397-4E3A-2ED4-7F3194CB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0FEB-2E9C-F791-8ED6-DC7DC243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6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98E0-5B88-E1D9-9810-8FEB9283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D8DF-10F9-10F6-2EF3-5AC173A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44905-999B-3F5E-688A-59D3604E0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AA409-D6B7-C89F-44DE-F9CCF890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F4578-8841-0110-6757-D465C1BB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1C99-D6FA-6B0D-A5DF-F1E359B6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5ABF-AB49-2615-1550-99D27CA7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BB238-9398-5863-E1CD-86F0DA5A0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3E984-2BB9-BD8B-E861-127FFDA1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D3F2C-D210-C63B-FCD3-CAA7BE54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745E-4858-73D9-60EC-A5D34D03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F34AA-042A-A722-0335-6FA5154C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82E1-A1C9-0AB7-8299-534D33E4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C202C-D201-D0CB-A1F8-D17A74DFF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5711-CFD9-29C5-F8A6-0EF90110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379A-0E5A-D330-A2A0-1710CA50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A075-AEE9-71A4-E845-D8B70F2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D87DD-9906-8491-92D4-6A30FA703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E1252-F7F4-4ACA-A2D5-B8DA59A8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20F0-D366-27A9-C5F2-D55DD59E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0FEA-DFF2-28FF-2F81-6CA302FB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597B-F0A9-6D2B-51C7-B404F373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BA220-4B59-BABD-3D3B-ECED889BDA73}"/>
              </a:ext>
            </a:extLst>
          </p:cNvPr>
          <p:cNvSpPr txBox="1"/>
          <p:nvPr userDrawn="1"/>
        </p:nvSpPr>
        <p:spPr>
          <a:xfrm rot="16200000">
            <a:off x="-1076446" y="406073"/>
            <a:ext cx="1396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bg1">
                    <a:lumMod val="85000"/>
                  </a:schemeClr>
                </a:solidFill>
              </a:rPr>
              <a:t>READY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5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BA220-4B59-BABD-3D3B-ECED889BDA73}"/>
              </a:ext>
            </a:extLst>
          </p:cNvPr>
          <p:cNvSpPr txBox="1"/>
          <p:nvPr userDrawn="1"/>
        </p:nvSpPr>
        <p:spPr>
          <a:xfrm rot="16200000">
            <a:off x="-1582897" y="854653"/>
            <a:ext cx="2409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bg1">
                    <a:lumMod val="85000"/>
                  </a:schemeClr>
                </a:solidFill>
              </a:rPr>
              <a:t>WORK HERE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9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6FE1-ED4A-CC60-F41C-BE4D4831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15A9-B6D8-363D-77BB-C3114B10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6B53-DD86-D87F-A2D3-9454825A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9AE0-BA6E-7296-9745-FCA0ACE9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49C8-FCF5-815C-983F-D6626F5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2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851F-C945-1549-523F-A1CC77AC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65DDD-3831-C9DE-30C9-B8AC5B12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0553F-974A-AAAA-4289-3F081612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C6C9-2229-6599-097B-F4FEDDB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4D4AC-F571-5CF2-381C-9FAA5BE6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2B6-3D91-737B-2069-1155359A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EFFA-4D1F-A72A-0F5C-5D680CDE2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0D5FA-77E7-D24E-18B9-C3672EAFF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D9FF-A489-01E3-AF5B-8DD0BDB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2AF2-B75F-762A-EEF2-F1F3481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5429-FFD4-DE7D-3C7E-68E6F3F3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78F7-1B29-72EF-E345-38457DA4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4A6C-B8BA-F95D-1B04-12C77402E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F2DEE-9591-705D-689E-3A101D8C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F08B6-086D-B850-FCCE-53DD295A0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5547C-4D0E-D23F-6EAC-52A6C78D3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5957A-633F-94CF-4026-71C5514D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C1B40-811D-5E2A-DE4B-B92A505C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D62ED-72AA-5509-7778-2C3345C7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7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22E5-1F8E-332C-76FE-F2E19909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D877E-94B3-A24B-AC7C-4762E981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39EB5-4D08-567F-2D5E-1A0EA324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D1572-3907-B6EE-2F1A-09856DB3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1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EB557-DCEC-D730-E073-8118DA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54014-9489-0CA5-DC0A-0312B6BA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21A-0EF3-32E4-C327-CA01F22E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759F0-8521-378F-DAAC-7B8AA5D1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D2271-89AB-B535-F859-FB665DAE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E297-7FBD-E0AB-8266-C432782A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9595C-A434-4404-A32D-0FC9E8C64D9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E408-0FFC-7FD6-4D70-4F5F93179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A6B9-BD74-2941-E0F2-D4B99636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C53BA8-FF6F-4D01-97D2-63CF5116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6" r:id="rId2"/>
    <p:sldLayoutId id="2147483707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06DF-386E-8BC6-F487-7885D81B0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A3BB-08DD-0A5C-0991-7BAB83BBD8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3750" y="1012825"/>
            <a:ext cx="9174190" cy="831215"/>
          </a:xfrm>
        </p:spPr>
        <p:txBody>
          <a:bodyPr/>
          <a:lstStyle/>
          <a:p>
            <a:r>
              <a:rPr lang="en-US" dirty="0"/>
              <a:t>Urban Transportation Trends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8CE9126-1560-EDFC-BFA7-03A27C06A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50" y="2296276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/>
              <a:t>In 2079, </a:t>
            </a:r>
            <a:r>
              <a:rPr lang="en-US" sz="2000" dirty="0"/>
              <a:t>electric scooters accounted for 18% of all short-distance urban commutes across major cities in the U.S.</a:t>
            </a:r>
            <a:endParaRPr lang="pl-PL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097E73-F6EC-4E99-9832-187D852A8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50" y="3445355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sz="2000" dirty="0"/>
              <a:t>Public </a:t>
            </a:r>
            <a:r>
              <a:rPr lang="en-US" sz="2000" dirty="0"/>
              <a:t>transportation usage dropped by 12% over the last two years due to remote work and flexible schedules.</a:t>
            </a:r>
            <a:endParaRPr lang="en-US" alt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7C98894-71AE-22CF-A759-1DE78A3B9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50" y="4594434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sz="2000" dirty="0"/>
              <a:t>Bicycle </a:t>
            </a:r>
            <a:r>
              <a:rPr lang="en-US" sz="2000" dirty="0"/>
              <a:t>sharing programs saw a 25% increase in usage during the summer months in European cities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85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785E-5978-AF40-6138-1019426EF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381B88-7967-3094-4F92-4AF22F88A293}"/>
              </a:ext>
            </a:extLst>
          </p:cNvPr>
          <p:cNvGrpSpPr/>
          <p:nvPr/>
        </p:nvGrpSpPr>
        <p:grpSpPr>
          <a:xfrm>
            <a:off x="1238251" y="1426920"/>
            <a:ext cx="3070398" cy="1362000"/>
            <a:chOff x="1238251" y="1426920"/>
            <a:chExt cx="3070398" cy="1362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98D43FE-8F94-0DF2-D559-E5128C264A36}"/>
                </a:ext>
              </a:extLst>
            </p:cNvPr>
            <p:cNvSpPr/>
            <p:nvPr/>
          </p:nvSpPr>
          <p:spPr>
            <a:xfrm>
              <a:off x="1242099" y="1426920"/>
              <a:ext cx="3066550" cy="136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5EAD7B-2696-1A78-44E1-1F799CBD102A}"/>
                </a:ext>
              </a:extLst>
            </p:cNvPr>
            <p:cNvSpPr txBox="1"/>
            <p:nvPr/>
          </p:nvSpPr>
          <p:spPr>
            <a:xfrm>
              <a:off x="1238251" y="1748292"/>
              <a:ext cx="30665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000" dirty="0">
                  <a:solidFill>
                    <a:schemeClr val="bg1"/>
                  </a:solidFill>
                </a:rPr>
                <a:t>Divide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114CDD-1051-D0BA-3DE2-51DF0C09CFCD}"/>
              </a:ext>
            </a:extLst>
          </p:cNvPr>
          <p:cNvGrpSpPr/>
          <p:nvPr/>
        </p:nvGrpSpPr>
        <p:grpSpPr>
          <a:xfrm>
            <a:off x="4562725" y="1426920"/>
            <a:ext cx="3070400" cy="1362000"/>
            <a:chOff x="4562725" y="1426920"/>
            <a:chExt cx="3070400" cy="1362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298FC65-3194-53AD-2F30-BEEB112C5D55}"/>
                </a:ext>
              </a:extLst>
            </p:cNvPr>
            <p:cNvSpPr/>
            <p:nvPr/>
          </p:nvSpPr>
          <p:spPr>
            <a:xfrm>
              <a:off x="4562725" y="1426920"/>
              <a:ext cx="3066550" cy="136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9AEF9-50AC-CF58-87D2-A3D96B2DFA68}"/>
                </a:ext>
              </a:extLst>
            </p:cNvPr>
            <p:cNvSpPr txBox="1"/>
            <p:nvPr/>
          </p:nvSpPr>
          <p:spPr>
            <a:xfrm>
              <a:off x="4566576" y="1748292"/>
              <a:ext cx="30665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000" dirty="0">
                  <a:solidFill>
                    <a:schemeClr val="bg1"/>
                  </a:solidFill>
                </a:rPr>
                <a:t>Rank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600278-F7FB-15B3-53A6-760A721EE63B}"/>
              </a:ext>
            </a:extLst>
          </p:cNvPr>
          <p:cNvGrpSpPr/>
          <p:nvPr/>
        </p:nvGrpSpPr>
        <p:grpSpPr>
          <a:xfrm>
            <a:off x="7883351" y="1426920"/>
            <a:ext cx="3066550" cy="1362000"/>
            <a:chOff x="7883351" y="1426920"/>
            <a:chExt cx="3066550" cy="13620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A9F9BEF-6813-99C9-F6A2-B119E61228E9}"/>
                </a:ext>
              </a:extLst>
            </p:cNvPr>
            <p:cNvSpPr/>
            <p:nvPr/>
          </p:nvSpPr>
          <p:spPr>
            <a:xfrm>
              <a:off x="7883351" y="1426920"/>
              <a:ext cx="3066550" cy="136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3C9A1B-BE07-3840-D719-BC988440BF53}"/>
                </a:ext>
              </a:extLst>
            </p:cNvPr>
            <p:cNvSpPr txBox="1"/>
            <p:nvPr/>
          </p:nvSpPr>
          <p:spPr>
            <a:xfrm>
              <a:off x="7887201" y="1748292"/>
              <a:ext cx="3062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000" dirty="0">
                  <a:solidFill>
                    <a:schemeClr val="bg1"/>
                  </a:solidFill>
                </a:rPr>
                <a:t>Reduce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C0FD44-1187-F7A4-D2D9-35EFDEDBD3B2}"/>
              </a:ext>
            </a:extLst>
          </p:cNvPr>
          <p:cNvGrpSpPr/>
          <p:nvPr/>
        </p:nvGrpSpPr>
        <p:grpSpPr>
          <a:xfrm>
            <a:off x="1237068" y="4353736"/>
            <a:ext cx="3067200" cy="1348971"/>
            <a:chOff x="1237068" y="4353736"/>
            <a:chExt cx="3067200" cy="134897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51DFEA2-AE08-49DE-4D9E-32DB4F9CF292}"/>
                </a:ext>
              </a:extLst>
            </p:cNvPr>
            <p:cNvSpPr/>
            <p:nvPr/>
          </p:nvSpPr>
          <p:spPr>
            <a:xfrm>
              <a:off x="1237068" y="4353736"/>
              <a:ext cx="3067200" cy="13489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B9D090-0A5E-2D42-1CC9-1561070F61DE}"/>
                </a:ext>
              </a:extLst>
            </p:cNvPr>
            <p:cNvSpPr txBox="1"/>
            <p:nvPr/>
          </p:nvSpPr>
          <p:spPr>
            <a:xfrm>
              <a:off x="1430412" y="4660307"/>
              <a:ext cx="268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000" dirty="0">
                  <a:solidFill>
                    <a:schemeClr val="accent2"/>
                  </a:solidFill>
                </a:rPr>
                <a:t>Form</a:t>
              </a:r>
              <a:endParaRPr lang="en-US" sz="4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BBCA2C4-0613-BC95-F221-87DEFCD44BA1}"/>
              </a:ext>
            </a:extLst>
          </p:cNvPr>
          <p:cNvGrpSpPr/>
          <p:nvPr/>
        </p:nvGrpSpPr>
        <p:grpSpPr>
          <a:xfrm>
            <a:off x="4562400" y="4353736"/>
            <a:ext cx="3067200" cy="1348971"/>
            <a:chOff x="4562400" y="4353736"/>
            <a:chExt cx="3067200" cy="134897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785C132-4B2B-51EB-7010-E48849717B2F}"/>
                </a:ext>
              </a:extLst>
            </p:cNvPr>
            <p:cNvSpPr/>
            <p:nvPr/>
          </p:nvSpPr>
          <p:spPr>
            <a:xfrm>
              <a:off x="4562400" y="4353736"/>
              <a:ext cx="3067200" cy="13489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3E7085-EDBC-7C47-FB3A-502995577298}"/>
                </a:ext>
              </a:extLst>
            </p:cNvPr>
            <p:cNvSpPr txBox="1"/>
            <p:nvPr/>
          </p:nvSpPr>
          <p:spPr>
            <a:xfrm>
              <a:off x="4762597" y="4660307"/>
              <a:ext cx="26719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000" dirty="0">
                  <a:solidFill>
                    <a:schemeClr val="accent2"/>
                  </a:solidFill>
                </a:rPr>
                <a:t>Align</a:t>
              </a:r>
              <a:endParaRPr lang="en-US" sz="4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465196B-716F-510E-1D96-B786A2E04CB7}"/>
              </a:ext>
            </a:extLst>
          </p:cNvPr>
          <p:cNvSpPr txBox="1">
            <a:spLocks/>
          </p:cNvSpPr>
          <p:nvPr/>
        </p:nvSpPr>
        <p:spPr>
          <a:xfrm>
            <a:off x="1508905" y="602901"/>
            <a:ext cx="9174190" cy="831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>
                <a:solidFill>
                  <a:schemeClr val="accent2"/>
                </a:solidFill>
              </a:rPr>
              <a:t>CONTENT: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DA71DF1-421D-A54D-7384-092494133DFB}"/>
              </a:ext>
            </a:extLst>
          </p:cNvPr>
          <p:cNvSpPr txBox="1">
            <a:spLocks/>
          </p:cNvSpPr>
          <p:nvPr/>
        </p:nvSpPr>
        <p:spPr>
          <a:xfrm>
            <a:off x="1508905" y="3556133"/>
            <a:ext cx="9174190" cy="831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>
                <a:solidFill>
                  <a:schemeClr val="accent2"/>
                </a:solidFill>
              </a:rPr>
              <a:t>DESIGN:</a:t>
            </a:r>
            <a:endParaRPr lang="en-US" sz="3600" dirty="0">
              <a:solidFill>
                <a:schemeClr val="accent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976F52-25F7-1729-960D-26B1D241B669}"/>
              </a:ext>
            </a:extLst>
          </p:cNvPr>
          <p:cNvGrpSpPr/>
          <p:nvPr/>
        </p:nvGrpSpPr>
        <p:grpSpPr>
          <a:xfrm>
            <a:off x="7883351" y="4353736"/>
            <a:ext cx="3067200" cy="1348971"/>
            <a:chOff x="7883351" y="4353736"/>
            <a:chExt cx="3067200" cy="134897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3EB4183-B290-F0C1-08AB-46D8952E2C24}"/>
                </a:ext>
              </a:extLst>
            </p:cNvPr>
            <p:cNvSpPr/>
            <p:nvPr/>
          </p:nvSpPr>
          <p:spPr>
            <a:xfrm>
              <a:off x="7883351" y="4353736"/>
              <a:ext cx="3067200" cy="13489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D4721-DE95-C630-2A3C-77F3E26E02FC}"/>
                </a:ext>
              </a:extLst>
            </p:cNvPr>
            <p:cNvSpPr txBox="1"/>
            <p:nvPr/>
          </p:nvSpPr>
          <p:spPr>
            <a:xfrm>
              <a:off x="8074222" y="4660307"/>
              <a:ext cx="2671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000" dirty="0">
                  <a:solidFill>
                    <a:schemeClr val="accent2"/>
                  </a:solidFill>
                </a:rPr>
                <a:t>Color</a:t>
              </a:r>
              <a:endParaRPr lang="en-US" sz="4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27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CD2D4-1420-7878-A67C-B41925281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4A7C308-F987-06D4-5D76-06FEAA0D0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2108931"/>
            <a:ext cx="1051559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/>
              <a:t>In 2079, </a:t>
            </a:r>
            <a:r>
              <a:rPr lang="en-US" sz="2000" dirty="0"/>
              <a:t>electric scooters accounted for 18% of all short-distance urban commutes across major cities in the U.S.</a:t>
            </a:r>
            <a:r>
              <a:rPr lang="pl-PL" sz="2000" dirty="0"/>
              <a:t> </a:t>
            </a:r>
            <a:r>
              <a:rPr lang="pl-PL" altLang="en-US" sz="2000" dirty="0"/>
              <a:t>Public </a:t>
            </a:r>
            <a:r>
              <a:rPr lang="en-US" sz="2000" dirty="0"/>
              <a:t>transportation usage dropped by 12% over the last two years due to remote work and flexible schedules.</a:t>
            </a:r>
            <a:r>
              <a:rPr lang="pl-PL" sz="2000" dirty="0"/>
              <a:t> </a:t>
            </a:r>
            <a:r>
              <a:rPr lang="pl-PL" altLang="en-US" sz="2000" dirty="0"/>
              <a:t>Bicycle </a:t>
            </a:r>
            <a:r>
              <a:rPr lang="en-US" sz="2000" dirty="0"/>
              <a:t>sharing programs saw a 25% increase in usage during the summer months in European cities</a:t>
            </a:r>
            <a:endParaRPr lang="en-US" alt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1F1275-D6E9-3603-B496-B0F180157E7D}"/>
              </a:ext>
            </a:extLst>
          </p:cNvPr>
          <p:cNvSpPr txBox="1">
            <a:spLocks/>
          </p:cNvSpPr>
          <p:nvPr/>
        </p:nvSpPr>
        <p:spPr>
          <a:xfrm>
            <a:off x="838200" y="3498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Urban Transportation Trends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A27A14-352E-14DB-B0E8-9EAF05BD0F3D}"/>
              </a:ext>
            </a:extLst>
          </p:cNvPr>
          <p:cNvGrpSpPr/>
          <p:nvPr/>
        </p:nvGrpSpPr>
        <p:grpSpPr>
          <a:xfrm>
            <a:off x="963931" y="-1582606"/>
            <a:ext cx="3070398" cy="1362000"/>
            <a:chOff x="1238251" y="-1582606"/>
            <a:chExt cx="3070398" cy="1362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2A47AFE-5FC0-888C-85E2-33CA1F300036}"/>
                </a:ext>
              </a:extLst>
            </p:cNvPr>
            <p:cNvSpPr/>
            <p:nvPr/>
          </p:nvSpPr>
          <p:spPr>
            <a:xfrm>
              <a:off x="1242099" y="-1582606"/>
              <a:ext cx="3066550" cy="136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4FC897-634C-E6DE-DF45-720D8EEABDB5}"/>
                </a:ext>
              </a:extLst>
            </p:cNvPr>
            <p:cNvSpPr txBox="1"/>
            <p:nvPr/>
          </p:nvSpPr>
          <p:spPr>
            <a:xfrm>
              <a:off x="1238251" y="-1261234"/>
              <a:ext cx="30665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Divide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0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30272-69D6-D65D-E655-87E90DF8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517DF8D-BA38-48BC-E065-77D8A40B9029}"/>
              </a:ext>
            </a:extLst>
          </p:cNvPr>
          <p:cNvSpPr txBox="1">
            <a:spLocks/>
          </p:cNvSpPr>
          <p:nvPr/>
        </p:nvSpPr>
        <p:spPr>
          <a:xfrm>
            <a:off x="1013750" y="1012825"/>
            <a:ext cx="9174190" cy="831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Urban Transportation Trends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228AB4-D239-74D6-5581-5153D98F4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50" y="2296276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/>
              <a:t>In 2079, </a:t>
            </a:r>
            <a:r>
              <a:rPr lang="en-US" sz="2000" b="1" dirty="0"/>
              <a:t>electric scooters </a:t>
            </a:r>
            <a:r>
              <a:rPr lang="en-US" sz="2000" dirty="0"/>
              <a:t>accounted for </a:t>
            </a:r>
            <a:r>
              <a:rPr lang="en-US" sz="2000" b="1" dirty="0"/>
              <a:t>18% of all short-distance urban commutes</a:t>
            </a:r>
            <a:r>
              <a:rPr lang="en-US" sz="2000" dirty="0"/>
              <a:t> across major cities in the U.S.</a:t>
            </a:r>
            <a:endParaRPr lang="pl-PL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183227-D638-0413-14EE-D4D15F2D1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50" y="3445355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sz="2000" b="1" dirty="0"/>
              <a:t>Public </a:t>
            </a:r>
            <a:r>
              <a:rPr lang="en-US" sz="2000" b="1" dirty="0"/>
              <a:t>transportation </a:t>
            </a:r>
            <a:r>
              <a:rPr lang="en-US" sz="2000" dirty="0"/>
              <a:t>usage </a:t>
            </a:r>
            <a:r>
              <a:rPr lang="en-US" sz="2000" b="1" dirty="0"/>
              <a:t>dropped by 12% </a:t>
            </a:r>
            <a:r>
              <a:rPr lang="en-US" sz="2000" dirty="0"/>
              <a:t>over the last two years due to remote work and flexible schedules.</a:t>
            </a:r>
            <a:endParaRPr lang="en-US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BB1D30-47A9-006D-7E1E-7A2C64CAF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50" y="4594434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sz="2000" b="1" dirty="0"/>
              <a:t>Bicycle </a:t>
            </a:r>
            <a:r>
              <a:rPr lang="en-US" sz="2000" b="1" dirty="0"/>
              <a:t>sharing </a:t>
            </a:r>
            <a:r>
              <a:rPr lang="en-US" sz="2000" dirty="0"/>
              <a:t>programs saw a </a:t>
            </a:r>
            <a:r>
              <a:rPr lang="en-US" sz="2000" b="1" dirty="0"/>
              <a:t>25% increase </a:t>
            </a:r>
            <a:r>
              <a:rPr lang="en-US" sz="2000" dirty="0"/>
              <a:t>in usage during the summer months in European cities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568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D4208DF-6A86-2255-F845-8B6462119632}"/>
              </a:ext>
            </a:extLst>
          </p:cNvPr>
          <p:cNvGrpSpPr/>
          <p:nvPr/>
        </p:nvGrpSpPr>
        <p:grpSpPr>
          <a:xfrm>
            <a:off x="758218" y="-1686266"/>
            <a:ext cx="3070400" cy="1362000"/>
            <a:chOff x="4562725" y="1426920"/>
            <a:chExt cx="3070400" cy="1362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5D0C61A-865A-A3DB-457A-93510AB1AF59}"/>
                </a:ext>
              </a:extLst>
            </p:cNvPr>
            <p:cNvSpPr/>
            <p:nvPr/>
          </p:nvSpPr>
          <p:spPr>
            <a:xfrm>
              <a:off x="4562725" y="1426920"/>
              <a:ext cx="3066550" cy="136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EF64B8-D1FA-528E-8144-14AC61FD1CEE}"/>
                </a:ext>
              </a:extLst>
            </p:cNvPr>
            <p:cNvSpPr txBox="1"/>
            <p:nvPr/>
          </p:nvSpPr>
          <p:spPr>
            <a:xfrm>
              <a:off x="4566576" y="1748292"/>
              <a:ext cx="30665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000" dirty="0">
                  <a:solidFill>
                    <a:schemeClr val="bg1"/>
                  </a:solidFill>
                </a:rPr>
                <a:t>Rank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9D1659-1627-B039-F8BD-6D979B1FAE79}"/>
              </a:ext>
            </a:extLst>
          </p:cNvPr>
          <p:cNvSpPr txBox="1"/>
          <p:nvPr/>
        </p:nvSpPr>
        <p:spPr>
          <a:xfrm>
            <a:off x="4038600" y="-1686266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1. Make important things bold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4E26C2-C948-1532-7814-81625532B314}"/>
              </a:ext>
            </a:extLst>
          </p:cNvPr>
          <p:cNvSpPr txBox="1"/>
          <p:nvPr/>
        </p:nvSpPr>
        <p:spPr>
          <a:xfrm>
            <a:off x="4038600" y="-1269018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2. Look for keywords inside sentences to pull them out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ACE93-5943-6B4A-C855-48547D0C39D1}"/>
              </a:ext>
            </a:extLst>
          </p:cNvPr>
          <p:cNvSpPr txBox="1"/>
          <p:nvPr/>
        </p:nvSpPr>
        <p:spPr>
          <a:xfrm>
            <a:off x="4038600" y="-85177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3. Make a simple design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7389AC-EB7B-BDC8-E570-DB63143AD228}"/>
              </a:ext>
            </a:extLst>
          </p:cNvPr>
          <p:cNvSpPr txBox="1">
            <a:spLocks/>
          </p:cNvSpPr>
          <p:nvPr/>
        </p:nvSpPr>
        <p:spPr>
          <a:xfrm>
            <a:off x="1013750" y="1012825"/>
            <a:ext cx="9174190" cy="831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Urban Transportation Trends</a:t>
            </a:r>
            <a:endParaRPr lang="en-US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C97985D-4C40-6EE1-A476-26DE63E47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50" y="2296276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/>
              <a:t>In 2079, </a:t>
            </a:r>
            <a:r>
              <a:rPr lang="en-US" sz="2000" dirty="0"/>
              <a:t>electric scooters accounted for 18% of all short-distance urban commutes across major cities in the U.S.</a:t>
            </a:r>
            <a:endParaRPr lang="pl-PL" sz="2000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54E751A5-7C41-3B84-4B47-A76E0B8B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50" y="3445355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sz="2000" dirty="0"/>
              <a:t>Public </a:t>
            </a:r>
            <a:r>
              <a:rPr lang="en-US" sz="2000" dirty="0"/>
              <a:t>transportation usage dropped by 12% over the last two years due to remote work and flexible schedules.</a:t>
            </a:r>
            <a:endParaRPr lang="en-US" altLang="en-US" sz="2000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AA32E21-FB50-91C7-2B04-5C20ACA4E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50" y="4594434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sz="2000" dirty="0"/>
              <a:t>Bicycle </a:t>
            </a:r>
            <a:r>
              <a:rPr lang="en-US" sz="2000" dirty="0"/>
              <a:t>sharing programs saw a 25% increase in usage during the summer months in European cities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963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23F04-DDD5-9B6A-C194-973BE72CE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C4C8-F18A-957F-2A0F-7E039A04B6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269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Urban Transportation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3DCF9B-E21F-28E9-3751-C203690B1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907" y="4563465"/>
            <a:ext cx="9296399" cy="48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+25%</a:t>
            </a:r>
            <a:r>
              <a:rPr lang="en-US" dirty="0"/>
              <a:t> growth in </a:t>
            </a:r>
            <a:r>
              <a:rPr lang="en-US" b="1" dirty="0"/>
              <a:t>bike sharing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888C9D3-5E94-4336-D548-C686C9CE1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907" y="3479794"/>
            <a:ext cx="9296399" cy="48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−12%</a:t>
            </a:r>
            <a:r>
              <a:rPr lang="en-US" dirty="0"/>
              <a:t> drop in </a:t>
            </a:r>
            <a:r>
              <a:rPr lang="en-US" b="1" dirty="0"/>
              <a:t>public transit </a:t>
            </a:r>
            <a:r>
              <a:rPr lang="en-US" dirty="0"/>
              <a:t>usage</a:t>
            </a:r>
            <a:endParaRPr lang="pl-PL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36C1663-697A-43A3-46AD-F3556B15B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907" y="2356625"/>
            <a:ext cx="9296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18%</a:t>
            </a:r>
            <a:r>
              <a:rPr lang="en-US" dirty="0"/>
              <a:t> of short urban trips now use </a:t>
            </a:r>
            <a:r>
              <a:rPr lang="en-US" b="1" dirty="0"/>
              <a:t>e-scooters</a:t>
            </a:r>
          </a:p>
        </p:txBody>
      </p:sp>
    </p:spTree>
    <p:extLst>
      <p:ext uri="{BB962C8B-B14F-4D97-AF65-F5344CB8AC3E}">
        <p14:creationId xmlns:p14="http://schemas.microsoft.com/office/powerpoint/2010/main" val="32658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552B8-AF16-F402-731A-1E2A4D711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980E0E0-16CA-44AA-86E2-621DE4E3AABD}"/>
              </a:ext>
            </a:extLst>
          </p:cNvPr>
          <p:cNvSpPr txBox="1">
            <a:spLocks/>
          </p:cNvSpPr>
          <p:nvPr/>
        </p:nvSpPr>
        <p:spPr>
          <a:xfrm>
            <a:off x="1013750" y="1012825"/>
            <a:ext cx="9174190" cy="831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Urban Transportation Trends</a:t>
            </a:r>
            <a:endParaRPr lang="en-US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85CA252-E928-3F7B-A2BA-705B702B7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50" y="2296276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2000" dirty="0"/>
              <a:t>In 2079, </a:t>
            </a:r>
            <a:r>
              <a:rPr lang="en-US" sz="2000" b="1" dirty="0"/>
              <a:t>electric scooters </a:t>
            </a:r>
            <a:r>
              <a:rPr lang="en-US" sz="2000" dirty="0"/>
              <a:t>accounted for </a:t>
            </a:r>
            <a:r>
              <a:rPr lang="en-US" sz="2000" b="1" dirty="0"/>
              <a:t>18% of all short-distance urban commutes</a:t>
            </a:r>
            <a:r>
              <a:rPr lang="en-US" sz="2000" dirty="0"/>
              <a:t> across major cities in the U.S.</a:t>
            </a:r>
            <a:endParaRPr lang="pl-PL" sz="2000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79E15BC-19EE-B52A-5A32-6139272F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50" y="3445355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sz="2000" b="1" dirty="0"/>
              <a:t>Public </a:t>
            </a:r>
            <a:r>
              <a:rPr lang="en-US" sz="2000" b="1" dirty="0"/>
              <a:t>transportation </a:t>
            </a:r>
            <a:r>
              <a:rPr lang="en-US" sz="2000" dirty="0"/>
              <a:t>usage </a:t>
            </a:r>
            <a:r>
              <a:rPr lang="en-US" sz="2000" b="1" dirty="0"/>
              <a:t>dropped by 12% </a:t>
            </a:r>
            <a:r>
              <a:rPr lang="en-US" sz="2000" dirty="0"/>
              <a:t>over the last two years due to remote work and flexible schedules.</a:t>
            </a:r>
            <a:endParaRPr lang="en-US" altLang="en-US" sz="2000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EC0D833-4C5A-D069-6AD1-77F7DD48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50" y="4594434"/>
            <a:ext cx="10515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sz="2000" b="1" dirty="0"/>
              <a:t>Bicycle </a:t>
            </a:r>
            <a:r>
              <a:rPr lang="en-US" sz="2000" b="1" dirty="0"/>
              <a:t>sharing </a:t>
            </a:r>
            <a:r>
              <a:rPr lang="en-US" sz="2000" dirty="0"/>
              <a:t>programs saw a </a:t>
            </a:r>
            <a:r>
              <a:rPr lang="en-US" sz="2000" b="1" dirty="0"/>
              <a:t>25% increase </a:t>
            </a:r>
            <a:r>
              <a:rPr lang="en-US" sz="2000" dirty="0"/>
              <a:t>in usage during the summer months in European cities</a:t>
            </a:r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7FCFB-8B96-A481-018C-E7FE7E603A21}"/>
              </a:ext>
            </a:extLst>
          </p:cNvPr>
          <p:cNvGrpSpPr/>
          <p:nvPr/>
        </p:nvGrpSpPr>
        <p:grpSpPr>
          <a:xfrm>
            <a:off x="735791" y="-1543879"/>
            <a:ext cx="3066550" cy="1362000"/>
            <a:chOff x="7883351" y="-1582606"/>
            <a:chExt cx="3066550" cy="1362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863BF7-57FD-4BD7-0F6A-64AE59711B72}"/>
                </a:ext>
              </a:extLst>
            </p:cNvPr>
            <p:cNvSpPr/>
            <p:nvPr/>
          </p:nvSpPr>
          <p:spPr>
            <a:xfrm>
              <a:off x="7883351" y="-1582606"/>
              <a:ext cx="3066550" cy="136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08982B-7CC0-CEC6-6B96-9CF607412686}"/>
                </a:ext>
              </a:extLst>
            </p:cNvPr>
            <p:cNvSpPr txBox="1"/>
            <p:nvPr/>
          </p:nvSpPr>
          <p:spPr>
            <a:xfrm>
              <a:off x="7887201" y="-1261234"/>
              <a:ext cx="3062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Reduce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2B683A-6B94-049D-FA67-9A1C450AE0D0}"/>
              </a:ext>
            </a:extLst>
          </p:cNvPr>
          <p:cNvSpPr txBox="1"/>
          <p:nvPr/>
        </p:nvSpPr>
        <p:spPr>
          <a:xfrm>
            <a:off x="4038600" y="-1686266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1. Reduce text, delete redudant, unneccessary wording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C97AC-378C-325D-3B71-17455426E974}"/>
              </a:ext>
            </a:extLst>
          </p:cNvPr>
          <p:cNvSpPr txBox="1"/>
          <p:nvPr/>
        </p:nvSpPr>
        <p:spPr>
          <a:xfrm>
            <a:off x="4038600" y="-1269018"/>
            <a:ext cx="671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2. Conclusions etc. Should be explained by the presenter?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1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AB134-52A5-D1C6-4669-665B3B08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655-4C63-4477-2B2B-83221D117B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/>
              <a:t>Urban Transportation Trends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66FFFD-0842-C97D-AF1A-847D2BD9C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08" y="3377096"/>
            <a:ext cx="5242558" cy="116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−12% </a:t>
            </a:r>
            <a:endParaRPr lang="pl-PL" sz="4000" b="1" dirty="0"/>
          </a:p>
          <a:p>
            <a:pPr marL="0" indent="0" algn="ctr">
              <a:buNone/>
            </a:pPr>
            <a:r>
              <a:rPr lang="en-US" dirty="0"/>
              <a:t>drop in usage</a:t>
            </a:r>
            <a:endParaRPr lang="pl-PL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9C9368-D0E7-406A-D658-8B385E85B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32" y="3377096"/>
            <a:ext cx="264095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/>
              <a:t>18%</a:t>
            </a:r>
            <a:endParaRPr lang="pl-PL" sz="4000" b="1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l-PL" dirty="0"/>
              <a:t> of</a:t>
            </a:r>
            <a:r>
              <a:rPr lang="en-US" dirty="0"/>
              <a:t> short urban trips now use</a:t>
            </a:r>
            <a:endParaRPr lang="en-US" altLang="en-US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48D4B35-6E1A-D05E-43D9-EA9028E7E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866" y="3377096"/>
            <a:ext cx="2640955" cy="116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+25% </a:t>
            </a:r>
            <a:endParaRPr lang="pl-PL" sz="4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growth in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DC6283-29CA-85AB-ECA1-CB9635DA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62" y="2606410"/>
            <a:ext cx="29641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sz="3200" dirty="0">
                <a:solidFill>
                  <a:schemeClr val="accent2"/>
                </a:solidFill>
              </a:rPr>
              <a:t>E</a:t>
            </a:r>
            <a:r>
              <a:rPr lang="en-US" sz="3200" dirty="0">
                <a:solidFill>
                  <a:schemeClr val="accent2"/>
                </a:solidFill>
              </a:rPr>
              <a:t>-scooters</a:t>
            </a:r>
            <a:endParaRPr lang="en-US" altLang="en-US" sz="3200" dirty="0">
              <a:solidFill>
                <a:schemeClr val="accent2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EFD9C3-310C-28A6-E1CB-DF6767692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618" y="2668332"/>
            <a:ext cx="3922788" cy="5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200" dirty="0">
                <a:solidFill>
                  <a:schemeClr val="accent2"/>
                </a:solidFill>
              </a:rPr>
              <a:t>P</a:t>
            </a:r>
            <a:r>
              <a:rPr lang="en-US" sz="3200" dirty="0" err="1">
                <a:solidFill>
                  <a:schemeClr val="accent2"/>
                </a:solidFill>
              </a:rPr>
              <a:t>ublic</a:t>
            </a:r>
            <a:r>
              <a:rPr lang="en-US" sz="3200" dirty="0">
                <a:solidFill>
                  <a:schemeClr val="accent2"/>
                </a:solidFill>
              </a:rPr>
              <a:t> transit</a:t>
            </a:r>
            <a:endParaRPr lang="pl-PL" sz="3200" dirty="0">
              <a:solidFill>
                <a:schemeClr val="accent2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16CF6EC-0CC5-E997-671C-72FACF74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406" y="2651550"/>
            <a:ext cx="3922788" cy="5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200" dirty="0">
                <a:solidFill>
                  <a:schemeClr val="accent2"/>
                </a:solidFill>
              </a:rPr>
              <a:t>Bike sharing</a:t>
            </a:r>
          </a:p>
        </p:txBody>
      </p:sp>
    </p:spTree>
    <p:extLst>
      <p:ext uri="{BB962C8B-B14F-4D97-AF65-F5344CB8AC3E}">
        <p14:creationId xmlns:p14="http://schemas.microsoft.com/office/powerpoint/2010/main" val="14698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8305-C3B5-AE35-C2B9-2C89E2D7E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218-D306-E1A6-828D-C65722702A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/>
              <a:t>Urban Transportation Trends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FE789F-4F44-0128-B326-76F305787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3380571"/>
            <a:ext cx="3200400" cy="155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−12% </a:t>
            </a:r>
            <a:endParaRPr lang="pl-PL" sz="4000" b="1" dirty="0"/>
          </a:p>
          <a:p>
            <a:pPr marL="0" indent="0" algn="ctr">
              <a:buNone/>
            </a:pPr>
            <a:r>
              <a:rPr lang="en-US" dirty="0"/>
              <a:t>drop in public transit usage</a:t>
            </a:r>
            <a:endParaRPr lang="pl-PL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DEF996-87A9-C908-9933-93368C70D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637" y="2941733"/>
            <a:ext cx="264095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4000" b="1" dirty="0"/>
              <a:t>18%</a:t>
            </a:r>
            <a:endParaRPr lang="pl-PL" sz="4000" b="1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l-PL" dirty="0"/>
              <a:t> of</a:t>
            </a:r>
            <a:r>
              <a:rPr lang="en-US" dirty="0"/>
              <a:t> short urban trips now use e-scooters</a:t>
            </a:r>
            <a:endParaRPr lang="en-US" altLang="en-US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43763D1-7CD0-3F01-D626-FB5AFDB0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291" y="3380571"/>
            <a:ext cx="2640955" cy="155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+25% </a:t>
            </a:r>
            <a:endParaRPr lang="pl-PL" sz="4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growth in bike sharing</a:t>
            </a:r>
          </a:p>
        </p:txBody>
      </p:sp>
    </p:spTree>
    <p:extLst>
      <p:ext uri="{BB962C8B-B14F-4D97-AF65-F5344CB8AC3E}">
        <p14:creationId xmlns:p14="http://schemas.microsoft.com/office/powerpoint/2010/main" val="206003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3F0D-A05A-70D8-5E38-F8921D559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58F75D-B07E-7024-FC42-07477C81DD7F}"/>
              </a:ext>
            </a:extLst>
          </p:cNvPr>
          <p:cNvGrpSpPr/>
          <p:nvPr/>
        </p:nvGrpSpPr>
        <p:grpSpPr>
          <a:xfrm>
            <a:off x="832584" y="1426920"/>
            <a:ext cx="10323096" cy="1362000"/>
            <a:chOff x="832584" y="1426920"/>
            <a:chExt cx="10323096" cy="1362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B5C18BF-F813-0AA9-20A7-878CDC7877E1}"/>
                </a:ext>
              </a:extLst>
            </p:cNvPr>
            <p:cNvSpPr/>
            <p:nvPr/>
          </p:nvSpPr>
          <p:spPr>
            <a:xfrm>
              <a:off x="832584" y="1426920"/>
              <a:ext cx="10323096" cy="136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5BAEC-495B-5ABD-C52C-C686D73792AF}"/>
                </a:ext>
              </a:extLst>
            </p:cNvPr>
            <p:cNvSpPr txBox="1"/>
            <p:nvPr/>
          </p:nvSpPr>
          <p:spPr>
            <a:xfrm>
              <a:off x="3040461" y="1748292"/>
              <a:ext cx="6118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000" dirty="0">
                  <a:solidFill>
                    <a:schemeClr val="bg1"/>
                  </a:solidFill>
                </a:rPr>
                <a:t>Reduce the text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66EBC-F9BA-1B61-B44D-41A562AFF808}"/>
              </a:ext>
            </a:extLst>
          </p:cNvPr>
          <p:cNvGrpSpPr/>
          <p:nvPr/>
        </p:nvGrpSpPr>
        <p:grpSpPr>
          <a:xfrm>
            <a:off x="832584" y="3927016"/>
            <a:ext cx="10323096" cy="1348971"/>
            <a:chOff x="832584" y="4353736"/>
            <a:chExt cx="10323096" cy="134897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5C7D74D-6E43-3055-9DCD-717D0FC975F6}"/>
                </a:ext>
              </a:extLst>
            </p:cNvPr>
            <p:cNvSpPr/>
            <p:nvPr/>
          </p:nvSpPr>
          <p:spPr>
            <a:xfrm>
              <a:off x="832584" y="4353736"/>
              <a:ext cx="10323096" cy="13489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A06E97-A637-021F-7EC5-0FBE7C8398B0}"/>
                </a:ext>
              </a:extLst>
            </p:cNvPr>
            <p:cNvSpPr txBox="1"/>
            <p:nvPr/>
          </p:nvSpPr>
          <p:spPr>
            <a:xfrm>
              <a:off x="1178618" y="4660307"/>
              <a:ext cx="9839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000" dirty="0">
                  <a:solidFill>
                    <a:schemeClr val="accent2"/>
                  </a:solidFill>
                </a:rPr>
                <a:t>Work on the design</a:t>
              </a:r>
              <a:endParaRPr lang="en-US" sz="4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40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EliteColors - Toxic Ste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F574"/>
      </a:accent1>
      <a:accent2>
        <a:srgbClr val="3A1772"/>
      </a:accent2>
      <a:accent3>
        <a:srgbClr val="0471A6"/>
      </a:accent3>
      <a:accent4>
        <a:srgbClr val="4CB5AE"/>
      </a:accent4>
      <a:accent5>
        <a:srgbClr val="E6EAEE"/>
      </a:accent5>
      <a:accent6>
        <a:srgbClr val="E6EAEE"/>
      </a:accent6>
      <a:hlink>
        <a:srgbClr val="0563C1"/>
      </a:hlink>
      <a:folHlink>
        <a:srgbClr val="954F72"/>
      </a:folHlink>
    </a:clrScheme>
    <a:fontScheme name="Poppins SB +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  <wetp:taskpane dockstate="right" visibility="0" width="438" row="10">
    <wetp:webextensionref xmlns:r="http://schemas.openxmlformats.org/officeDocument/2006/relationships" r:id="rId2"/>
  </wetp:taskpane>
  <wetp:taskpane dockstate="right" visibility="0" width="438" row="1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31F416CF-54A8-4BB5-8427-5A309FFF2E2D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CAA04C6-88F4-4898-9024-8FF718C4B3D9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Blue&quot;,&quot;color&quot;:&quot;#42A5F5&quot;,&quot;colorPalette&quot;:[&quot;44546A&quot;,&quot;E7E6E6&quot;,&quot;3B82F6&quot;,&quot;60A5FA&quot;,&quot;5EEAD4&quot;,&quot;CBD5E1&quot;,&quot;22D3EE&quot;,&quot;FDE68A&quot;,&quot;0563C1&quot;,&quot;954F72&quot;],&quot;previewImages&quot;:[&quot;https://cpp.appsdowonders.com/assets/SlideTitle-flame-blue.png&quot;,&quot;https://cpp.appsdowonders.com/assets/SlideTextbox1-flame-blue.png&quot;,&quot;https://cpp.appsdowonders.com/assets/SlideTextbox3-flame-blue.png&quot;,&quot;https://cpp.appsdowonders.com/assets/SlideTable-flame-blue.png&quot;,&quot;https://cpp.appsdowonders.com/assets/SlideTimeline-flame-blue.png&quot;],&quot;index&quot;:2}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3D8EF09-813A-4F92-8991-217B88D68025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499</Words>
  <Application>Microsoft Office PowerPoint</Application>
  <PresentationFormat>Widescreen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Poppins SemiBold</vt:lpstr>
      <vt:lpstr>Aptos</vt:lpstr>
      <vt:lpstr>Poppins</vt:lpstr>
      <vt:lpstr>Office Theme</vt:lpstr>
      <vt:lpstr>Urban Transportation Trends</vt:lpstr>
      <vt:lpstr>PowerPoint Presentation</vt:lpstr>
      <vt:lpstr>PowerPoint Presentation</vt:lpstr>
      <vt:lpstr>PowerPoint Presentation</vt:lpstr>
      <vt:lpstr>Urban Transportation Trends</vt:lpstr>
      <vt:lpstr>PowerPoint Presentation</vt:lpstr>
      <vt:lpstr>Urban Transportation Trends</vt:lpstr>
      <vt:lpstr>Urban Transportation Trends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104</cp:revision>
  <dcterms:created xsi:type="dcterms:W3CDTF">2025-03-31T07:16:37Z</dcterms:created>
  <dcterms:modified xsi:type="dcterms:W3CDTF">2025-04-25T08:20:33Z</dcterms:modified>
</cp:coreProperties>
</file>