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7"/>
  </p:notesMasterIdLst>
  <p:sldIdLst>
    <p:sldId id="295" r:id="rId2"/>
    <p:sldId id="296" r:id="rId3"/>
    <p:sldId id="294" r:id="rId4"/>
    <p:sldId id="292" r:id="rId5"/>
    <p:sldId id="293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78" r:id="rId14"/>
    <p:sldId id="304" r:id="rId15"/>
    <p:sldId id="305" r:id="rId16"/>
  </p:sldIdLst>
  <p:sldSz cx="12192000" cy="6858000"/>
  <p:notesSz cx="6858000" cy="9144000"/>
  <p:embeddedFontLst>
    <p:embeddedFont>
      <p:font typeface="Poppins Bold" panose="00000800000000000000" pitchFamily="2" charset="-18"/>
      <p:bold r:id="rId18"/>
    </p:embeddedFont>
    <p:embeddedFont>
      <p:font typeface="Poppins Light" panose="00000400000000000000" pitchFamily="2" charset="-18"/>
      <p:regular r:id="rId19"/>
      <p: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CQR Framework" id="{C5213224-E126-4288-9121-C8C27A17F7B6}">
          <p14:sldIdLst>
            <p14:sldId id="295"/>
            <p14:sldId id="296"/>
            <p14:sldId id="294"/>
            <p14:sldId id="292"/>
            <p14:sldId id="293"/>
            <p14:sldId id="297"/>
            <p14:sldId id="298"/>
            <p14:sldId id="299"/>
            <p14:sldId id="300"/>
          </p14:sldIdLst>
        </p14:section>
        <p14:section name="Pyramid Principle" id="{CA9F1F6A-A8C9-403B-93A9-A9C38CD32C00}">
          <p14:sldIdLst>
            <p14:sldId id="301"/>
            <p14:sldId id="302"/>
            <p14:sldId id="303"/>
            <p14:sldId id="278"/>
            <p14:sldId id="304"/>
          </p14:sldIdLst>
        </p14:section>
        <p14:section name="Blueprint" id="{4F4482B6-6F3C-4CFD-A126-F44028692267}">
          <p14:sldIdLst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0"/>
    <a:srgbClr val="5700C0"/>
    <a:srgbClr val="39007E"/>
    <a:srgbClr val="2F0068"/>
    <a:srgbClr val="22004C"/>
    <a:srgbClr val="363634"/>
    <a:srgbClr val="15D9AF"/>
    <a:srgbClr val="6CF1D6"/>
    <a:srgbClr val="2FE97A"/>
    <a:srgbClr val="FFB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7" autoAdjust="0"/>
    <p:restoredTop sz="86124" autoAdjust="0"/>
  </p:normalViewPr>
  <p:slideViewPr>
    <p:cSldViewPr snapToGrid="0">
      <p:cViewPr varScale="1">
        <p:scale>
          <a:sx n="84" d="100"/>
          <a:sy n="84" d="100"/>
        </p:scale>
        <p:origin x="912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bg1">
                  <a:alpha val="63000"/>
                </a:schemeClr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28575">
                <a:noFill/>
              </a:ln>
              <a:effectLst/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2080</c:v>
                </c:pt>
                <c:pt idx="1">
                  <c:v>2081</c:v>
                </c:pt>
                <c:pt idx="2">
                  <c:v>2082</c:v>
                </c:pt>
                <c:pt idx="3">
                  <c:v>2083</c:v>
                </c:pt>
                <c:pt idx="4">
                  <c:v>2084</c:v>
                </c:pt>
                <c:pt idx="5">
                  <c:v>2085</c:v>
                </c:pt>
                <c:pt idx="6">
                  <c:v>2086</c:v>
                </c:pt>
                <c:pt idx="7">
                  <c:v>2087</c:v>
                </c:pt>
                <c:pt idx="8">
                  <c:v>2088</c:v>
                </c:pt>
                <c:pt idx="9">
                  <c:v>2089</c:v>
                </c:pt>
                <c:pt idx="10">
                  <c:v>2090</c:v>
                </c:pt>
                <c:pt idx="11">
                  <c:v>2091</c:v>
                </c:pt>
                <c:pt idx="12">
                  <c:v>2092</c:v>
                </c:pt>
                <c:pt idx="13">
                  <c:v>2093</c:v>
                </c:pt>
                <c:pt idx="14">
                  <c:v>2094</c:v>
                </c:pt>
                <c:pt idx="15">
                  <c:v>2095</c:v>
                </c:pt>
                <c:pt idx="16">
                  <c:v>2096</c:v>
                </c:pt>
                <c:pt idx="17">
                  <c:v>2097</c:v>
                </c:pt>
                <c:pt idx="18">
                  <c:v>2098</c:v>
                </c:pt>
                <c:pt idx="19">
                  <c:v>2099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4.78</c:v>
                </c:pt>
                <c:pt idx="1">
                  <c:v>5.1100000000000003</c:v>
                </c:pt>
                <c:pt idx="2">
                  <c:v>5.98</c:v>
                </c:pt>
                <c:pt idx="3">
                  <c:v>8.6199999999999992</c:v>
                </c:pt>
                <c:pt idx="4">
                  <c:v>10.45</c:v>
                </c:pt>
                <c:pt idx="5">
                  <c:v>11.85</c:v>
                </c:pt>
                <c:pt idx="6">
                  <c:v>12.19</c:v>
                </c:pt>
                <c:pt idx="7">
                  <c:v>16.440000000000001</c:v>
                </c:pt>
                <c:pt idx="8">
                  <c:v>21.18</c:v>
                </c:pt>
                <c:pt idx="9">
                  <c:v>23.71</c:v>
                </c:pt>
                <c:pt idx="10">
                  <c:v>24.82</c:v>
                </c:pt>
                <c:pt idx="11">
                  <c:v>26.66</c:v>
                </c:pt>
                <c:pt idx="12">
                  <c:v>35.85</c:v>
                </c:pt>
                <c:pt idx="13">
                  <c:v>42.16</c:v>
                </c:pt>
                <c:pt idx="14">
                  <c:v>45.89</c:v>
                </c:pt>
                <c:pt idx="15">
                  <c:v>48.63</c:v>
                </c:pt>
                <c:pt idx="16">
                  <c:v>49.05</c:v>
                </c:pt>
                <c:pt idx="17">
                  <c:v>49.55</c:v>
                </c:pt>
                <c:pt idx="18">
                  <c:v>55.23</c:v>
                </c:pt>
                <c:pt idx="19">
                  <c:v>61.92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90-4D33-AFF4-BA9D178D7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5469920"/>
        <c:axId val="1475470880"/>
      </c:lineChart>
      <c:dateAx>
        <c:axId val="1475469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470880"/>
        <c:crosses val="autoZero"/>
        <c:auto val="0"/>
        <c:lblOffset val="100"/>
        <c:baseTimeUnit val="days"/>
        <c:majorUnit val="6"/>
        <c:majorTimeUnit val="days"/>
      </c:dateAx>
      <c:valAx>
        <c:axId val="1475470880"/>
        <c:scaling>
          <c:orientation val="minMax"/>
          <c:max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469920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5400" cap="rnd">
              <a:solidFill>
                <a:schemeClr val="bg1">
                  <a:alpha val="63000"/>
                </a:schemeClr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bg1"/>
              </a:solidFill>
              <a:ln w="28575">
                <a:noFill/>
              </a:ln>
              <a:effectLst/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2080</c:v>
                </c:pt>
                <c:pt idx="1">
                  <c:v>2081</c:v>
                </c:pt>
                <c:pt idx="2">
                  <c:v>2082</c:v>
                </c:pt>
                <c:pt idx="3">
                  <c:v>2083</c:v>
                </c:pt>
                <c:pt idx="4">
                  <c:v>2084</c:v>
                </c:pt>
                <c:pt idx="5">
                  <c:v>2085</c:v>
                </c:pt>
                <c:pt idx="6">
                  <c:v>2086</c:v>
                </c:pt>
                <c:pt idx="7">
                  <c:v>2087</c:v>
                </c:pt>
                <c:pt idx="8">
                  <c:v>2088</c:v>
                </c:pt>
                <c:pt idx="9">
                  <c:v>2089</c:v>
                </c:pt>
                <c:pt idx="10">
                  <c:v>2090</c:v>
                </c:pt>
                <c:pt idx="11">
                  <c:v>2091</c:v>
                </c:pt>
                <c:pt idx="12">
                  <c:v>2092</c:v>
                </c:pt>
                <c:pt idx="13">
                  <c:v>2093</c:v>
                </c:pt>
                <c:pt idx="14">
                  <c:v>2094</c:v>
                </c:pt>
                <c:pt idx="15">
                  <c:v>2095</c:v>
                </c:pt>
                <c:pt idx="16">
                  <c:v>2096</c:v>
                </c:pt>
                <c:pt idx="17">
                  <c:v>2097</c:v>
                </c:pt>
                <c:pt idx="18">
                  <c:v>2098</c:v>
                </c:pt>
                <c:pt idx="19">
                  <c:v>2099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4.78</c:v>
                </c:pt>
                <c:pt idx="1">
                  <c:v>5.1100000000000003</c:v>
                </c:pt>
                <c:pt idx="2">
                  <c:v>5.98</c:v>
                </c:pt>
                <c:pt idx="3">
                  <c:v>8.6199999999999992</c:v>
                </c:pt>
                <c:pt idx="4">
                  <c:v>10.45</c:v>
                </c:pt>
                <c:pt idx="5">
                  <c:v>11.85</c:v>
                </c:pt>
                <c:pt idx="6">
                  <c:v>12.19</c:v>
                </c:pt>
                <c:pt idx="7">
                  <c:v>16.440000000000001</c:v>
                </c:pt>
                <c:pt idx="8">
                  <c:v>21.18</c:v>
                </c:pt>
                <c:pt idx="9">
                  <c:v>23.71</c:v>
                </c:pt>
                <c:pt idx="10">
                  <c:v>24.82</c:v>
                </c:pt>
                <c:pt idx="11">
                  <c:v>26.66</c:v>
                </c:pt>
                <c:pt idx="12">
                  <c:v>35.85</c:v>
                </c:pt>
                <c:pt idx="13">
                  <c:v>42.16</c:v>
                </c:pt>
                <c:pt idx="14">
                  <c:v>45.89</c:v>
                </c:pt>
                <c:pt idx="15">
                  <c:v>48.63</c:v>
                </c:pt>
                <c:pt idx="16">
                  <c:v>49.05</c:v>
                </c:pt>
                <c:pt idx="17">
                  <c:v>49.55</c:v>
                </c:pt>
                <c:pt idx="18">
                  <c:v>55.23</c:v>
                </c:pt>
                <c:pt idx="19">
                  <c:v>61.92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90-4D33-AFF4-BA9D178D7C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5469920"/>
        <c:axId val="1475470880"/>
      </c:lineChart>
      <c:dateAx>
        <c:axId val="14754699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470880"/>
        <c:crosses val="autoZero"/>
        <c:auto val="0"/>
        <c:lblOffset val="100"/>
        <c:baseTimeUnit val="days"/>
        <c:majorUnit val="6"/>
        <c:majorTimeUnit val="days"/>
      </c:dateAx>
      <c:valAx>
        <c:axId val="1475470880"/>
        <c:scaling>
          <c:orientation val="minMax"/>
          <c:max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469920"/>
        <c:crosses val="max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B2FEB-F6BA-49FB-9CA3-3A28994CDEB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A131-FDC9-468D-8AEB-FA9655E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Logical progression of ideas.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Complication</a:t>
            </a:r>
          </a:p>
          <a:p>
            <a:r>
              <a:rPr lang="en-US" b="1" dirty="0"/>
              <a:t>Title:</a:t>
            </a:r>
            <a:r>
              <a:rPr lang="en-US" dirty="0"/>
              <a:t> Growing Cyber Threat</a:t>
            </a:r>
            <a:r>
              <a:rPr lang="pl-PL" dirty="0"/>
              <a:t>s</a:t>
            </a:r>
            <a:br>
              <a:rPr lang="en-US" dirty="0"/>
            </a:br>
            <a:r>
              <a:rPr lang="en-US" b="1" dirty="0"/>
              <a:t>Content:</a:t>
            </a:r>
            <a:r>
              <a:rPr lang="en-US" dirty="0"/>
              <a:t> Cyber threats like malware, ransomware, and viruses are more prevalent and sophisticate</a:t>
            </a:r>
            <a:r>
              <a:rPr lang="pl-PL" dirty="0"/>
              <a:t>d. Number of attacks growing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1A131-FDC9-468D-8AEB-FA9655E57F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796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Slide 2: Complication</a:t>
            </a:r>
          </a:p>
          <a:p>
            <a:r>
              <a:rPr lang="en-US" b="1" dirty="0"/>
              <a:t>Title:</a:t>
            </a:r>
            <a:r>
              <a:rPr lang="en-US" dirty="0"/>
              <a:t> Growing Cyber Threat</a:t>
            </a:r>
            <a:r>
              <a:rPr lang="pl-PL" dirty="0"/>
              <a:t>s</a:t>
            </a:r>
            <a:br>
              <a:rPr lang="en-US" dirty="0"/>
            </a:br>
            <a:r>
              <a:rPr lang="en-US" b="1" dirty="0"/>
              <a:t>Content:</a:t>
            </a:r>
            <a:r>
              <a:rPr lang="en-US" dirty="0"/>
              <a:t> Cyber threats like malware, ransomware, and viruses are more prevalent and sophisticate</a:t>
            </a:r>
            <a:r>
              <a:rPr lang="pl-PL" dirty="0"/>
              <a:t>d. Number of attacks growing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71A131-FDC9-468D-8AEB-FA9655E57F1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08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F020-DB7A-022B-7015-C6BB90E74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D68DD-ABE1-CCF2-E66D-B8B01C1A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CDC-7D51-97DC-C48B-7C657FD6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A1F3-63C2-DD65-2427-40EFC311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0A3A-EF0C-A07D-2B98-15FFEADD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623-A28A-72DB-8970-155F3A5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4ADCD-3C00-F951-0308-405574AF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BEDF-8F20-F912-1E19-8D9910E3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C774-0F23-A294-05A6-1DABC10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9C11-A473-F936-708D-2BA281A4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40C3-A390-B84E-F2A0-94135DE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B231-F646-0D75-8DF6-E03E1769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FB4A-E08E-2793-DB48-D3B33316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91B4-4065-ABD6-64F6-5268FE3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1C80-CDD6-C63F-060D-60E24DE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91C7-4C4C-33DC-CADE-EBFA933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09E61-6B11-A7DA-B3D4-37436A287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AC30-DDE3-641F-ED61-ED957C36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8C0D-C190-1BB7-E78C-B206352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1CD0-5064-9889-4628-13F21D4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94E-7A77-C965-AC92-1645D451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7A4-090E-02BD-EE0E-A2EBFCAC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AC7-DA07-DBD8-05A5-C52CD3F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80AA-CA5E-0EC0-C46B-A3DC387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8BBF-F7A8-56D3-C1B5-68796E15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7F7D-CF9D-33F9-EFBC-4B1F3B5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07F-F21C-3B48-DA04-C4D049C9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AEDC-8921-1B6C-5AC1-09D698D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AF6D-64E4-0B8A-D608-4DB279D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4F5-DB62-1690-FEEB-AC1834D7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759E-FCC5-F4A9-75F5-BCE93DD8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730-2EF9-44BA-912E-9C2EDA9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7E7A-19A8-0A90-1954-40DCC924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94704-4F35-14DF-FE63-09642D9B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FC90-D552-4A05-152B-EE5F437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0EBC-81DD-41F6-BA0D-CB396D10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A427-274C-9553-0507-0160C1F2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BE8-EFB9-315C-7F81-36B3E47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529F-1B55-AAB2-B19D-F55C218F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9BA4-B679-ED88-C2F3-6A1BFBF0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F0AD0-834E-814F-CC3B-676F5D46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C990B-1164-8C91-A806-D5355A6FF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D21DF-10CF-BB8C-099C-DE8B02B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B0B-0B8A-30EE-7B19-1A2D5C1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A7782-6095-A40E-8969-AC41F3B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2B4A-BD89-B97D-27D2-E387FB7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FDB1F-4E32-33F8-09F0-DCD61237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5FD1-E29C-57AB-0AED-305ED78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2191-9E57-43C0-970C-DC14E16C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1157-FDAC-9432-8D91-B7503FD7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36268-843F-26F5-7B15-AAD1BF22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3F12-C8D9-0D79-D657-6189E795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56103-232E-DB93-7AE6-65566FFC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992E6-BDB7-82E0-FC7C-2F805A8C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D835F-0412-2C0F-1100-24AB23D3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8F40-2DA1-CFD3-0E78-373C5B4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1485-681F-412C-50F7-E25F5F30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074C-7178-71BE-BFCC-24028614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5DFD-D848-F1EB-86F7-E378C24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9BDE-B268-76D3-67BB-AF3F2BE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F47-ED1F-9C69-7072-66A8B16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2B1F2-1043-C5F2-D0AC-E90C491B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EE42-5BD8-A63A-1059-169374CA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CF1-DA01-26AD-0CFC-562894194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9574-3F14-F0F1-7C2F-19A487C3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F957-4573-C926-153A-7BEABA8C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C4960-5CFC-F3EE-AFA2-FB7E4760DB5E}"/>
              </a:ext>
            </a:extLst>
          </p:cNvPr>
          <p:cNvSpPr txBox="1"/>
          <p:nvPr/>
        </p:nvSpPr>
        <p:spPr>
          <a:xfrm>
            <a:off x="1519621" y="431423"/>
            <a:ext cx="8238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dirty="0">
                <a:solidFill>
                  <a:schemeClr val="accent5"/>
                </a:solidFill>
                <a:latin typeface="+mj-lt"/>
              </a:rPr>
              <a:t>SCQR framework</a:t>
            </a:r>
            <a:endParaRPr lang="en-US" sz="7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ADFFE-BB71-6656-006F-6E183C60BCE1}"/>
              </a:ext>
            </a:extLst>
          </p:cNvPr>
          <p:cNvSpPr txBox="1"/>
          <p:nvPr/>
        </p:nvSpPr>
        <p:spPr>
          <a:xfrm>
            <a:off x="-4232249" y="2133092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S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ituation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3EB2C-0CF2-1D20-B69B-3632C5CD69AC}"/>
              </a:ext>
            </a:extLst>
          </p:cNvPr>
          <p:cNvSpPr txBox="1"/>
          <p:nvPr/>
        </p:nvSpPr>
        <p:spPr>
          <a:xfrm>
            <a:off x="-5041765" y="3056422"/>
            <a:ext cx="5041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C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omplication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8D949-30E1-CCBB-AB03-22E7104C4C63}"/>
              </a:ext>
            </a:extLst>
          </p:cNvPr>
          <p:cNvSpPr txBox="1"/>
          <p:nvPr/>
        </p:nvSpPr>
        <p:spPr>
          <a:xfrm>
            <a:off x="-3720146" y="3979752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Q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uestion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48B9-CEF9-08AE-1E7C-3C0235379C91}"/>
              </a:ext>
            </a:extLst>
          </p:cNvPr>
          <p:cNvSpPr txBox="1"/>
          <p:nvPr/>
        </p:nvSpPr>
        <p:spPr>
          <a:xfrm>
            <a:off x="-4271579" y="4903082"/>
            <a:ext cx="3951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R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esolution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91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C4960-5CFC-F3EE-AFA2-FB7E4760DB5E}"/>
              </a:ext>
            </a:extLst>
          </p:cNvPr>
          <p:cNvSpPr txBox="1"/>
          <p:nvPr/>
        </p:nvSpPr>
        <p:spPr>
          <a:xfrm>
            <a:off x="1519621" y="431423"/>
            <a:ext cx="10022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2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Typical presentation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6CF1D6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ADFFE-BB71-6656-006F-6E183C60BCE1}"/>
              </a:ext>
            </a:extLst>
          </p:cNvPr>
          <p:cNvSpPr txBox="1"/>
          <p:nvPr/>
        </p:nvSpPr>
        <p:spPr>
          <a:xfrm>
            <a:off x="3837286" y="2406374"/>
            <a:ext cx="4293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B</a:t>
            </a: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oring introduction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3EB2C-0CF2-1D20-B69B-3632C5CD69AC}"/>
              </a:ext>
            </a:extLst>
          </p:cNvPr>
          <p:cNvSpPr txBox="1"/>
          <p:nvPr/>
        </p:nvSpPr>
        <p:spPr>
          <a:xfrm>
            <a:off x="4433507" y="3642076"/>
            <a:ext cx="5115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3200" dirty="0">
                <a:solidFill>
                  <a:schemeClr val="accent5"/>
                </a:solidFill>
                <a:latin typeface="Poppins Bold"/>
              </a:rPr>
              <a:t>L</a:t>
            </a:r>
            <a:r>
              <a:rPr lang="pl-PL" sz="3200" dirty="0">
                <a:solidFill>
                  <a:schemeClr val="bg1"/>
                </a:solidFill>
                <a:latin typeface="Poppins Bold"/>
              </a:rPr>
              <a:t>ong and tedious slides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48B9-CEF9-08AE-1E7C-3C0235379C91}"/>
              </a:ext>
            </a:extLst>
          </p:cNvPr>
          <p:cNvSpPr txBox="1"/>
          <p:nvPr/>
        </p:nvSpPr>
        <p:spPr>
          <a:xfrm>
            <a:off x="5172733" y="4920783"/>
            <a:ext cx="4366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3200" dirty="0">
                <a:solidFill>
                  <a:schemeClr val="accent6"/>
                </a:solidFill>
                <a:latin typeface="Poppins Bold"/>
              </a:rPr>
              <a:t>F</a:t>
            </a:r>
            <a:r>
              <a:rPr lang="pl-PL" sz="3200" dirty="0">
                <a:solidFill>
                  <a:schemeClr val="bg1"/>
                </a:solidFill>
                <a:latin typeface="Poppins Bold"/>
              </a:rPr>
              <a:t>inally a conclusion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23FE15-72A0-70F0-F0E0-5A1D766315CC}"/>
              </a:ext>
            </a:extLst>
          </p:cNvPr>
          <p:cNvSpPr/>
          <p:nvPr/>
        </p:nvSpPr>
        <p:spPr>
          <a:xfrm>
            <a:off x="749105" y="2250577"/>
            <a:ext cx="4011686" cy="3458350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9681C-9CB3-A064-3166-A837676F60EE}"/>
              </a:ext>
            </a:extLst>
          </p:cNvPr>
          <p:cNvCxnSpPr/>
          <p:nvPr/>
        </p:nvCxnSpPr>
        <p:spPr>
          <a:xfrm>
            <a:off x="1568745" y="3402571"/>
            <a:ext cx="248849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90FF83-1F3A-A0B4-7CAC-B4FF30A38AED}"/>
              </a:ext>
            </a:extLst>
          </p:cNvPr>
          <p:cNvCxnSpPr>
            <a:cxnSpLocks/>
          </p:cNvCxnSpPr>
          <p:nvPr/>
        </p:nvCxnSpPr>
        <p:spPr>
          <a:xfrm>
            <a:off x="1215342" y="4561968"/>
            <a:ext cx="291921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C4960-5CFC-F3EE-AFA2-FB7E4760DB5E}"/>
              </a:ext>
            </a:extLst>
          </p:cNvPr>
          <p:cNvSpPr txBox="1"/>
          <p:nvPr/>
        </p:nvSpPr>
        <p:spPr>
          <a:xfrm>
            <a:off x="1519621" y="431423"/>
            <a:ext cx="860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2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Pyramid Principle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6CF1D6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ADFFE-BB71-6656-006F-6E183C60BCE1}"/>
              </a:ext>
            </a:extLst>
          </p:cNvPr>
          <p:cNvSpPr txBox="1"/>
          <p:nvPr/>
        </p:nvSpPr>
        <p:spPr>
          <a:xfrm>
            <a:off x="3837286" y="2406374"/>
            <a:ext cx="497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M</a:t>
            </a: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ain idea / the answer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3EB2C-0CF2-1D20-B69B-3632C5CD69AC}"/>
              </a:ext>
            </a:extLst>
          </p:cNvPr>
          <p:cNvSpPr txBox="1"/>
          <p:nvPr/>
        </p:nvSpPr>
        <p:spPr>
          <a:xfrm>
            <a:off x="4433507" y="3642076"/>
            <a:ext cx="5012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S</a:t>
            </a:r>
            <a:r>
              <a:rPr lang="pl-PL" sz="3200" dirty="0">
                <a:solidFill>
                  <a:srgbClr val="FFFFFF"/>
                </a:solidFill>
                <a:latin typeface="Poppins Bold"/>
              </a:rPr>
              <a:t>upporting arguments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48B9-CEF9-08AE-1E7C-3C0235379C91}"/>
              </a:ext>
            </a:extLst>
          </p:cNvPr>
          <p:cNvSpPr txBox="1"/>
          <p:nvPr/>
        </p:nvSpPr>
        <p:spPr>
          <a:xfrm>
            <a:off x="5172733" y="4920783"/>
            <a:ext cx="5073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S</a:t>
            </a:r>
            <a:r>
              <a:rPr lang="pl-PL" sz="3200" dirty="0">
                <a:solidFill>
                  <a:srgbClr val="FFFFFF"/>
                </a:solidFill>
                <a:latin typeface="Poppins Bold"/>
              </a:rPr>
              <a:t>upporting facts / data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23FE15-72A0-70F0-F0E0-5A1D766315CC}"/>
              </a:ext>
            </a:extLst>
          </p:cNvPr>
          <p:cNvSpPr/>
          <p:nvPr/>
        </p:nvSpPr>
        <p:spPr>
          <a:xfrm>
            <a:off x="749105" y="2250577"/>
            <a:ext cx="4011686" cy="3458350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9681C-9CB3-A064-3166-A837676F60EE}"/>
              </a:ext>
            </a:extLst>
          </p:cNvPr>
          <p:cNvCxnSpPr/>
          <p:nvPr/>
        </p:nvCxnSpPr>
        <p:spPr>
          <a:xfrm>
            <a:off x="1568745" y="3402571"/>
            <a:ext cx="248849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90FF83-1F3A-A0B4-7CAC-B4FF30A38AED}"/>
              </a:ext>
            </a:extLst>
          </p:cNvPr>
          <p:cNvCxnSpPr>
            <a:cxnSpLocks/>
          </p:cNvCxnSpPr>
          <p:nvPr/>
        </p:nvCxnSpPr>
        <p:spPr>
          <a:xfrm>
            <a:off x="1215342" y="4561968"/>
            <a:ext cx="291921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223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C4960-5CFC-F3EE-AFA2-FB7E4760DB5E}"/>
              </a:ext>
            </a:extLst>
          </p:cNvPr>
          <p:cNvSpPr txBox="1"/>
          <p:nvPr/>
        </p:nvSpPr>
        <p:spPr>
          <a:xfrm>
            <a:off x="1519621" y="431423"/>
            <a:ext cx="8603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72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Pyramid Principle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rgbClr val="6CF1D6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ADFFE-BB71-6656-006F-6E183C60BCE1}"/>
              </a:ext>
            </a:extLst>
          </p:cNvPr>
          <p:cNvSpPr txBox="1"/>
          <p:nvPr/>
        </p:nvSpPr>
        <p:spPr>
          <a:xfrm>
            <a:off x="16629820" y="2406374"/>
            <a:ext cx="497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M</a:t>
            </a: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ain idea / the answer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3EB2C-0CF2-1D20-B69B-3632C5CD69AC}"/>
              </a:ext>
            </a:extLst>
          </p:cNvPr>
          <p:cNvSpPr txBox="1"/>
          <p:nvPr/>
        </p:nvSpPr>
        <p:spPr>
          <a:xfrm>
            <a:off x="14979587" y="3642076"/>
            <a:ext cx="5012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S</a:t>
            </a:r>
            <a:r>
              <a:rPr lang="pl-PL" sz="3200" dirty="0">
                <a:solidFill>
                  <a:srgbClr val="FFFFFF"/>
                </a:solidFill>
                <a:latin typeface="Poppins Bold"/>
              </a:rPr>
              <a:t>upporting arguments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48B9-CEF9-08AE-1E7C-3C0235379C91}"/>
              </a:ext>
            </a:extLst>
          </p:cNvPr>
          <p:cNvSpPr txBox="1"/>
          <p:nvPr/>
        </p:nvSpPr>
        <p:spPr>
          <a:xfrm>
            <a:off x="14042413" y="4920783"/>
            <a:ext cx="5073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S</a:t>
            </a:r>
            <a:r>
              <a:rPr lang="pl-PL" sz="3200" dirty="0">
                <a:solidFill>
                  <a:srgbClr val="FFFFFF"/>
                </a:solidFill>
                <a:latin typeface="Poppins Bold"/>
              </a:rPr>
              <a:t>upporting facts / data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523FE15-72A0-70F0-F0E0-5A1D766315CC}"/>
              </a:ext>
            </a:extLst>
          </p:cNvPr>
          <p:cNvSpPr/>
          <p:nvPr/>
        </p:nvSpPr>
        <p:spPr>
          <a:xfrm>
            <a:off x="749105" y="2250577"/>
            <a:ext cx="4011686" cy="3458350"/>
          </a:xfrm>
          <a:prstGeom prst="triangl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29681C-9CB3-A064-3166-A837676F60EE}"/>
              </a:ext>
            </a:extLst>
          </p:cNvPr>
          <p:cNvCxnSpPr/>
          <p:nvPr/>
        </p:nvCxnSpPr>
        <p:spPr>
          <a:xfrm>
            <a:off x="1568745" y="3402571"/>
            <a:ext cx="2488499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90FF83-1F3A-A0B4-7CAC-B4FF30A38AED}"/>
              </a:ext>
            </a:extLst>
          </p:cNvPr>
          <p:cNvCxnSpPr>
            <a:cxnSpLocks/>
          </p:cNvCxnSpPr>
          <p:nvPr/>
        </p:nvCxnSpPr>
        <p:spPr>
          <a:xfrm>
            <a:off x="1215342" y="4561968"/>
            <a:ext cx="291921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3EF6660-D76A-C38C-454E-B5046F91239F}"/>
              </a:ext>
            </a:extLst>
          </p:cNvPr>
          <p:cNvGrpSpPr/>
          <p:nvPr/>
        </p:nvGrpSpPr>
        <p:grpSpPr>
          <a:xfrm>
            <a:off x="5245869" y="2227746"/>
            <a:ext cx="1151139" cy="1151139"/>
            <a:chOff x="2148522" y="771842"/>
            <a:chExt cx="600075" cy="600075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AC1674A-03FC-B01A-5012-AFF14F6B9183}"/>
                </a:ext>
              </a:extLst>
            </p:cNvPr>
            <p:cNvSpPr/>
            <p:nvPr/>
          </p:nvSpPr>
          <p:spPr>
            <a:xfrm>
              <a:off x="2291397" y="914717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57150 w 314325"/>
                <a:gd name="connsiteY5" fmla="*/ 31432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257175 w 314325"/>
                <a:gd name="connsiteY9" fmla="*/ 314325 h 314325"/>
                <a:gd name="connsiteX10" fmla="*/ 280988 w 314325"/>
                <a:gd name="connsiteY10" fmla="*/ 314325 h 314325"/>
                <a:gd name="connsiteX11" fmla="*/ 314325 w 314325"/>
                <a:gd name="connsiteY11" fmla="*/ 280988 h 314325"/>
                <a:gd name="connsiteX12" fmla="*/ 314325 w 314325"/>
                <a:gd name="connsiteY12" fmla="*/ 33338 h 314325"/>
                <a:gd name="connsiteX13" fmla="*/ 280988 w 314325"/>
                <a:gd name="connsiteY1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7150" y="314325"/>
                  </a:lnTo>
                  <a:lnTo>
                    <a:pt x="57150" y="157163"/>
                  </a:ln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lnTo>
                    <a:pt x="257175" y="314325"/>
                  </a:ln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0888403-4F30-795E-E2BC-D5A5A90999C6}"/>
                </a:ext>
              </a:extLst>
            </p:cNvPr>
            <p:cNvSpPr/>
            <p:nvPr/>
          </p:nvSpPr>
          <p:spPr>
            <a:xfrm>
              <a:off x="2377122" y="1000442"/>
              <a:ext cx="142875" cy="228600"/>
            </a:xfrm>
            <a:custGeom>
              <a:avLst/>
              <a:gdLst>
                <a:gd name="connsiteX0" fmla="*/ 71438 w 142875"/>
                <a:gd name="connsiteY0" fmla="*/ 0 h 228600"/>
                <a:gd name="connsiteX1" fmla="*/ 0 w 142875"/>
                <a:gd name="connsiteY1" fmla="*/ 71438 h 228600"/>
                <a:gd name="connsiteX2" fmla="*/ 0 w 142875"/>
                <a:gd name="connsiteY2" fmla="*/ 228600 h 228600"/>
                <a:gd name="connsiteX3" fmla="*/ 142875 w 142875"/>
                <a:gd name="connsiteY3" fmla="*/ 228600 h 228600"/>
                <a:gd name="connsiteX4" fmla="*/ 142875 w 142875"/>
                <a:gd name="connsiteY4" fmla="*/ 166553 h 228600"/>
                <a:gd name="connsiteX5" fmla="*/ 42997 w 142875"/>
                <a:gd name="connsiteY5" fmla="*/ 152669 h 228600"/>
                <a:gd name="connsiteX6" fmla="*/ 28575 w 142875"/>
                <a:gd name="connsiteY6" fmla="*/ 109538 h 228600"/>
                <a:gd name="connsiteX7" fmla="*/ 28575 w 142875"/>
                <a:gd name="connsiteY7" fmla="*/ 71438 h 228600"/>
                <a:gd name="connsiteX8" fmla="*/ 71438 w 142875"/>
                <a:gd name="connsiteY8" fmla="*/ 28575 h 228600"/>
                <a:gd name="connsiteX9" fmla="*/ 114300 w 142875"/>
                <a:gd name="connsiteY9" fmla="*/ 71438 h 228600"/>
                <a:gd name="connsiteX10" fmla="*/ 114300 w 142875"/>
                <a:gd name="connsiteY10" fmla="*/ 109538 h 228600"/>
                <a:gd name="connsiteX11" fmla="*/ 100013 w 142875"/>
                <a:gd name="connsiteY11" fmla="*/ 123825 h 228600"/>
                <a:gd name="connsiteX12" fmla="*/ 85725 w 142875"/>
                <a:gd name="connsiteY12" fmla="*/ 109538 h 228600"/>
                <a:gd name="connsiteX13" fmla="*/ 85725 w 142875"/>
                <a:gd name="connsiteY13" fmla="*/ 71438 h 228600"/>
                <a:gd name="connsiteX14" fmla="*/ 71438 w 142875"/>
                <a:gd name="connsiteY14" fmla="*/ 57150 h 228600"/>
                <a:gd name="connsiteX15" fmla="*/ 57150 w 142875"/>
                <a:gd name="connsiteY15" fmla="*/ 71438 h 228600"/>
                <a:gd name="connsiteX16" fmla="*/ 57150 w 142875"/>
                <a:gd name="connsiteY16" fmla="*/ 109538 h 228600"/>
                <a:gd name="connsiteX17" fmla="*/ 100013 w 142875"/>
                <a:gd name="connsiteY17" fmla="*/ 152400 h 228600"/>
                <a:gd name="connsiteX18" fmla="*/ 142875 w 142875"/>
                <a:gd name="connsiteY18" fmla="*/ 109538 h 228600"/>
                <a:gd name="connsiteX19" fmla="*/ 142875 w 142875"/>
                <a:gd name="connsiteY19" fmla="*/ 71438 h 228600"/>
                <a:gd name="connsiteX20" fmla="*/ 71438 w 142875"/>
                <a:gd name="connsiteY2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28600">
                  <a:moveTo>
                    <a:pt x="71438" y="0"/>
                  </a:moveTo>
                  <a:cubicBezTo>
                    <a:pt x="32001" y="43"/>
                    <a:pt x="43" y="32001"/>
                    <a:pt x="0" y="71438"/>
                  </a:cubicBezTo>
                  <a:lnTo>
                    <a:pt x="0" y="228600"/>
                  </a:lnTo>
                  <a:lnTo>
                    <a:pt x="142875" y="228600"/>
                  </a:lnTo>
                  <a:lnTo>
                    <a:pt x="142875" y="166553"/>
                  </a:lnTo>
                  <a:cubicBezTo>
                    <a:pt x="111461" y="190299"/>
                    <a:pt x="66744" y="184083"/>
                    <a:pt x="42997" y="152669"/>
                  </a:cubicBezTo>
                  <a:cubicBezTo>
                    <a:pt x="33611" y="140251"/>
                    <a:pt x="28546" y="125103"/>
                    <a:pt x="28575" y="109538"/>
                  </a:cubicBezTo>
                  <a:lnTo>
                    <a:pt x="28575" y="71438"/>
                  </a:lnTo>
                  <a:cubicBezTo>
                    <a:pt x="28575" y="47765"/>
                    <a:pt x="47765" y="28575"/>
                    <a:pt x="71438" y="28575"/>
                  </a:cubicBezTo>
                  <a:cubicBezTo>
                    <a:pt x="95110" y="28575"/>
                    <a:pt x="114300" y="47765"/>
                    <a:pt x="114300" y="71438"/>
                  </a:cubicBezTo>
                  <a:lnTo>
                    <a:pt x="114300" y="109538"/>
                  </a:lnTo>
                  <a:cubicBezTo>
                    <a:pt x="114300" y="117428"/>
                    <a:pt x="107903" y="123825"/>
                    <a:pt x="100013" y="123825"/>
                  </a:cubicBezTo>
                  <a:cubicBezTo>
                    <a:pt x="92122" y="123825"/>
                    <a:pt x="85725" y="117428"/>
                    <a:pt x="85725" y="109538"/>
                  </a:cubicBezTo>
                  <a:lnTo>
                    <a:pt x="85725" y="71438"/>
                  </a:lnTo>
                  <a:cubicBezTo>
                    <a:pt x="85725" y="63547"/>
                    <a:pt x="79328" y="57150"/>
                    <a:pt x="71438" y="57150"/>
                  </a:cubicBezTo>
                  <a:cubicBezTo>
                    <a:pt x="63547" y="57150"/>
                    <a:pt x="57150" y="63547"/>
                    <a:pt x="57150" y="71438"/>
                  </a:cubicBezTo>
                  <a:lnTo>
                    <a:pt x="57150" y="109538"/>
                  </a:lnTo>
                  <a:cubicBezTo>
                    <a:pt x="57150" y="133210"/>
                    <a:pt x="76340" y="152400"/>
                    <a:pt x="100013" y="152400"/>
                  </a:cubicBezTo>
                  <a:cubicBezTo>
                    <a:pt x="123685" y="152400"/>
                    <a:pt x="142875" y="133210"/>
                    <a:pt x="142875" y="109538"/>
                  </a:cubicBezTo>
                  <a:lnTo>
                    <a:pt x="142875" y="71438"/>
                  </a:lnTo>
                  <a:cubicBezTo>
                    <a:pt x="142832" y="32001"/>
                    <a:pt x="110874" y="43"/>
                    <a:pt x="7143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906F264-7F8F-5638-DA04-678B98D744C5}"/>
                </a:ext>
              </a:extLst>
            </p:cNvPr>
            <p:cNvSpPr/>
            <p:nvPr/>
          </p:nvSpPr>
          <p:spPr>
            <a:xfrm>
              <a:off x="2148522" y="771842"/>
              <a:ext cx="600075" cy="600075"/>
            </a:xfrm>
            <a:custGeom>
              <a:avLst/>
              <a:gdLst>
                <a:gd name="connsiteX0" fmla="*/ 557213 w 600075"/>
                <a:gd name="connsiteY0" fmla="*/ 0 h 600075"/>
                <a:gd name="connsiteX1" fmla="*/ 42863 w 600075"/>
                <a:gd name="connsiteY1" fmla="*/ 0 h 600075"/>
                <a:gd name="connsiteX2" fmla="*/ 0 w 600075"/>
                <a:gd name="connsiteY2" fmla="*/ 42863 h 600075"/>
                <a:gd name="connsiteX3" fmla="*/ 0 w 600075"/>
                <a:gd name="connsiteY3" fmla="*/ 557213 h 600075"/>
                <a:gd name="connsiteX4" fmla="*/ 42863 w 600075"/>
                <a:gd name="connsiteY4" fmla="*/ 600075 h 600075"/>
                <a:gd name="connsiteX5" fmla="*/ 557213 w 600075"/>
                <a:gd name="connsiteY5" fmla="*/ 600075 h 600075"/>
                <a:gd name="connsiteX6" fmla="*/ 600075 w 600075"/>
                <a:gd name="connsiteY6" fmla="*/ 557213 h 600075"/>
                <a:gd name="connsiteX7" fmla="*/ 600075 w 600075"/>
                <a:gd name="connsiteY7" fmla="*/ 42863 h 600075"/>
                <a:gd name="connsiteX8" fmla="*/ 557213 w 600075"/>
                <a:gd name="connsiteY8" fmla="*/ 0 h 600075"/>
                <a:gd name="connsiteX9" fmla="*/ 571500 w 600075"/>
                <a:gd name="connsiteY9" fmla="*/ 557213 h 600075"/>
                <a:gd name="connsiteX10" fmla="*/ 557213 w 600075"/>
                <a:gd name="connsiteY10" fmla="*/ 571500 h 600075"/>
                <a:gd name="connsiteX11" fmla="*/ 42863 w 600075"/>
                <a:gd name="connsiteY11" fmla="*/ 571500 h 600075"/>
                <a:gd name="connsiteX12" fmla="*/ 28575 w 600075"/>
                <a:gd name="connsiteY12" fmla="*/ 557213 h 600075"/>
                <a:gd name="connsiteX13" fmla="*/ 28575 w 600075"/>
                <a:gd name="connsiteY13" fmla="*/ 42863 h 600075"/>
                <a:gd name="connsiteX14" fmla="*/ 42863 w 600075"/>
                <a:gd name="connsiteY14" fmla="*/ 28575 h 600075"/>
                <a:gd name="connsiteX15" fmla="*/ 557213 w 600075"/>
                <a:gd name="connsiteY15" fmla="*/ 28575 h 600075"/>
                <a:gd name="connsiteX16" fmla="*/ 571500 w 600075"/>
                <a:gd name="connsiteY16" fmla="*/ 428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60007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571500" y="557213"/>
                  </a:moveTo>
                  <a:cubicBezTo>
                    <a:pt x="571491" y="565100"/>
                    <a:pt x="565100" y="571491"/>
                    <a:pt x="5572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CDE614-59CE-7E0E-8AEA-576004771CDA}"/>
                </a:ext>
              </a:extLst>
            </p:cNvPr>
            <p:cNvSpPr/>
            <p:nvPr/>
          </p:nvSpPr>
          <p:spPr>
            <a:xfrm>
              <a:off x="2219960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0 w 104775"/>
                <a:gd name="connsiteY3" fmla="*/ 90488 h 104775"/>
                <a:gd name="connsiteX4" fmla="*/ 14288 w 104775"/>
                <a:gd name="connsiteY4" fmla="*/ 104775 h 104775"/>
                <a:gd name="connsiteX5" fmla="*/ 28575 w 104775"/>
                <a:gd name="connsiteY5" fmla="*/ 90488 h 104775"/>
                <a:gd name="connsiteX6" fmla="*/ 28575 w 104775"/>
                <a:gd name="connsiteY6" fmla="*/ 28575 h 104775"/>
                <a:gd name="connsiteX7" fmla="*/ 90488 w 104775"/>
                <a:gd name="connsiteY7" fmla="*/ 28575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8" y="2"/>
                    <a:pt x="2" y="6398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cubicBezTo>
                    <a:pt x="22178" y="104775"/>
                    <a:pt x="28575" y="98378"/>
                    <a:pt x="28575" y="90488"/>
                  </a:cubicBezTo>
                  <a:lnTo>
                    <a:pt x="28575" y="28575"/>
                  </a:lnTo>
                  <a:lnTo>
                    <a:pt x="90488" y="28575"/>
                  </a:lnTo>
                  <a:cubicBezTo>
                    <a:pt x="98378" y="28575"/>
                    <a:pt x="104775" y="22178"/>
                    <a:pt x="104775" y="14288"/>
                  </a:cubicBezTo>
                  <a:cubicBezTo>
                    <a:pt x="104775" y="6397"/>
                    <a:pt x="98378" y="0"/>
                    <a:pt x="904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D8263F6-4512-C4A8-DDB8-CC1A7DF501B2}"/>
                </a:ext>
              </a:extLst>
            </p:cNvPr>
            <p:cNvSpPr/>
            <p:nvPr/>
          </p:nvSpPr>
          <p:spPr>
            <a:xfrm>
              <a:off x="2572385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14288 w 104775"/>
                <a:gd name="connsiteY3" fmla="*/ 28575 h 104775"/>
                <a:gd name="connsiteX4" fmla="*/ 76200 w 104775"/>
                <a:gd name="connsiteY4" fmla="*/ 28575 h 104775"/>
                <a:gd name="connsiteX5" fmla="*/ 76200 w 104775"/>
                <a:gd name="connsiteY5" fmla="*/ 90488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76200" y="28575"/>
                  </a:lnTo>
                  <a:lnTo>
                    <a:pt x="76200" y="90488"/>
                  </a:lnTo>
                  <a:cubicBezTo>
                    <a:pt x="76200" y="98378"/>
                    <a:pt x="82597" y="104775"/>
                    <a:pt x="90488" y="104775"/>
                  </a:cubicBezTo>
                  <a:cubicBezTo>
                    <a:pt x="98378" y="104775"/>
                    <a:pt x="104775" y="98378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A6D207-02BA-280C-F925-FD4212EAE56B}"/>
                </a:ext>
              </a:extLst>
            </p:cNvPr>
            <p:cNvSpPr/>
            <p:nvPr/>
          </p:nvSpPr>
          <p:spPr>
            <a:xfrm>
              <a:off x="2219960" y="1200467"/>
              <a:ext cx="104775" cy="104775"/>
            </a:xfrm>
            <a:custGeom>
              <a:avLst/>
              <a:gdLst>
                <a:gd name="connsiteX0" fmla="*/ 90488 w 104775"/>
                <a:gd name="connsiteY0" fmla="*/ 76200 h 104775"/>
                <a:gd name="connsiteX1" fmla="*/ 28575 w 104775"/>
                <a:gd name="connsiteY1" fmla="*/ 76200 h 104775"/>
                <a:gd name="connsiteX2" fmla="*/ 28575 w 104775"/>
                <a:gd name="connsiteY2" fmla="*/ 14288 h 104775"/>
                <a:gd name="connsiteX3" fmla="*/ 14288 w 104775"/>
                <a:gd name="connsiteY3" fmla="*/ 0 h 104775"/>
                <a:gd name="connsiteX4" fmla="*/ 0 w 104775"/>
                <a:gd name="connsiteY4" fmla="*/ 14288 h 104775"/>
                <a:gd name="connsiteX5" fmla="*/ 0 w 104775"/>
                <a:gd name="connsiteY5" fmla="*/ 90488 h 104775"/>
                <a:gd name="connsiteX6" fmla="*/ 14288 w 104775"/>
                <a:gd name="connsiteY6" fmla="*/ 104775 h 104775"/>
                <a:gd name="connsiteX7" fmla="*/ 90488 w 104775"/>
                <a:gd name="connsiteY7" fmla="*/ 104775 h 104775"/>
                <a:gd name="connsiteX8" fmla="*/ 104775 w 104775"/>
                <a:gd name="connsiteY8" fmla="*/ 90488 h 104775"/>
                <a:gd name="connsiteX9" fmla="*/ 90488 w 104775"/>
                <a:gd name="connsiteY9" fmla="*/ 7620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76200"/>
                  </a:moveTo>
                  <a:lnTo>
                    <a:pt x="28575" y="76200"/>
                  </a:lnTo>
                  <a:lnTo>
                    <a:pt x="28575" y="14288"/>
                  </a:lnTo>
                  <a:cubicBezTo>
                    <a:pt x="28575" y="6397"/>
                    <a:pt x="22178" y="0"/>
                    <a:pt x="14288" y="0"/>
                  </a:cubicBez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2" y="98377"/>
                    <a:pt x="6398" y="104773"/>
                    <a:pt x="14288" y="104775"/>
                  </a:cubicBezTo>
                  <a:lnTo>
                    <a:pt x="90488" y="104775"/>
                  </a:lnTo>
                  <a:cubicBezTo>
                    <a:pt x="98378" y="104775"/>
                    <a:pt x="104775" y="98378"/>
                    <a:pt x="104775" y="90488"/>
                  </a:cubicBezTo>
                  <a:cubicBezTo>
                    <a:pt x="104775" y="82597"/>
                    <a:pt x="98378" y="76200"/>
                    <a:pt x="90488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C2A5B5-0782-D273-761C-65AE15AB3F86}"/>
                </a:ext>
              </a:extLst>
            </p:cNvPr>
            <p:cNvSpPr/>
            <p:nvPr/>
          </p:nvSpPr>
          <p:spPr>
            <a:xfrm>
              <a:off x="2572385" y="120046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76200 w 104775"/>
                <a:gd name="connsiteY1" fmla="*/ 14288 h 104775"/>
                <a:gd name="connsiteX2" fmla="*/ 76200 w 104775"/>
                <a:gd name="connsiteY2" fmla="*/ 76200 h 104775"/>
                <a:gd name="connsiteX3" fmla="*/ 14288 w 104775"/>
                <a:gd name="connsiteY3" fmla="*/ 76200 h 104775"/>
                <a:gd name="connsiteX4" fmla="*/ 0 w 104775"/>
                <a:gd name="connsiteY4" fmla="*/ 90488 h 104775"/>
                <a:gd name="connsiteX5" fmla="*/ 14288 w 104775"/>
                <a:gd name="connsiteY5" fmla="*/ 104775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cubicBezTo>
                    <a:pt x="82598" y="2"/>
                    <a:pt x="76202" y="6398"/>
                    <a:pt x="76200" y="14288"/>
                  </a:cubicBezTo>
                  <a:lnTo>
                    <a:pt x="76200" y="76200"/>
                  </a:lnTo>
                  <a:lnTo>
                    <a:pt x="14288" y="76200"/>
                  </a:lnTo>
                  <a:cubicBezTo>
                    <a:pt x="6397" y="76200"/>
                    <a:pt x="0" y="82597"/>
                    <a:pt x="0" y="90488"/>
                  </a:cubicBezTo>
                  <a:cubicBezTo>
                    <a:pt x="0" y="98378"/>
                    <a:pt x="6397" y="104775"/>
                    <a:pt x="14288" y="104775"/>
                  </a:cubicBezTo>
                  <a:lnTo>
                    <a:pt x="90488" y="104775"/>
                  </a:lnTo>
                  <a:cubicBezTo>
                    <a:pt x="98377" y="104773"/>
                    <a:pt x="104773" y="98377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02A6397-445A-C33C-AD1F-496ECCE81653}"/>
              </a:ext>
            </a:extLst>
          </p:cNvPr>
          <p:cNvSpPr txBox="1"/>
          <p:nvPr/>
        </p:nvSpPr>
        <p:spPr>
          <a:xfrm>
            <a:off x="6647848" y="2363222"/>
            <a:ext cx="37192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>
                <a:solidFill>
                  <a:schemeClr val="bg1"/>
                </a:solidFill>
                <a:latin typeface="+mj-lt"/>
              </a:rPr>
              <a:t>WallSafe</a:t>
            </a:r>
            <a:endParaRPr lang="en-US" sz="6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FED13-A14C-F7C0-F7A5-0B4853BC6986}"/>
              </a:ext>
            </a:extLst>
          </p:cNvPr>
          <p:cNvSpPr txBox="1"/>
          <p:nvPr/>
        </p:nvSpPr>
        <p:spPr>
          <a:xfrm>
            <a:off x="5684398" y="3744326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100% instead of 99%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F225A-03A9-960A-8C22-53E9B80934EA}"/>
              </a:ext>
            </a:extLst>
          </p:cNvPr>
          <p:cNvSpPr txBox="1"/>
          <p:nvPr/>
        </p:nvSpPr>
        <p:spPr>
          <a:xfrm>
            <a:off x="6194199" y="4860188"/>
            <a:ext cx="442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solidFill>
                  <a:schemeClr val="bg1"/>
                </a:solidFill>
              </a:rPr>
              <a:t>Show the dashboard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37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17 1.48148E-6 L 3.54167E-6 1.48148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00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DEF40C6-5627-9202-89A0-42BFBA1F461B}"/>
              </a:ext>
            </a:extLst>
          </p:cNvPr>
          <p:cNvSpPr/>
          <p:nvPr/>
        </p:nvSpPr>
        <p:spPr>
          <a:xfrm>
            <a:off x="3942080" y="1978625"/>
            <a:ext cx="7343882" cy="4138005"/>
          </a:xfrm>
          <a:prstGeom prst="roundRect">
            <a:avLst>
              <a:gd name="adj" fmla="val 3798"/>
            </a:avLst>
          </a:prstGeom>
          <a:solidFill>
            <a:srgbClr val="570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0A821B8F-B561-9585-65A1-AD7954A1E2DB}"/>
              </a:ext>
            </a:extLst>
          </p:cNvPr>
          <p:cNvGraphicFramePr/>
          <p:nvPr/>
        </p:nvGraphicFramePr>
        <p:xfrm>
          <a:off x="3992879" y="2144685"/>
          <a:ext cx="6516677" cy="367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-- Sub Text">
            <a:extLst>
              <a:ext uri="{FF2B5EF4-FFF2-40B4-BE49-F238E27FC236}">
                <a16:creationId xmlns:a16="http://schemas.microsoft.com/office/drawing/2014/main" id="{3EB0F5C4-3434-B2D7-B2DE-274A17DB73FF}"/>
              </a:ext>
            </a:extLst>
          </p:cNvPr>
          <p:cNvSpPr txBox="1"/>
          <p:nvPr/>
        </p:nvSpPr>
        <p:spPr>
          <a:xfrm>
            <a:off x="753546" y="968765"/>
            <a:ext cx="703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9C5EF2">
                    <a:lumMod val="20000"/>
                    <a:lumOff val="80000"/>
                  </a:srgbClr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Blocked attacks measured between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5D9AF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2080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9C5EF2">
                    <a:lumMod val="20000"/>
                    <a:lumOff val="80000"/>
                  </a:srgbClr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 and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5D9AF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2096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9C5EF2">
                    <a:lumMod val="20000"/>
                    <a:lumOff val="80000"/>
                  </a:srgbClr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 on one example device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C5EF2">
                  <a:lumMod val="20000"/>
                  <a:lumOff val="80000"/>
                </a:srgbClr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75" name="-- Main Text">
            <a:extLst>
              <a:ext uri="{FF2B5EF4-FFF2-40B4-BE49-F238E27FC236}">
                <a16:creationId xmlns:a16="http://schemas.microsoft.com/office/drawing/2014/main" id="{E6D2822C-38F2-3FD8-DBFF-8D283BB1E988}"/>
              </a:ext>
            </a:extLst>
          </p:cNvPr>
          <p:cNvSpPr txBox="1"/>
          <p:nvPr/>
        </p:nvSpPr>
        <p:spPr>
          <a:xfrm>
            <a:off x="702746" y="487510"/>
            <a:ext cx="7031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15D9AF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Constant growth of Virus Attacks!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5D9A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85" name="TextBox 1">
            <a:extLst>
              <a:ext uri="{FF2B5EF4-FFF2-40B4-BE49-F238E27FC236}">
                <a16:creationId xmlns:a16="http://schemas.microsoft.com/office/drawing/2014/main" id="{387654CF-88B7-2EF1-4D8B-EFE2574AFB4A}"/>
              </a:ext>
            </a:extLst>
          </p:cNvPr>
          <p:cNvSpPr txBox="1"/>
          <p:nvPr/>
        </p:nvSpPr>
        <p:spPr>
          <a:xfrm>
            <a:off x="10453924" y="2162496"/>
            <a:ext cx="832038" cy="65304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9C5EF2">
                    <a:lumMod val="20000"/>
                    <a:lumOff val="80000"/>
                  </a:srgbClr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No of attacks in mln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C5EF2">
                  <a:lumMod val="20000"/>
                  <a:lumOff val="80000"/>
                </a:srgbClr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D311F204-4217-3A30-2DAA-4047C736274F}"/>
              </a:ext>
            </a:extLst>
          </p:cNvPr>
          <p:cNvSpPr txBox="1"/>
          <p:nvPr/>
        </p:nvSpPr>
        <p:spPr>
          <a:xfrm>
            <a:off x="4053802" y="5757316"/>
            <a:ext cx="624840" cy="22393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9C5EF2">
                    <a:lumMod val="20000"/>
                    <a:lumOff val="80000"/>
                  </a:srgbClr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Year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C5EF2">
                  <a:lumMod val="20000"/>
                  <a:lumOff val="80000"/>
                </a:srgbClr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88" name="-- Main Text">
            <a:extLst>
              <a:ext uri="{FF2B5EF4-FFF2-40B4-BE49-F238E27FC236}">
                <a16:creationId xmlns:a16="http://schemas.microsoft.com/office/drawing/2014/main" id="{6FACB04E-33F1-44D4-7275-DA5CAA1B4713}"/>
              </a:ext>
            </a:extLst>
          </p:cNvPr>
          <p:cNvSpPr txBox="1"/>
          <p:nvPr/>
        </p:nvSpPr>
        <p:spPr>
          <a:xfrm>
            <a:off x="937526" y="2349453"/>
            <a:ext cx="226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15D9AF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Ever Growing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5D9A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92" name="-- Main Text">
            <a:extLst>
              <a:ext uri="{FF2B5EF4-FFF2-40B4-BE49-F238E27FC236}">
                <a16:creationId xmlns:a16="http://schemas.microsoft.com/office/drawing/2014/main" id="{ED33BB42-2EFD-D7F7-A6D7-114A2A7BA8F4}"/>
              </a:ext>
            </a:extLst>
          </p:cNvPr>
          <p:cNvSpPr txBox="1"/>
          <p:nvPr/>
        </p:nvSpPr>
        <p:spPr>
          <a:xfrm>
            <a:off x="1519416" y="4386889"/>
            <a:ext cx="109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15D9AF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60m+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5D9A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CCE0D7-F214-E1FA-9BE5-58F60D4BDCC9}"/>
              </a:ext>
            </a:extLst>
          </p:cNvPr>
          <p:cNvSpPr/>
          <p:nvPr/>
        </p:nvSpPr>
        <p:spPr>
          <a:xfrm rot="13500000">
            <a:off x="1582668" y="2845964"/>
            <a:ext cx="837806" cy="1024094"/>
          </a:xfrm>
          <a:custGeom>
            <a:avLst/>
            <a:gdLst>
              <a:gd name="connsiteX0" fmla="*/ 242873 w 257146"/>
              <a:gd name="connsiteY0" fmla="*/ 161925 h 314323"/>
              <a:gd name="connsiteX1" fmla="*/ 209536 w 257146"/>
              <a:gd name="connsiteY1" fmla="*/ 161925 h 314323"/>
              <a:gd name="connsiteX2" fmla="*/ 209536 w 257146"/>
              <a:gd name="connsiteY2" fmla="*/ 14288 h 314323"/>
              <a:gd name="connsiteX3" fmla="*/ 195248 w 257146"/>
              <a:gd name="connsiteY3" fmla="*/ 0 h 314323"/>
              <a:gd name="connsiteX4" fmla="*/ 61898 w 257146"/>
              <a:gd name="connsiteY4" fmla="*/ 0 h 314323"/>
              <a:gd name="connsiteX5" fmla="*/ 47611 w 257146"/>
              <a:gd name="connsiteY5" fmla="*/ 14288 h 314323"/>
              <a:gd name="connsiteX6" fmla="*/ 47611 w 257146"/>
              <a:gd name="connsiteY6" fmla="*/ 161925 h 314323"/>
              <a:gd name="connsiteX7" fmla="*/ 14273 w 257146"/>
              <a:gd name="connsiteY7" fmla="*/ 161925 h 314323"/>
              <a:gd name="connsiteX8" fmla="*/ 0 w 257146"/>
              <a:gd name="connsiteY8" fmla="*/ 176256 h 314323"/>
              <a:gd name="connsiteX9" fmla="*/ 3772 w 257146"/>
              <a:gd name="connsiteY9" fmla="*/ 185905 h 314323"/>
              <a:gd name="connsiteX10" fmla="*/ 118072 w 257146"/>
              <a:gd name="connsiteY10" fmla="*/ 309730 h 314323"/>
              <a:gd name="connsiteX11" fmla="*/ 138282 w 257146"/>
              <a:gd name="connsiteY11" fmla="*/ 310523 h 314323"/>
              <a:gd name="connsiteX12" fmla="*/ 139075 w 257146"/>
              <a:gd name="connsiteY12" fmla="*/ 309730 h 314323"/>
              <a:gd name="connsiteX13" fmla="*/ 253375 w 257146"/>
              <a:gd name="connsiteY13" fmla="*/ 185905 h 314323"/>
              <a:gd name="connsiteX14" fmla="*/ 252523 w 257146"/>
              <a:gd name="connsiteY14" fmla="*/ 165697 h 314323"/>
              <a:gd name="connsiteX15" fmla="*/ 242873 w 257146"/>
              <a:gd name="connsiteY15" fmla="*/ 161925 h 31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146" h="314323">
                <a:moveTo>
                  <a:pt x="242873" y="161925"/>
                </a:moveTo>
                <a:lnTo>
                  <a:pt x="209536" y="161925"/>
                </a:lnTo>
                <a:lnTo>
                  <a:pt x="209536" y="14288"/>
                </a:lnTo>
                <a:cubicBezTo>
                  <a:pt x="209535" y="6397"/>
                  <a:pt x="203139" y="0"/>
                  <a:pt x="195248" y="0"/>
                </a:cubicBezTo>
                <a:lnTo>
                  <a:pt x="61898" y="0"/>
                </a:lnTo>
                <a:cubicBezTo>
                  <a:pt x="54008" y="0"/>
                  <a:pt x="47611" y="6397"/>
                  <a:pt x="47611" y="14288"/>
                </a:cubicBezTo>
                <a:lnTo>
                  <a:pt x="47611" y="161925"/>
                </a:lnTo>
                <a:lnTo>
                  <a:pt x="14273" y="161925"/>
                </a:lnTo>
                <a:cubicBezTo>
                  <a:pt x="6374" y="161941"/>
                  <a:pt x="-16" y="168357"/>
                  <a:pt x="0" y="176256"/>
                </a:cubicBezTo>
                <a:cubicBezTo>
                  <a:pt x="7" y="179831"/>
                  <a:pt x="1353" y="183273"/>
                  <a:pt x="3772" y="185905"/>
                </a:cubicBezTo>
                <a:lnTo>
                  <a:pt x="118072" y="309730"/>
                </a:lnTo>
                <a:cubicBezTo>
                  <a:pt x="123433" y="315530"/>
                  <a:pt x="132482" y="315885"/>
                  <a:pt x="138282" y="310523"/>
                </a:cubicBezTo>
                <a:cubicBezTo>
                  <a:pt x="138556" y="310269"/>
                  <a:pt x="138821" y="310005"/>
                  <a:pt x="139075" y="309730"/>
                </a:cubicBezTo>
                <a:lnTo>
                  <a:pt x="253375" y="185905"/>
                </a:lnTo>
                <a:cubicBezTo>
                  <a:pt x="258720" y="180089"/>
                  <a:pt x="258338" y="171042"/>
                  <a:pt x="252523" y="165697"/>
                </a:cubicBezTo>
                <a:cubicBezTo>
                  <a:pt x="249891" y="163278"/>
                  <a:pt x="246448" y="161932"/>
                  <a:pt x="242873" y="1619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DB4F5B-8A16-A126-D25D-A89A01FB2B94}"/>
              </a:ext>
            </a:extLst>
          </p:cNvPr>
          <p:cNvSpPr/>
          <p:nvPr/>
        </p:nvSpPr>
        <p:spPr>
          <a:xfrm rot="13500000">
            <a:off x="1576812" y="4988243"/>
            <a:ext cx="377808" cy="461814"/>
          </a:xfrm>
          <a:custGeom>
            <a:avLst/>
            <a:gdLst>
              <a:gd name="connsiteX0" fmla="*/ 242873 w 257146"/>
              <a:gd name="connsiteY0" fmla="*/ 161925 h 314323"/>
              <a:gd name="connsiteX1" fmla="*/ 209536 w 257146"/>
              <a:gd name="connsiteY1" fmla="*/ 161925 h 314323"/>
              <a:gd name="connsiteX2" fmla="*/ 209536 w 257146"/>
              <a:gd name="connsiteY2" fmla="*/ 14288 h 314323"/>
              <a:gd name="connsiteX3" fmla="*/ 195248 w 257146"/>
              <a:gd name="connsiteY3" fmla="*/ 0 h 314323"/>
              <a:gd name="connsiteX4" fmla="*/ 61898 w 257146"/>
              <a:gd name="connsiteY4" fmla="*/ 0 h 314323"/>
              <a:gd name="connsiteX5" fmla="*/ 47611 w 257146"/>
              <a:gd name="connsiteY5" fmla="*/ 14288 h 314323"/>
              <a:gd name="connsiteX6" fmla="*/ 47611 w 257146"/>
              <a:gd name="connsiteY6" fmla="*/ 161925 h 314323"/>
              <a:gd name="connsiteX7" fmla="*/ 14273 w 257146"/>
              <a:gd name="connsiteY7" fmla="*/ 161925 h 314323"/>
              <a:gd name="connsiteX8" fmla="*/ 0 w 257146"/>
              <a:gd name="connsiteY8" fmla="*/ 176256 h 314323"/>
              <a:gd name="connsiteX9" fmla="*/ 3772 w 257146"/>
              <a:gd name="connsiteY9" fmla="*/ 185905 h 314323"/>
              <a:gd name="connsiteX10" fmla="*/ 118072 w 257146"/>
              <a:gd name="connsiteY10" fmla="*/ 309730 h 314323"/>
              <a:gd name="connsiteX11" fmla="*/ 138282 w 257146"/>
              <a:gd name="connsiteY11" fmla="*/ 310523 h 314323"/>
              <a:gd name="connsiteX12" fmla="*/ 139075 w 257146"/>
              <a:gd name="connsiteY12" fmla="*/ 309730 h 314323"/>
              <a:gd name="connsiteX13" fmla="*/ 253375 w 257146"/>
              <a:gd name="connsiteY13" fmla="*/ 185905 h 314323"/>
              <a:gd name="connsiteX14" fmla="*/ 252523 w 257146"/>
              <a:gd name="connsiteY14" fmla="*/ 165697 h 314323"/>
              <a:gd name="connsiteX15" fmla="*/ 242873 w 257146"/>
              <a:gd name="connsiteY15" fmla="*/ 161925 h 31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146" h="314323">
                <a:moveTo>
                  <a:pt x="242873" y="161925"/>
                </a:moveTo>
                <a:lnTo>
                  <a:pt x="209536" y="161925"/>
                </a:lnTo>
                <a:lnTo>
                  <a:pt x="209536" y="14288"/>
                </a:lnTo>
                <a:cubicBezTo>
                  <a:pt x="209535" y="6397"/>
                  <a:pt x="203139" y="0"/>
                  <a:pt x="195248" y="0"/>
                </a:cubicBezTo>
                <a:lnTo>
                  <a:pt x="61898" y="0"/>
                </a:lnTo>
                <a:cubicBezTo>
                  <a:pt x="54008" y="0"/>
                  <a:pt x="47611" y="6397"/>
                  <a:pt x="47611" y="14288"/>
                </a:cubicBezTo>
                <a:lnTo>
                  <a:pt x="47611" y="161925"/>
                </a:lnTo>
                <a:lnTo>
                  <a:pt x="14273" y="161925"/>
                </a:lnTo>
                <a:cubicBezTo>
                  <a:pt x="6374" y="161941"/>
                  <a:pt x="-16" y="168357"/>
                  <a:pt x="0" y="176256"/>
                </a:cubicBezTo>
                <a:cubicBezTo>
                  <a:pt x="7" y="179831"/>
                  <a:pt x="1353" y="183273"/>
                  <a:pt x="3772" y="185905"/>
                </a:cubicBezTo>
                <a:lnTo>
                  <a:pt x="118072" y="309730"/>
                </a:lnTo>
                <a:cubicBezTo>
                  <a:pt x="123433" y="315530"/>
                  <a:pt x="132482" y="315885"/>
                  <a:pt x="138282" y="310523"/>
                </a:cubicBezTo>
                <a:cubicBezTo>
                  <a:pt x="138556" y="310269"/>
                  <a:pt x="138821" y="310005"/>
                  <a:pt x="139075" y="309730"/>
                </a:cubicBezTo>
                <a:lnTo>
                  <a:pt x="253375" y="185905"/>
                </a:lnTo>
                <a:cubicBezTo>
                  <a:pt x="258720" y="180089"/>
                  <a:pt x="258338" y="171042"/>
                  <a:pt x="252523" y="165697"/>
                </a:cubicBezTo>
                <a:cubicBezTo>
                  <a:pt x="249891" y="163278"/>
                  <a:pt x="246448" y="161932"/>
                  <a:pt x="242873" y="1619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B0E1D6-7F11-44A3-DAC2-D7883C553130}"/>
              </a:ext>
            </a:extLst>
          </p:cNvPr>
          <p:cNvSpPr/>
          <p:nvPr/>
        </p:nvSpPr>
        <p:spPr>
          <a:xfrm rot="13500000">
            <a:off x="1688535" y="5453492"/>
            <a:ext cx="377808" cy="461814"/>
          </a:xfrm>
          <a:custGeom>
            <a:avLst/>
            <a:gdLst>
              <a:gd name="connsiteX0" fmla="*/ 242873 w 257146"/>
              <a:gd name="connsiteY0" fmla="*/ 161925 h 314323"/>
              <a:gd name="connsiteX1" fmla="*/ 209536 w 257146"/>
              <a:gd name="connsiteY1" fmla="*/ 161925 h 314323"/>
              <a:gd name="connsiteX2" fmla="*/ 209536 w 257146"/>
              <a:gd name="connsiteY2" fmla="*/ 14288 h 314323"/>
              <a:gd name="connsiteX3" fmla="*/ 195248 w 257146"/>
              <a:gd name="connsiteY3" fmla="*/ 0 h 314323"/>
              <a:gd name="connsiteX4" fmla="*/ 61898 w 257146"/>
              <a:gd name="connsiteY4" fmla="*/ 0 h 314323"/>
              <a:gd name="connsiteX5" fmla="*/ 47611 w 257146"/>
              <a:gd name="connsiteY5" fmla="*/ 14288 h 314323"/>
              <a:gd name="connsiteX6" fmla="*/ 47611 w 257146"/>
              <a:gd name="connsiteY6" fmla="*/ 161925 h 314323"/>
              <a:gd name="connsiteX7" fmla="*/ 14273 w 257146"/>
              <a:gd name="connsiteY7" fmla="*/ 161925 h 314323"/>
              <a:gd name="connsiteX8" fmla="*/ 0 w 257146"/>
              <a:gd name="connsiteY8" fmla="*/ 176256 h 314323"/>
              <a:gd name="connsiteX9" fmla="*/ 3772 w 257146"/>
              <a:gd name="connsiteY9" fmla="*/ 185905 h 314323"/>
              <a:gd name="connsiteX10" fmla="*/ 118072 w 257146"/>
              <a:gd name="connsiteY10" fmla="*/ 309730 h 314323"/>
              <a:gd name="connsiteX11" fmla="*/ 138282 w 257146"/>
              <a:gd name="connsiteY11" fmla="*/ 310523 h 314323"/>
              <a:gd name="connsiteX12" fmla="*/ 139075 w 257146"/>
              <a:gd name="connsiteY12" fmla="*/ 309730 h 314323"/>
              <a:gd name="connsiteX13" fmla="*/ 253375 w 257146"/>
              <a:gd name="connsiteY13" fmla="*/ 185905 h 314323"/>
              <a:gd name="connsiteX14" fmla="*/ 252523 w 257146"/>
              <a:gd name="connsiteY14" fmla="*/ 165697 h 314323"/>
              <a:gd name="connsiteX15" fmla="*/ 242873 w 257146"/>
              <a:gd name="connsiteY15" fmla="*/ 161925 h 31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146" h="314323">
                <a:moveTo>
                  <a:pt x="242873" y="161925"/>
                </a:moveTo>
                <a:lnTo>
                  <a:pt x="209536" y="161925"/>
                </a:lnTo>
                <a:lnTo>
                  <a:pt x="209536" y="14288"/>
                </a:lnTo>
                <a:cubicBezTo>
                  <a:pt x="209535" y="6397"/>
                  <a:pt x="203139" y="0"/>
                  <a:pt x="195248" y="0"/>
                </a:cubicBezTo>
                <a:lnTo>
                  <a:pt x="61898" y="0"/>
                </a:lnTo>
                <a:cubicBezTo>
                  <a:pt x="54008" y="0"/>
                  <a:pt x="47611" y="6397"/>
                  <a:pt x="47611" y="14288"/>
                </a:cubicBezTo>
                <a:lnTo>
                  <a:pt x="47611" y="161925"/>
                </a:lnTo>
                <a:lnTo>
                  <a:pt x="14273" y="161925"/>
                </a:lnTo>
                <a:cubicBezTo>
                  <a:pt x="6374" y="161941"/>
                  <a:pt x="-16" y="168357"/>
                  <a:pt x="0" y="176256"/>
                </a:cubicBezTo>
                <a:cubicBezTo>
                  <a:pt x="7" y="179831"/>
                  <a:pt x="1353" y="183273"/>
                  <a:pt x="3772" y="185905"/>
                </a:cubicBezTo>
                <a:lnTo>
                  <a:pt x="118072" y="309730"/>
                </a:lnTo>
                <a:cubicBezTo>
                  <a:pt x="123433" y="315530"/>
                  <a:pt x="132482" y="315885"/>
                  <a:pt x="138282" y="310523"/>
                </a:cubicBezTo>
                <a:cubicBezTo>
                  <a:pt x="138556" y="310269"/>
                  <a:pt x="138821" y="310005"/>
                  <a:pt x="139075" y="309730"/>
                </a:cubicBezTo>
                <a:lnTo>
                  <a:pt x="253375" y="185905"/>
                </a:lnTo>
                <a:cubicBezTo>
                  <a:pt x="258720" y="180089"/>
                  <a:pt x="258338" y="171042"/>
                  <a:pt x="252523" y="165697"/>
                </a:cubicBezTo>
                <a:cubicBezTo>
                  <a:pt x="249891" y="163278"/>
                  <a:pt x="246448" y="161932"/>
                  <a:pt x="242873" y="1619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FF564D-FB2B-FA9E-EB18-3E7B2174D801}"/>
              </a:ext>
            </a:extLst>
          </p:cNvPr>
          <p:cNvSpPr/>
          <p:nvPr/>
        </p:nvSpPr>
        <p:spPr>
          <a:xfrm rot="13500000">
            <a:off x="2076349" y="5061988"/>
            <a:ext cx="377808" cy="461814"/>
          </a:xfrm>
          <a:custGeom>
            <a:avLst/>
            <a:gdLst>
              <a:gd name="connsiteX0" fmla="*/ 242873 w 257146"/>
              <a:gd name="connsiteY0" fmla="*/ 161925 h 314323"/>
              <a:gd name="connsiteX1" fmla="*/ 209536 w 257146"/>
              <a:gd name="connsiteY1" fmla="*/ 161925 h 314323"/>
              <a:gd name="connsiteX2" fmla="*/ 209536 w 257146"/>
              <a:gd name="connsiteY2" fmla="*/ 14288 h 314323"/>
              <a:gd name="connsiteX3" fmla="*/ 195248 w 257146"/>
              <a:gd name="connsiteY3" fmla="*/ 0 h 314323"/>
              <a:gd name="connsiteX4" fmla="*/ 61898 w 257146"/>
              <a:gd name="connsiteY4" fmla="*/ 0 h 314323"/>
              <a:gd name="connsiteX5" fmla="*/ 47611 w 257146"/>
              <a:gd name="connsiteY5" fmla="*/ 14288 h 314323"/>
              <a:gd name="connsiteX6" fmla="*/ 47611 w 257146"/>
              <a:gd name="connsiteY6" fmla="*/ 161925 h 314323"/>
              <a:gd name="connsiteX7" fmla="*/ 14273 w 257146"/>
              <a:gd name="connsiteY7" fmla="*/ 161925 h 314323"/>
              <a:gd name="connsiteX8" fmla="*/ 0 w 257146"/>
              <a:gd name="connsiteY8" fmla="*/ 176256 h 314323"/>
              <a:gd name="connsiteX9" fmla="*/ 3772 w 257146"/>
              <a:gd name="connsiteY9" fmla="*/ 185905 h 314323"/>
              <a:gd name="connsiteX10" fmla="*/ 118072 w 257146"/>
              <a:gd name="connsiteY10" fmla="*/ 309730 h 314323"/>
              <a:gd name="connsiteX11" fmla="*/ 138282 w 257146"/>
              <a:gd name="connsiteY11" fmla="*/ 310523 h 314323"/>
              <a:gd name="connsiteX12" fmla="*/ 139075 w 257146"/>
              <a:gd name="connsiteY12" fmla="*/ 309730 h 314323"/>
              <a:gd name="connsiteX13" fmla="*/ 253375 w 257146"/>
              <a:gd name="connsiteY13" fmla="*/ 185905 h 314323"/>
              <a:gd name="connsiteX14" fmla="*/ 252523 w 257146"/>
              <a:gd name="connsiteY14" fmla="*/ 165697 h 314323"/>
              <a:gd name="connsiteX15" fmla="*/ 242873 w 257146"/>
              <a:gd name="connsiteY15" fmla="*/ 161925 h 31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146" h="314323">
                <a:moveTo>
                  <a:pt x="242873" y="161925"/>
                </a:moveTo>
                <a:lnTo>
                  <a:pt x="209536" y="161925"/>
                </a:lnTo>
                <a:lnTo>
                  <a:pt x="209536" y="14288"/>
                </a:lnTo>
                <a:cubicBezTo>
                  <a:pt x="209535" y="6397"/>
                  <a:pt x="203139" y="0"/>
                  <a:pt x="195248" y="0"/>
                </a:cubicBezTo>
                <a:lnTo>
                  <a:pt x="61898" y="0"/>
                </a:lnTo>
                <a:cubicBezTo>
                  <a:pt x="54008" y="0"/>
                  <a:pt x="47611" y="6397"/>
                  <a:pt x="47611" y="14288"/>
                </a:cubicBezTo>
                <a:lnTo>
                  <a:pt x="47611" y="161925"/>
                </a:lnTo>
                <a:lnTo>
                  <a:pt x="14273" y="161925"/>
                </a:lnTo>
                <a:cubicBezTo>
                  <a:pt x="6374" y="161941"/>
                  <a:pt x="-16" y="168357"/>
                  <a:pt x="0" y="176256"/>
                </a:cubicBezTo>
                <a:cubicBezTo>
                  <a:pt x="7" y="179831"/>
                  <a:pt x="1353" y="183273"/>
                  <a:pt x="3772" y="185905"/>
                </a:cubicBezTo>
                <a:lnTo>
                  <a:pt x="118072" y="309730"/>
                </a:lnTo>
                <a:cubicBezTo>
                  <a:pt x="123433" y="315530"/>
                  <a:pt x="132482" y="315885"/>
                  <a:pt x="138282" y="310523"/>
                </a:cubicBezTo>
                <a:cubicBezTo>
                  <a:pt x="138556" y="310269"/>
                  <a:pt x="138821" y="310005"/>
                  <a:pt x="139075" y="309730"/>
                </a:cubicBezTo>
                <a:lnTo>
                  <a:pt x="253375" y="185905"/>
                </a:lnTo>
                <a:cubicBezTo>
                  <a:pt x="258720" y="180089"/>
                  <a:pt x="258338" y="171042"/>
                  <a:pt x="252523" y="165697"/>
                </a:cubicBezTo>
                <a:cubicBezTo>
                  <a:pt x="249891" y="163278"/>
                  <a:pt x="246448" y="161932"/>
                  <a:pt x="242873" y="1619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pic>
        <p:nvPicPr>
          <p:cNvPr id="2" name="LOGO_W">
            <a:extLst>
              <a:ext uri="{FF2B5EF4-FFF2-40B4-BE49-F238E27FC236}">
                <a16:creationId xmlns:a16="http://schemas.microsoft.com/office/drawing/2014/main" id="{36D85A94-2043-7976-701F-908A539E8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1926" y="429174"/>
            <a:ext cx="2694036" cy="8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4838 L -3.54167E-6 7.40741E-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4838 L -4.16667E-6 2.22222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0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0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0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0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0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4838 L -1.66667E-6 2.59259E-6 " pathEditMode="relative" rAng="0" ptsTypes="AA">
                                      <p:cBhvr>
                                        <p:cTn id="100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.04838 L -1.45833E-6 1.85185E-6 " pathEditMode="relative" rAng="0" ptsTypes="AA">
                                      <p:cBhvr>
                                        <p:cTn id="110" dur="7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31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Graphic spid="70" grpId="0" uiExpand="1">
        <p:bldSub>
          <a:bldChart bld="category"/>
        </p:bldSub>
      </p:bldGraphic>
      <p:bldP spid="73" grpId="0"/>
      <p:bldP spid="75" grpId="0"/>
      <p:bldP spid="75" grpId="1"/>
      <p:bldP spid="85" grpId="0" uiExpand="1"/>
      <p:bldP spid="86" grpId="0" uiExpand="1"/>
      <p:bldP spid="88" grpId="0"/>
      <p:bldP spid="88" grpId="1"/>
      <p:bldP spid="92" grpId="0"/>
      <p:bldP spid="92" grpId="1"/>
      <p:bldP spid="4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00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DEF40C6-5627-9202-89A0-42BFBA1F461B}"/>
              </a:ext>
            </a:extLst>
          </p:cNvPr>
          <p:cNvSpPr/>
          <p:nvPr/>
        </p:nvSpPr>
        <p:spPr>
          <a:xfrm>
            <a:off x="3942080" y="1978625"/>
            <a:ext cx="7343882" cy="4138005"/>
          </a:xfrm>
          <a:prstGeom prst="roundRect">
            <a:avLst>
              <a:gd name="adj" fmla="val 3798"/>
            </a:avLst>
          </a:prstGeom>
          <a:solidFill>
            <a:srgbClr val="570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0A821B8F-B561-9585-65A1-AD7954A1E2DB}"/>
              </a:ext>
            </a:extLst>
          </p:cNvPr>
          <p:cNvGraphicFramePr/>
          <p:nvPr/>
        </p:nvGraphicFramePr>
        <p:xfrm>
          <a:off x="3992879" y="2144685"/>
          <a:ext cx="6516677" cy="3674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3" name="-- Sub Text">
            <a:extLst>
              <a:ext uri="{FF2B5EF4-FFF2-40B4-BE49-F238E27FC236}">
                <a16:creationId xmlns:a16="http://schemas.microsoft.com/office/drawing/2014/main" id="{3EB0F5C4-3434-B2D7-B2DE-274A17DB73FF}"/>
              </a:ext>
            </a:extLst>
          </p:cNvPr>
          <p:cNvSpPr txBox="1"/>
          <p:nvPr/>
        </p:nvSpPr>
        <p:spPr>
          <a:xfrm>
            <a:off x="753546" y="968765"/>
            <a:ext cx="703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9C5EF2">
                    <a:lumMod val="20000"/>
                    <a:lumOff val="80000"/>
                  </a:srgbClr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Blocked attacks measured between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5D9AF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2080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9C5EF2">
                    <a:lumMod val="20000"/>
                    <a:lumOff val="80000"/>
                  </a:srgbClr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 and 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15D9AF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2096</a:t>
            </a:r>
            <a:r>
              <a:rPr kumimoji="0" lang="pl-PL" sz="1200" b="0" i="0" u="none" strike="noStrike" kern="1200" cap="none" spc="0" normalizeH="0" baseline="0" noProof="0" dirty="0">
                <a:ln>
                  <a:noFill/>
                </a:ln>
                <a:solidFill>
                  <a:srgbClr val="9C5EF2">
                    <a:lumMod val="20000"/>
                    <a:lumOff val="80000"/>
                  </a:srgbClr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 on one example device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9C5EF2">
                  <a:lumMod val="20000"/>
                  <a:lumOff val="80000"/>
                </a:srgbClr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75" name="-- Main Text">
            <a:extLst>
              <a:ext uri="{FF2B5EF4-FFF2-40B4-BE49-F238E27FC236}">
                <a16:creationId xmlns:a16="http://schemas.microsoft.com/office/drawing/2014/main" id="{E6D2822C-38F2-3FD8-DBFF-8D283BB1E988}"/>
              </a:ext>
            </a:extLst>
          </p:cNvPr>
          <p:cNvSpPr txBox="1"/>
          <p:nvPr/>
        </p:nvSpPr>
        <p:spPr>
          <a:xfrm>
            <a:off x="702746" y="487510"/>
            <a:ext cx="7031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15D9AF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Constant growth of Virus Attacks!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5D9A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85" name="TextBox 1">
            <a:extLst>
              <a:ext uri="{FF2B5EF4-FFF2-40B4-BE49-F238E27FC236}">
                <a16:creationId xmlns:a16="http://schemas.microsoft.com/office/drawing/2014/main" id="{387654CF-88B7-2EF1-4D8B-EFE2574AFB4A}"/>
              </a:ext>
            </a:extLst>
          </p:cNvPr>
          <p:cNvSpPr txBox="1"/>
          <p:nvPr/>
        </p:nvSpPr>
        <p:spPr>
          <a:xfrm>
            <a:off x="10453924" y="2162496"/>
            <a:ext cx="832038" cy="65304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9C5EF2">
                    <a:lumMod val="20000"/>
                    <a:lumOff val="80000"/>
                  </a:srgbClr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No of attacks in mln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C5EF2">
                  <a:lumMod val="20000"/>
                  <a:lumOff val="80000"/>
                </a:srgbClr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86" name="TextBox 1">
            <a:extLst>
              <a:ext uri="{FF2B5EF4-FFF2-40B4-BE49-F238E27FC236}">
                <a16:creationId xmlns:a16="http://schemas.microsoft.com/office/drawing/2014/main" id="{D311F204-4217-3A30-2DAA-4047C736274F}"/>
              </a:ext>
            </a:extLst>
          </p:cNvPr>
          <p:cNvSpPr txBox="1"/>
          <p:nvPr/>
        </p:nvSpPr>
        <p:spPr>
          <a:xfrm>
            <a:off x="4053802" y="5757316"/>
            <a:ext cx="624840" cy="223934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9C5EF2">
                    <a:lumMod val="20000"/>
                    <a:lumOff val="80000"/>
                  </a:srgbClr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Year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9C5EF2">
                  <a:lumMod val="20000"/>
                  <a:lumOff val="80000"/>
                </a:srgbClr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88" name="-- Main Text">
            <a:extLst>
              <a:ext uri="{FF2B5EF4-FFF2-40B4-BE49-F238E27FC236}">
                <a16:creationId xmlns:a16="http://schemas.microsoft.com/office/drawing/2014/main" id="{6FACB04E-33F1-44D4-7275-DA5CAA1B4713}"/>
              </a:ext>
            </a:extLst>
          </p:cNvPr>
          <p:cNvSpPr txBox="1"/>
          <p:nvPr/>
        </p:nvSpPr>
        <p:spPr>
          <a:xfrm>
            <a:off x="937526" y="2349453"/>
            <a:ext cx="2263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15D9AF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Ever Growing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5D9A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92" name="-- Main Text">
            <a:extLst>
              <a:ext uri="{FF2B5EF4-FFF2-40B4-BE49-F238E27FC236}">
                <a16:creationId xmlns:a16="http://schemas.microsoft.com/office/drawing/2014/main" id="{ED33BB42-2EFD-D7F7-A6D7-114A2A7BA8F4}"/>
              </a:ext>
            </a:extLst>
          </p:cNvPr>
          <p:cNvSpPr txBox="1"/>
          <p:nvPr/>
        </p:nvSpPr>
        <p:spPr>
          <a:xfrm>
            <a:off x="1519416" y="4386889"/>
            <a:ext cx="1099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srgbClr val="15D9AF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60m+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5D9A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4CCE0D7-F214-E1FA-9BE5-58F60D4BDCC9}"/>
              </a:ext>
            </a:extLst>
          </p:cNvPr>
          <p:cNvSpPr/>
          <p:nvPr/>
        </p:nvSpPr>
        <p:spPr>
          <a:xfrm rot="13500000">
            <a:off x="1582668" y="2845964"/>
            <a:ext cx="837806" cy="1024094"/>
          </a:xfrm>
          <a:custGeom>
            <a:avLst/>
            <a:gdLst>
              <a:gd name="connsiteX0" fmla="*/ 242873 w 257146"/>
              <a:gd name="connsiteY0" fmla="*/ 161925 h 314323"/>
              <a:gd name="connsiteX1" fmla="*/ 209536 w 257146"/>
              <a:gd name="connsiteY1" fmla="*/ 161925 h 314323"/>
              <a:gd name="connsiteX2" fmla="*/ 209536 w 257146"/>
              <a:gd name="connsiteY2" fmla="*/ 14288 h 314323"/>
              <a:gd name="connsiteX3" fmla="*/ 195248 w 257146"/>
              <a:gd name="connsiteY3" fmla="*/ 0 h 314323"/>
              <a:gd name="connsiteX4" fmla="*/ 61898 w 257146"/>
              <a:gd name="connsiteY4" fmla="*/ 0 h 314323"/>
              <a:gd name="connsiteX5" fmla="*/ 47611 w 257146"/>
              <a:gd name="connsiteY5" fmla="*/ 14288 h 314323"/>
              <a:gd name="connsiteX6" fmla="*/ 47611 w 257146"/>
              <a:gd name="connsiteY6" fmla="*/ 161925 h 314323"/>
              <a:gd name="connsiteX7" fmla="*/ 14273 w 257146"/>
              <a:gd name="connsiteY7" fmla="*/ 161925 h 314323"/>
              <a:gd name="connsiteX8" fmla="*/ 0 w 257146"/>
              <a:gd name="connsiteY8" fmla="*/ 176256 h 314323"/>
              <a:gd name="connsiteX9" fmla="*/ 3772 w 257146"/>
              <a:gd name="connsiteY9" fmla="*/ 185905 h 314323"/>
              <a:gd name="connsiteX10" fmla="*/ 118072 w 257146"/>
              <a:gd name="connsiteY10" fmla="*/ 309730 h 314323"/>
              <a:gd name="connsiteX11" fmla="*/ 138282 w 257146"/>
              <a:gd name="connsiteY11" fmla="*/ 310523 h 314323"/>
              <a:gd name="connsiteX12" fmla="*/ 139075 w 257146"/>
              <a:gd name="connsiteY12" fmla="*/ 309730 h 314323"/>
              <a:gd name="connsiteX13" fmla="*/ 253375 w 257146"/>
              <a:gd name="connsiteY13" fmla="*/ 185905 h 314323"/>
              <a:gd name="connsiteX14" fmla="*/ 252523 w 257146"/>
              <a:gd name="connsiteY14" fmla="*/ 165697 h 314323"/>
              <a:gd name="connsiteX15" fmla="*/ 242873 w 257146"/>
              <a:gd name="connsiteY15" fmla="*/ 161925 h 31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146" h="314323">
                <a:moveTo>
                  <a:pt x="242873" y="161925"/>
                </a:moveTo>
                <a:lnTo>
                  <a:pt x="209536" y="161925"/>
                </a:lnTo>
                <a:lnTo>
                  <a:pt x="209536" y="14288"/>
                </a:lnTo>
                <a:cubicBezTo>
                  <a:pt x="209535" y="6397"/>
                  <a:pt x="203139" y="0"/>
                  <a:pt x="195248" y="0"/>
                </a:cubicBezTo>
                <a:lnTo>
                  <a:pt x="61898" y="0"/>
                </a:lnTo>
                <a:cubicBezTo>
                  <a:pt x="54008" y="0"/>
                  <a:pt x="47611" y="6397"/>
                  <a:pt x="47611" y="14288"/>
                </a:cubicBezTo>
                <a:lnTo>
                  <a:pt x="47611" y="161925"/>
                </a:lnTo>
                <a:lnTo>
                  <a:pt x="14273" y="161925"/>
                </a:lnTo>
                <a:cubicBezTo>
                  <a:pt x="6374" y="161941"/>
                  <a:pt x="-16" y="168357"/>
                  <a:pt x="0" y="176256"/>
                </a:cubicBezTo>
                <a:cubicBezTo>
                  <a:pt x="7" y="179831"/>
                  <a:pt x="1353" y="183273"/>
                  <a:pt x="3772" y="185905"/>
                </a:cubicBezTo>
                <a:lnTo>
                  <a:pt x="118072" y="309730"/>
                </a:lnTo>
                <a:cubicBezTo>
                  <a:pt x="123433" y="315530"/>
                  <a:pt x="132482" y="315885"/>
                  <a:pt x="138282" y="310523"/>
                </a:cubicBezTo>
                <a:cubicBezTo>
                  <a:pt x="138556" y="310269"/>
                  <a:pt x="138821" y="310005"/>
                  <a:pt x="139075" y="309730"/>
                </a:cubicBezTo>
                <a:lnTo>
                  <a:pt x="253375" y="185905"/>
                </a:lnTo>
                <a:cubicBezTo>
                  <a:pt x="258720" y="180089"/>
                  <a:pt x="258338" y="171042"/>
                  <a:pt x="252523" y="165697"/>
                </a:cubicBezTo>
                <a:cubicBezTo>
                  <a:pt x="249891" y="163278"/>
                  <a:pt x="246448" y="161932"/>
                  <a:pt x="242873" y="1619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DB4F5B-8A16-A126-D25D-A89A01FB2B94}"/>
              </a:ext>
            </a:extLst>
          </p:cNvPr>
          <p:cNvSpPr/>
          <p:nvPr/>
        </p:nvSpPr>
        <p:spPr>
          <a:xfrm rot="13500000">
            <a:off x="1576812" y="4988243"/>
            <a:ext cx="377808" cy="461814"/>
          </a:xfrm>
          <a:custGeom>
            <a:avLst/>
            <a:gdLst>
              <a:gd name="connsiteX0" fmla="*/ 242873 w 257146"/>
              <a:gd name="connsiteY0" fmla="*/ 161925 h 314323"/>
              <a:gd name="connsiteX1" fmla="*/ 209536 w 257146"/>
              <a:gd name="connsiteY1" fmla="*/ 161925 h 314323"/>
              <a:gd name="connsiteX2" fmla="*/ 209536 w 257146"/>
              <a:gd name="connsiteY2" fmla="*/ 14288 h 314323"/>
              <a:gd name="connsiteX3" fmla="*/ 195248 w 257146"/>
              <a:gd name="connsiteY3" fmla="*/ 0 h 314323"/>
              <a:gd name="connsiteX4" fmla="*/ 61898 w 257146"/>
              <a:gd name="connsiteY4" fmla="*/ 0 h 314323"/>
              <a:gd name="connsiteX5" fmla="*/ 47611 w 257146"/>
              <a:gd name="connsiteY5" fmla="*/ 14288 h 314323"/>
              <a:gd name="connsiteX6" fmla="*/ 47611 w 257146"/>
              <a:gd name="connsiteY6" fmla="*/ 161925 h 314323"/>
              <a:gd name="connsiteX7" fmla="*/ 14273 w 257146"/>
              <a:gd name="connsiteY7" fmla="*/ 161925 h 314323"/>
              <a:gd name="connsiteX8" fmla="*/ 0 w 257146"/>
              <a:gd name="connsiteY8" fmla="*/ 176256 h 314323"/>
              <a:gd name="connsiteX9" fmla="*/ 3772 w 257146"/>
              <a:gd name="connsiteY9" fmla="*/ 185905 h 314323"/>
              <a:gd name="connsiteX10" fmla="*/ 118072 w 257146"/>
              <a:gd name="connsiteY10" fmla="*/ 309730 h 314323"/>
              <a:gd name="connsiteX11" fmla="*/ 138282 w 257146"/>
              <a:gd name="connsiteY11" fmla="*/ 310523 h 314323"/>
              <a:gd name="connsiteX12" fmla="*/ 139075 w 257146"/>
              <a:gd name="connsiteY12" fmla="*/ 309730 h 314323"/>
              <a:gd name="connsiteX13" fmla="*/ 253375 w 257146"/>
              <a:gd name="connsiteY13" fmla="*/ 185905 h 314323"/>
              <a:gd name="connsiteX14" fmla="*/ 252523 w 257146"/>
              <a:gd name="connsiteY14" fmla="*/ 165697 h 314323"/>
              <a:gd name="connsiteX15" fmla="*/ 242873 w 257146"/>
              <a:gd name="connsiteY15" fmla="*/ 161925 h 31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146" h="314323">
                <a:moveTo>
                  <a:pt x="242873" y="161925"/>
                </a:moveTo>
                <a:lnTo>
                  <a:pt x="209536" y="161925"/>
                </a:lnTo>
                <a:lnTo>
                  <a:pt x="209536" y="14288"/>
                </a:lnTo>
                <a:cubicBezTo>
                  <a:pt x="209535" y="6397"/>
                  <a:pt x="203139" y="0"/>
                  <a:pt x="195248" y="0"/>
                </a:cubicBezTo>
                <a:lnTo>
                  <a:pt x="61898" y="0"/>
                </a:lnTo>
                <a:cubicBezTo>
                  <a:pt x="54008" y="0"/>
                  <a:pt x="47611" y="6397"/>
                  <a:pt x="47611" y="14288"/>
                </a:cubicBezTo>
                <a:lnTo>
                  <a:pt x="47611" y="161925"/>
                </a:lnTo>
                <a:lnTo>
                  <a:pt x="14273" y="161925"/>
                </a:lnTo>
                <a:cubicBezTo>
                  <a:pt x="6374" y="161941"/>
                  <a:pt x="-16" y="168357"/>
                  <a:pt x="0" y="176256"/>
                </a:cubicBezTo>
                <a:cubicBezTo>
                  <a:pt x="7" y="179831"/>
                  <a:pt x="1353" y="183273"/>
                  <a:pt x="3772" y="185905"/>
                </a:cubicBezTo>
                <a:lnTo>
                  <a:pt x="118072" y="309730"/>
                </a:lnTo>
                <a:cubicBezTo>
                  <a:pt x="123433" y="315530"/>
                  <a:pt x="132482" y="315885"/>
                  <a:pt x="138282" y="310523"/>
                </a:cubicBezTo>
                <a:cubicBezTo>
                  <a:pt x="138556" y="310269"/>
                  <a:pt x="138821" y="310005"/>
                  <a:pt x="139075" y="309730"/>
                </a:cubicBezTo>
                <a:lnTo>
                  <a:pt x="253375" y="185905"/>
                </a:lnTo>
                <a:cubicBezTo>
                  <a:pt x="258720" y="180089"/>
                  <a:pt x="258338" y="171042"/>
                  <a:pt x="252523" y="165697"/>
                </a:cubicBezTo>
                <a:cubicBezTo>
                  <a:pt x="249891" y="163278"/>
                  <a:pt x="246448" y="161932"/>
                  <a:pt x="242873" y="1619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2B0E1D6-7F11-44A3-DAC2-D7883C553130}"/>
              </a:ext>
            </a:extLst>
          </p:cNvPr>
          <p:cNvSpPr/>
          <p:nvPr/>
        </p:nvSpPr>
        <p:spPr>
          <a:xfrm rot="13500000">
            <a:off x="1688535" y="5453492"/>
            <a:ext cx="377808" cy="461814"/>
          </a:xfrm>
          <a:custGeom>
            <a:avLst/>
            <a:gdLst>
              <a:gd name="connsiteX0" fmla="*/ 242873 w 257146"/>
              <a:gd name="connsiteY0" fmla="*/ 161925 h 314323"/>
              <a:gd name="connsiteX1" fmla="*/ 209536 w 257146"/>
              <a:gd name="connsiteY1" fmla="*/ 161925 h 314323"/>
              <a:gd name="connsiteX2" fmla="*/ 209536 w 257146"/>
              <a:gd name="connsiteY2" fmla="*/ 14288 h 314323"/>
              <a:gd name="connsiteX3" fmla="*/ 195248 w 257146"/>
              <a:gd name="connsiteY3" fmla="*/ 0 h 314323"/>
              <a:gd name="connsiteX4" fmla="*/ 61898 w 257146"/>
              <a:gd name="connsiteY4" fmla="*/ 0 h 314323"/>
              <a:gd name="connsiteX5" fmla="*/ 47611 w 257146"/>
              <a:gd name="connsiteY5" fmla="*/ 14288 h 314323"/>
              <a:gd name="connsiteX6" fmla="*/ 47611 w 257146"/>
              <a:gd name="connsiteY6" fmla="*/ 161925 h 314323"/>
              <a:gd name="connsiteX7" fmla="*/ 14273 w 257146"/>
              <a:gd name="connsiteY7" fmla="*/ 161925 h 314323"/>
              <a:gd name="connsiteX8" fmla="*/ 0 w 257146"/>
              <a:gd name="connsiteY8" fmla="*/ 176256 h 314323"/>
              <a:gd name="connsiteX9" fmla="*/ 3772 w 257146"/>
              <a:gd name="connsiteY9" fmla="*/ 185905 h 314323"/>
              <a:gd name="connsiteX10" fmla="*/ 118072 w 257146"/>
              <a:gd name="connsiteY10" fmla="*/ 309730 h 314323"/>
              <a:gd name="connsiteX11" fmla="*/ 138282 w 257146"/>
              <a:gd name="connsiteY11" fmla="*/ 310523 h 314323"/>
              <a:gd name="connsiteX12" fmla="*/ 139075 w 257146"/>
              <a:gd name="connsiteY12" fmla="*/ 309730 h 314323"/>
              <a:gd name="connsiteX13" fmla="*/ 253375 w 257146"/>
              <a:gd name="connsiteY13" fmla="*/ 185905 h 314323"/>
              <a:gd name="connsiteX14" fmla="*/ 252523 w 257146"/>
              <a:gd name="connsiteY14" fmla="*/ 165697 h 314323"/>
              <a:gd name="connsiteX15" fmla="*/ 242873 w 257146"/>
              <a:gd name="connsiteY15" fmla="*/ 161925 h 31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146" h="314323">
                <a:moveTo>
                  <a:pt x="242873" y="161925"/>
                </a:moveTo>
                <a:lnTo>
                  <a:pt x="209536" y="161925"/>
                </a:lnTo>
                <a:lnTo>
                  <a:pt x="209536" y="14288"/>
                </a:lnTo>
                <a:cubicBezTo>
                  <a:pt x="209535" y="6397"/>
                  <a:pt x="203139" y="0"/>
                  <a:pt x="195248" y="0"/>
                </a:cubicBezTo>
                <a:lnTo>
                  <a:pt x="61898" y="0"/>
                </a:lnTo>
                <a:cubicBezTo>
                  <a:pt x="54008" y="0"/>
                  <a:pt x="47611" y="6397"/>
                  <a:pt x="47611" y="14288"/>
                </a:cubicBezTo>
                <a:lnTo>
                  <a:pt x="47611" y="161925"/>
                </a:lnTo>
                <a:lnTo>
                  <a:pt x="14273" y="161925"/>
                </a:lnTo>
                <a:cubicBezTo>
                  <a:pt x="6374" y="161941"/>
                  <a:pt x="-16" y="168357"/>
                  <a:pt x="0" y="176256"/>
                </a:cubicBezTo>
                <a:cubicBezTo>
                  <a:pt x="7" y="179831"/>
                  <a:pt x="1353" y="183273"/>
                  <a:pt x="3772" y="185905"/>
                </a:cubicBezTo>
                <a:lnTo>
                  <a:pt x="118072" y="309730"/>
                </a:lnTo>
                <a:cubicBezTo>
                  <a:pt x="123433" y="315530"/>
                  <a:pt x="132482" y="315885"/>
                  <a:pt x="138282" y="310523"/>
                </a:cubicBezTo>
                <a:cubicBezTo>
                  <a:pt x="138556" y="310269"/>
                  <a:pt x="138821" y="310005"/>
                  <a:pt x="139075" y="309730"/>
                </a:cubicBezTo>
                <a:lnTo>
                  <a:pt x="253375" y="185905"/>
                </a:lnTo>
                <a:cubicBezTo>
                  <a:pt x="258720" y="180089"/>
                  <a:pt x="258338" y="171042"/>
                  <a:pt x="252523" y="165697"/>
                </a:cubicBezTo>
                <a:cubicBezTo>
                  <a:pt x="249891" y="163278"/>
                  <a:pt x="246448" y="161932"/>
                  <a:pt x="242873" y="1619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FF564D-FB2B-FA9E-EB18-3E7B2174D801}"/>
              </a:ext>
            </a:extLst>
          </p:cNvPr>
          <p:cNvSpPr/>
          <p:nvPr/>
        </p:nvSpPr>
        <p:spPr>
          <a:xfrm rot="13500000">
            <a:off x="2076349" y="5061988"/>
            <a:ext cx="377808" cy="461814"/>
          </a:xfrm>
          <a:custGeom>
            <a:avLst/>
            <a:gdLst>
              <a:gd name="connsiteX0" fmla="*/ 242873 w 257146"/>
              <a:gd name="connsiteY0" fmla="*/ 161925 h 314323"/>
              <a:gd name="connsiteX1" fmla="*/ 209536 w 257146"/>
              <a:gd name="connsiteY1" fmla="*/ 161925 h 314323"/>
              <a:gd name="connsiteX2" fmla="*/ 209536 w 257146"/>
              <a:gd name="connsiteY2" fmla="*/ 14288 h 314323"/>
              <a:gd name="connsiteX3" fmla="*/ 195248 w 257146"/>
              <a:gd name="connsiteY3" fmla="*/ 0 h 314323"/>
              <a:gd name="connsiteX4" fmla="*/ 61898 w 257146"/>
              <a:gd name="connsiteY4" fmla="*/ 0 h 314323"/>
              <a:gd name="connsiteX5" fmla="*/ 47611 w 257146"/>
              <a:gd name="connsiteY5" fmla="*/ 14288 h 314323"/>
              <a:gd name="connsiteX6" fmla="*/ 47611 w 257146"/>
              <a:gd name="connsiteY6" fmla="*/ 161925 h 314323"/>
              <a:gd name="connsiteX7" fmla="*/ 14273 w 257146"/>
              <a:gd name="connsiteY7" fmla="*/ 161925 h 314323"/>
              <a:gd name="connsiteX8" fmla="*/ 0 w 257146"/>
              <a:gd name="connsiteY8" fmla="*/ 176256 h 314323"/>
              <a:gd name="connsiteX9" fmla="*/ 3772 w 257146"/>
              <a:gd name="connsiteY9" fmla="*/ 185905 h 314323"/>
              <a:gd name="connsiteX10" fmla="*/ 118072 w 257146"/>
              <a:gd name="connsiteY10" fmla="*/ 309730 h 314323"/>
              <a:gd name="connsiteX11" fmla="*/ 138282 w 257146"/>
              <a:gd name="connsiteY11" fmla="*/ 310523 h 314323"/>
              <a:gd name="connsiteX12" fmla="*/ 139075 w 257146"/>
              <a:gd name="connsiteY12" fmla="*/ 309730 h 314323"/>
              <a:gd name="connsiteX13" fmla="*/ 253375 w 257146"/>
              <a:gd name="connsiteY13" fmla="*/ 185905 h 314323"/>
              <a:gd name="connsiteX14" fmla="*/ 252523 w 257146"/>
              <a:gd name="connsiteY14" fmla="*/ 165697 h 314323"/>
              <a:gd name="connsiteX15" fmla="*/ 242873 w 257146"/>
              <a:gd name="connsiteY15" fmla="*/ 161925 h 31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146" h="314323">
                <a:moveTo>
                  <a:pt x="242873" y="161925"/>
                </a:moveTo>
                <a:lnTo>
                  <a:pt x="209536" y="161925"/>
                </a:lnTo>
                <a:lnTo>
                  <a:pt x="209536" y="14288"/>
                </a:lnTo>
                <a:cubicBezTo>
                  <a:pt x="209535" y="6397"/>
                  <a:pt x="203139" y="0"/>
                  <a:pt x="195248" y="0"/>
                </a:cubicBezTo>
                <a:lnTo>
                  <a:pt x="61898" y="0"/>
                </a:lnTo>
                <a:cubicBezTo>
                  <a:pt x="54008" y="0"/>
                  <a:pt x="47611" y="6397"/>
                  <a:pt x="47611" y="14288"/>
                </a:cubicBezTo>
                <a:lnTo>
                  <a:pt x="47611" y="161925"/>
                </a:lnTo>
                <a:lnTo>
                  <a:pt x="14273" y="161925"/>
                </a:lnTo>
                <a:cubicBezTo>
                  <a:pt x="6374" y="161941"/>
                  <a:pt x="-16" y="168357"/>
                  <a:pt x="0" y="176256"/>
                </a:cubicBezTo>
                <a:cubicBezTo>
                  <a:pt x="7" y="179831"/>
                  <a:pt x="1353" y="183273"/>
                  <a:pt x="3772" y="185905"/>
                </a:cubicBezTo>
                <a:lnTo>
                  <a:pt x="118072" y="309730"/>
                </a:lnTo>
                <a:cubicBezTo>
                  <a:pt x="123433" y="315530"/>
                  <a:pt x="132482" y="315885"/>
                  <a:pt x="138282" y="310523"/>
                </a:cubicBezTo>
                <a:cubicBezTo>
                  <a:pt x="138556" y="310269"/>
                  <a:pt x="138821" y="310005"/>
                  <a:pt x="139075" y="309730"/>
                </a:cubicBezTo>
                <a:lnTo>
                  <a:pt x="253375" y="185905"/>
                </a:lnTo>
                <a:cubicBezTo>
                  <a:pt x="258720" y="180089"/>
                  <a:pt x="258338" y="171042"/>
                  <a:pt x="252523" y="165697"/>
                </a:cubicBezTo>
                <a:cubicBezTo>
                  <a:pt x="249891" y="163278"/>
                  <a:pt x="246448" y="161932"/>
                  <a:pt x="242873" y="16192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pic>
        <p:nvPicPr>
          <p:cNvPr id="2" name="LOGO_W">
            <a:extLst>
              <a:ext uri="{FF2B5EF4-FFF2-40B4-BE49-F238E27FC236}">
                <a16:creationId xmlns:a16="http://schemas.microsoft.com/office/drawing/2014/main" id="{36D85A94-2043-7976-701F-908A539E8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91926" y="429174"/>
            <a:ext cx="2694036" cy="8091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03281A0-7293-FA7D-5894-FC9CA2C4CB2E}"/>
              </a:ext>
            </a:extLst>
          </p:cNvPr>
          <p:cNvSpPr/>
          <p:nvPr/>
        </p:nvSpPr>
        <p:spPr>
          <a:xfrm>
            <a:off x="381000" y="105810"/>
            <a:ext cx="7208520" cy="1668279"/>
          </a:xfrm>
          <a:prstGeom prst="ellipse">
            <a:avLst/>
          </a:prstGeom>
          <a:noFill/>
          <a:ln w="57150">
            <a:solidFill>
              <a:srgbClr val="FFAA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4C24AA-AEDC-D9BF-FD5A-70C4E4A8DFCA}"/>
              </a:ext>
            </a:extLst>
          </p:cNvPr>
          <p:cNvSpPr/>
          <p:nvPr/>
        </p:nvSpPr>
        <p:spPr>
          <a:xfrm>
            <a:off x="3818984" y="1413408"/>
            <a:ext cx="7992016" cy="5015418"/>
          </a:xfrm>
          <a:prstGeom prst="ellipse">
            <a:avLst/>
          </a:prstGeom>
          <a:noFill/>
          <a:ln w="57150">
            <a:solidFill>
              <a:srgbClr val="FFAA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9FEAE2-5334-23F9-A960-1BB14BCCE97C}"/>
              </a:ext>
            </a:extLst>
          </p:cNvPr>
          <p:cNvSpPr/>
          <p:nvPr/>
        </p:nvSpPr>
        <p:spPr>
          <a:xfrm>
            <a:off x="381000" y="1873644"/>
            <a:ext cx="3401134" cy="4496846"/>
          </a:xfrm>
          <a:prstGeom prst="ellipse">
            <a:avLst/>
          </a:prstGeom>
          <a:noFill/>
          <a:ln w="57150">
            <a:solidFill>
              <a:srgbClr val="FFAA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BB7FF-F893-A201-4FE0-D9F394060BAA}"/>
              </a:ext>
            </a:extLst>
          </p:cNvPr>
          <p:cNvSpPr txBox="1"/>
          <p:nvPr/>
        </p:nvSpPr>
        <p:spPr>
          <a:xfrm>
            <a:off x="2924326" y="59742"/>
            <a:ext cx="2258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M</a:t>
            </a: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ain idea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A7801-FC74-95A1-1301-3F6A12B3E38F}"/>
              </a:ext>
            </a:extLst>
          </p:cNvPr>
          <p:cNvSpPr txBox="1"/>
          <p:nvPr/>
        </p:nvSpPr>
        <p:spPr>
          <a:xfrm>
            <a:off x="4307172" y="2790478"/>
            <a:ext cx="5012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S</a:t>
            </a:r>
            <a:r>
              <a:rPr lang="pl-PL" sz="3200" dirty="0">
                <a:solidFill>
                  <a:srgbClr val="FFFFFF"/>
                </a:solidFill>
                <a:latin typeface="Poppins Bold"/>
              </a:rPr>
              <a:t>upporting arguments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4912D-D98D-C009-C316-712469A53D07}"/>
              </a:ext>
            </a:extLst>
          </p:cNvPr>
          <p:cNvSpPr txBox="1"/>
          <p:nvPr/>
        </p:nvSpPr>
        <p:spPr>
          <a:xfrm>
            <a:off x="160736" y="6110933"/>
            <a:ext cx="50738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S</a:t>
            </a:r>
            <a:r>
              <a:rPr lang="pl-PL" sz="3200" dirty="0">
                <a:solidFill>
                  <a:srgbClr val="FFFFFF"/>
                </a:solidFill>
                <a:latin typeface="Poppins Bold"/>
              </a:rPr>
              <a:t>upporting facts / data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4DA745-FD3B-CD8B-F108-2990A7E53433}"/>
              </a:ext>
            </a:extLst>
          </p:cNvPr>
          <p:cNvGrpSpPr/>
          <p:nvPr/>
        </p:nvGrpSpPr>
        <p:grpSpPr>
          <a:xfrm>
            <a:off x="7835791" y="59273"/>
            <a:ext cx="3088816" cy="2662772"/>
            <a:chOff x="749105" y="2250577"/>
            <a:chExt cx="4011686" cy="345835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1DE6B82-B938-FCEB-7B64-7D647173E101}"/>
                </a:ext>
              </a:extLst>
            </p:cNvPr>
            <p:cNvSpPr/>
            <p:nvPr/>
          </p:nvSpPr>
          <p:spPr>
            <a:xfrm>
              <a:off x="749105" y="2250577"/>
              <a:ext cx="4011686" cy="3458350"/>
            </a:xfrm>
            <a:prstGeom prst="triangle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225EA5-B2C9-FDAA-0AC0-FA86AF18D3A5}"/>
                </a:ext>
              </a:extLst>
            </p:cNvPr>
            <p:cNvCxnSpPr>
              <a:cxnSpLocks/>
            </p:cNvCxnSpPr>
            <p:nvPr/>
          </p:nvCxnSpPr>
          <p:spPr>
            <a:xfrm>
              <a:off x="2103120" y="3402571"/>
              <a:ext cx="1297526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FB42F9-F8BD-4F00-477D-753EE6B05191}"/>
                </a:ext>
              </a:extLst>
            </p:cNvPr>
            <p:cNvCxnSpPr>
              <a:cxnSpLocks/>
            </p:cNvCxnSpPr>
            <p:nvPr/>
          </p:nvCxnSpPr>
          <p:spPr>
            <a:xfrm>
              <a:off x="1422400" y="4561968"/>
              <a:ext cx="2631402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46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C4960-5CFC-F3EE-AFA2-FB7E4760DB5E}"/>
              </a:ext>
            </a:extLst>
          </p:cNvPr>
          <p:cNvSpPr txBox="1"/>
          <p:nvPr/>
        </p:nvSpPr>
        <p:spPr>
          <a:xfrm>
            <a:off x="682853" y="431423"/>
            <a:ext cx="9616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32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Visual Storytelling in Presentaitons blueprint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6CF1D6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ADFFE-BB71-6656-006F-6E183C60BCE1}"/>
              </a:ext>
            </a:extLst>
          </p:cNvPr>
          <p:cNvSpPr txBox="1"/>
          <p:nvPr/>
        </p:nvSpPr>
        <p:spPr>
          <a:xfrm>
            <a:off x="682853" y="1667768"/>
            <a:ext cx="3970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1. Establish branding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E147E-7BD1-BC3E-9091-42A79FBA905E}"/>
              </a:ext>
            </a:extLst>
          </p:cNvPr>
          <p:cNvSpPr txBox="1"/>
          <p:nvPr/>
        </p:nvSpPr>
        <p:spPr>
          <a:xfrm>
            <a:off x="682853" y="2215140"/>
            <a:ext cx="10128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Font, Colors, Icons, Logo – a brand book to work off. Add</a:t>
            </a:r>
            <a:r>
              <a:rPr kumimoji="0" lang="pl-PL" sz="2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 it to your PPT template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4009E-8045-CBCF-3D9E-910DA01E3EC7}"/>
              </a:ext>
            </a:extLst>
          </p:cNvPr>
          <p:cNvSpPr txBox="1"/>
          <p:nvPr/>
        </p:nvSpPr>
        <p:spPr>
          <a:xfrm>
            <a:off x="682853" y="2866710"/>
            <a:ext cx="3020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2. Draft</a:t>
            </a:r>
            <a:r>
              <a:rPr kumimoji="0" lang="pl-PL" sz="2800" b="0" i="0" u="none" strike="noStrike" kern="1200" cap="none" spc="0" normalizeH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 content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3FEAA-8F0C-87B3-3558-2A3EFF6618FD}"/>
              </a:ext>
            </a:extLst>
          </p:cNvPr>
          <p:cNvSpPr txBox="1"/>
          <p:nvPr/>
        </p:nvSpPr>
        <p:spPr>
          <a:xfrm>
            <a:off x="682853" y="3414082"/>
            <a:ext cx="7980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Decide upon a framework, sketch out</a:t>
            </a:r>
            <a:r>
              <a:rPr kumimoji="0" lang="pl-PL" sz="20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 presentation slides, flow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06A5BA-F2FA-0484-EDBD-4E2009268DDC}"/>
              </a:ext>
            </a:extLst>
          </p:cNvPr>
          <p:cNvSpPr txBox="1"/>
          <p:nvPr/>
        </p:nvSpPr>
        <p:spPr>
          <a:xfrm>
            <a:off x="682853" y="4065652"/>
            <a:ext cx="4323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3. Design presentation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AD48B-0C3F-1999-E602-620E9088D859}"/>
              </a:ext>
            </a:extLst>
          </p:cNvPr>
          <p:cNvSpPr txBox="1"/>
          <p:nvPr/>
        </p:nvSpPr>
        <p:spPr>
          <a:xfrm>
            <a:off x="682853" y="4613024"/>
            <a:ext cx="514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Make it visually appealing, use little text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EC909-A829-00C5-71E5-102EEF5CB981}"/>
              </a:ext>
            </a:extLst>
          </p:cNvPr>
          <p:cNvSpPr txBox="1"/>
          <p:nvPr/>
        </p:nvSpPr>
        <p:spPr>
          <a:xfrm>
            <a:off x="682853" y="5264594"/>
            <a:ext cx="4214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dirty="0">
                <a:ln>
                  <a:noFill/>
                </a:ln>
                <a:solidFill>
                  <a:srgbClr val="6CF1D6"/>
                </a:solidFill>
                <a:effectLst/>
                <a:uLnTx/>
                <a:uFillTx/>
                <a:latin typeface="Poppins Bold"/>
                <a:ea typeface="+mn-ea"/>
                <a:cs typeface="+mn-cs"/>
              </a:rPr>
              <a:t>4. Animate and polish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Bold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95F63D-C3FA-67A1-506B-C192300BD339}"/>
              </a:ext>
            </a:extLst>
          </p:cNvPr>
          <p:cNvSpPr txBox="1"/>
          <p:nvPr/>
        </p:nvSpPr>
        <p:spPr>
          <a:xfrm>
            <a:off x="682853" y="5811966"/>
            <a:ext cx="5168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Practice talking, presenting, animations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068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C4960-5CFC-F3EE-AFA2-FB7E4760DB5E}"/>
              </a:ext>
            </a:extLst>
          </p:cNvPr>
          <p:cNvSpPr txBox="1"/>
          <p:nvPr/>
        </p:nvSpPr>
        <p:spPr>
          <a:xfrm>
            <a:off x="1519621" y="431423"/>
            <a:ext cx="8238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dirty="0">
                <a:solidFill>
                  <a:schemeClr val="accent5"/>
                </a:solidFill>
                <a:latin typeface="+mj-lt"/>
              </a:rPr>
              <a:t>SCQR framework</a:t>
            </a:r>
            <a:endParaRPr lang="en-US" sz="7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ADFFE-BB71-6656-006F-6E183C60BCE1}"/>
              </a:ext>
            </a:extLst>
          </p:cNvPr>
          <p:cNvSpPr txBox="1"/>
          <p:nvPr/>
        </p:nvSpPr>
        <p:spPr>
          <a:xfrm>
            <a:off x="1519621" y="2133092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S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ituation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3EB2C-0CF2-1D20-B69B-3632C5CD69AC}"/>
              </a:ext>
            </a:extLst>
          </p:cNvPr>
          <p:cNvSpPr txBox="1"/>
          <p:nvPr/>
        </p:nvSpPr>
        <p:spPr>
          <a:xfrm>
            <a:off x="-5041765" y="3056422"/>
            <a:ext cx="5041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C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omplication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8D949-30E1-CCBB-AB03-22E7104C4C63}"/>
              </a:ext>
            </a:extLst>
          </p:cNvPr>
          <p:cNvSpPr txBox="1"/>
          <p:nvPr/>
        </p:nvSpPr>
        <p:spPr>
          <a:xfrm>
            <a:off x="-3720146" y="3979752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Q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uestion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48B9-CEF9-08AE-1E7C-3C0235379C91}"/>
              </a:ext>
            </a:extLst>
          </p:cNvPr>
          <p:cNvSpPr txBox="1"/>
          <p:nvPr/>
        </p:nvSpPr>
        <p:spPr>
          <a:xfrm>
            <a:off x="-4271579" y="4903082"/>
            <a:ext cx="3951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R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esolution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6804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C4960-5CFC-F3EE-AFA2-FB7E4760DB5E}"/>
              </a:ext>
            </a:extLst>
          </p:cNvPr>
          <p:cNvSpPr txBox="1"/>
          <p:nvPr/>
        </p:nvSpPr>
        <p:spPr>
          <a:xfrm>
            <a:off x="1519621" y="431423"/>
            <a:ext cx="8238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dirty="0">
                <a:solidFill>
                  <a:schemeClr val="accent5"/>
                </a:solidFill>
                <a:latin typeface="+mj-lt"/>
              </a:rPr>
              <a:t>SCQR framework</a:t>
            </a:r>
            <a:endParaRPr lang="en-US" sz="7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ADFFE-BB71-6656-006F-6E183C60BCE1}"/>
              </a:ext>
            </a:extLst>
          </p:cNvPr>
          <p:cNvSpPr txBox="1"/>
          <p:nvPr/>
        </p:nvSpPr>
        <p:spPr>
          <a:xfrm>
            <a:off x="1519621" y="2133092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S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ituation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3EB2C-0CF2-1D20-B69B-3632C5CD69AC}"/>
              </a:ext>
            </a:extLst>
          </p:cNvPr>
          <p:cNvSpPr txBox="1"/>
          <p:nvPr/>
        </p:nvSpPr>
        <p:spPr>
          <a:xfrm>
            <a:off x="1519621" y="3056422"/>
            <a:ext cx="5041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C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omplication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8D949-30E1-CCBB-AB03-22E7104C4C63}"/>
              </a:ext>
            </a:extLst>
          </p:cNvPr>
          <p:cNvSpPr txBox="1"/>
          <p:nvPr/>
        </p:nvSpPr>
        <p:spPr>
          <a:xfrm>
            <a:off x="-3720146" y="3979752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Q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uestion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48B9-CEF9-08AE-1E7C-3C0235379C91}"/>
              </a:ext>
            </a:extLst>
          </p:cNvPr>
          <p:cNvSpPr txBox="1"/>
          <p:nvPr/>
        </p:nvSpPr>
        <p:spPr>
          <a:xfrm>
            <a:off x="-4271579" y="4903082"/>
            <a:ext cx="3951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R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esolution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7716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C4960-5CFC-F3EE-AFA2-FB7E4760DB5E}"/>
              </a:ext>
            </a:extLst>
          </p:cNvPr>
          <p:cNvSpPr txBox="1"/>
          <p:nvPr/>
        </p:nvSpPr>
        <p:spPr>
          <a:xfrm>
            <a:off x="1519621" y="431423"/>
            <a:ext cx="8238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dirty="0">
                <a:solidFill>
                  <a:schemeClr val="accent5"/>
                </a:solidFill>
                <a:latin typeface="+mj-lt"/>
              </a:rPr>
              <a:t>SCQR framework</a:t>
            </a:r>
            <a:endParaRPr lang="en-US" sz="7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ADFFE-BB71-6656-006F-6E183C60BCE1}"/>
              </a:ext>
            </a:extLst>
          </p:cNvPr>
          <p:cNvSpPr txBox="1"/>
          <p:nvPr/>
        </p:nvSpPr>
        <p:spPr>
          <a:xfrm>
            <a:off x="1519621" y="2133092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S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ituation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3EB2C-0CF2-1D20-B69B-3632C5CD69AC}"/>
              </a:ext>
            </a:extLst>
          </p:cNvPr>
          <p:cNvSpPr txBox="1"/>
          <p:nvPr/>
        </p:nvSpPr>
        <p:spPr>
          <a:xfrm>
            <a:off x="1519621" y="3056422"/>
            <a:ext cx="5041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C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omplication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8D949-30E1-CCBB-AB03-22E7104C4C63}"/>
              </a:ext>
            </a:extLst>
          </p:cNvPr>
          <p:cNvSpPr txBox="1"/>
          <p:nvPr/>
        </p:nvSpPr>
        <p:spPr>
          <a:xfrm>
            <a:off x="1519621" y="3979752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Q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uestion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48B9-CEF9-08AE-1E7C-3C0235379C91}"/>
              </a:ext>
            </a:extLst>
          </p:cNvPr>
          <p:cNvSpPr txBox="1"/>
          <p:nvPr/>
        </p:nvSpPr>
        <p:spPr>
          <a:xfrm>
            <a:off x="-4271579" y="4903082"/>
            <a:ext cx="3951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R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esolution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5853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C4960-5CFC-F3EE-AFA2-FB7E4760DB5E}"/>
              </a:ext>
            </a:extLst>
          </p:cNvPr>
          <p:cNvSpPr txBox="1"/>
          <p:nvPr/>
        </p:nvSpPr>
        <p:spPr>
          <a:xfrm>
            <a:off x="1519621" y="431423"/>
            <a:ext cx="8238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dirty="0">
                <a:solidFill>
                  <a:schemeClr val="accent5"/>
                </a:solidFill>
                <a:latin typeface="+mj-lt"/>
              </a:rPr>
              <a:t>SCQR framework</a:t>
            </a:r>
            <a:endParaRPr lang="en-US" sz="72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ADFFE-BB71-6656-006F-6E183C60BCE1}"/>
              </a:ext>
            </a:extLst>
          </p:cNvPr>
          <p:cNvSpPr txBox="1"/>
          <p:nvPr/>
        </p:nvSpPr>
        <p:spPr>
          <a:xfrm>
            <a:off x="1519621" y="2133092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S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ituation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3EB2C-0CF2-1D20-B69B-3632C5CD69AC}"/>
              </a:ext>
            </a:extLst>
          </p:cNvPr>
          <p:cNvSpPr txBox="1"/>
          <p:nvPr/>
        </p:nvSpPr>
        <p:spPr>
          <a:xfrm>
            <a:off x="1519621" y="3056422"/>
            <a:ext cx="5041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C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omplication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8D949-30E1-CCBB-AB03-22E7104C4C63}"/>
              </a:ext>
            </a:extLst>
          </p:cNvPr>
          <p:cNvSpPr txBox="1"/>
          <p:nvPr/>
        </p:nvSpPr>
        <p:spPr>
          <a:xfrm>
            <a:off x="1519621" y="3979752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Q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uestion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48B9-CEF9-08AE-1E7C-3C0235379C91}"/>
              </a:ext>
            </a:extLst>
          </p:cNvPr>
          <p:cNvSpPr txBox="1"/>
          <p:nvPr/>
        </p:nvSpPr>
        <p:spPr>
          <a:xfrm>
            <a:off x="1519621" y="4903082"/>
            <a:ext cx="3951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5"/>
                </a:solidFill>
                <a:latin typeface="+mj-lt"/>
              </a:rPr>
              <a:t>R</a:t>
            </a:r>
            <a:r>
              <a:rPr lang="pl-PL" sz="5400" dirty="0">
                <a:solidFill>
                  <a:schemeClr val="bg1"/>
                </a:solidFill>
                <a:latin typeface="+mj-lt"/>
              </a:rPr>
              <a:t>esolution</a:t>
            </a:r>
            <a:endParaRPr lang="en-US" sz="5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005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C4960-5CFC-F3EE-AFA2-FB7E4760DB5E}"/>
              </a:ext>
            </a:extLst>
          </p:cNvPr>
          <p:cNvSpPr txBox="1"/>
          <p:nvPr/>
        </p:nvSpPr>
        <p:spPr>
          <a:xfrm>
            <a:off x="1519621" y="736223"/>
            <a:ext cx="8238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dirty="0">
                <a:solidFill>
                  <a:schemeClr val="accent2"/>
                </a:solidFill>
                <a:latin typeface="+mj-lt"/>
              </a:rPr>
              <a:t>SCQR framework</a:t>
            </a:r>
            <a:endParaRPr lang="en-US" sz="7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ADFFE-BB71-6656-006F-6E183C60BCE1}"/>
              </a:ext>
            </a:extLst>
          </p:cNvPr>
          <p:cNvSpPr txBox="1"/>
          <p:nvPr/>
        </p:nvSpPr>
        <p:spPr>
          <a:xfrm>
            <a:off x="1519621" y="2518188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Situation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3EB2C-0CF2-1D20-B69B-3632C5CD69AC}"/>
              </a:ext>
            </a:extLst>
          </p:cNvPr>
          <p:cNvSpPr txBox="1"/>
          <p:nvPr/>
        </p:nvSpPr>
        <p:spPr>
          <a:xfrm>
            <a:off x="1519621" y="7604976"/>
            <a:ext cx="5041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Complication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8D949-30E1-CCBB-AB03-22E7104C4C63}"/>
              </a:ext>
            </a:extLst>
          </p:cNvPr>
          <p:cNvSpPr txBox="1"/>
          <p:nvPr/>
        </p:nvSpPr>
        <p:spPr>
          <a:xfrm>
            <a:off x="1519621" y="8528306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Question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48B9-CEF9-08AE-1E7C-3C0235379C91}"/>
              </a:ext>
            </a:extLst>
          </p:cNvPr>
          <p:cNvSpPr txBox="1"/>
          <p:nvPr/>
        </p:nvSpPr>
        <p:spPr>
          <a:xfrm>
            <a:off x="1519621" y="9451636"/>
            <a:ext cx="3951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Resolution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2C106B-15CF-AA21-BDEE-8664F01CA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503" y="3294356"/>
            <a:ext cx="875169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Set the context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Provide background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Establish the starting point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BD9A3-110D-F352-569F-41401F0D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576644"/>
            <a:ext cx="10058400" cy="565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78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C4960-5CFC-F3EE-AFA2-FB7E4760DB5E}"/>
              </a:ext>
            </a:extLst>
          </p:cNvPr>
          <p:cNvSpPr txBox="1"/>
          <p:nvPr/>
        </p:nvSpPr>
        <p:spPr>
          <a:xfrm>
            <a:off x="1519621" y="736223"/>
            <a:ext cx="8238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dirty="0">
                <a:solidFill>
                  <a:schemeClr val="accent2"/>
                </a:solidFill>
                <a:latin typeface="+mj-lt"/>
              </a:rPr>
              <a:t>SCQR framework</a:t>
            </a:r>
            <a:endParaRPr lang="en-US" sz="7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ADFFE-BB71-6656-006F-6E183C60BCE1}"/>
              </a:ext>
            </a:extLst>
          </p:cNvPr>
          <p:cNvSpPr txBox="1"/>
          <p:nvPr/>
        </p:nvSpPr>
        <p:spPr>
          <a:xfrm>
            <a:off x="-7577487" y="2518188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Situation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3EB2C-0CF2-1D20-B69B-3632C5CD69AC}"/>
              </a:ext>
            </a:extLst>
          </p:cNvPr>
          <p:cNvSpPr txBox="1"/>
          <p:nvPr/>
        </p:nvSpPr>
        <p:spPr>
          <a:xfrm>
            <a:off x="1519621" y="2505670"/>
            <a:ext cx="5041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Complication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8D949-30E1-CCBB-AB03-22E7104C4C63}"/>
              </a:ext>
            </a:extLst>
          </p:cNvPr>
          <p:cNvSpPr txBox="1"/>
          <p:nvPr/>
        </p:nvSpPr>
        <p:spPr>
          <a:xfrm>
            <a:off x="1519621" y="8528306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Question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48B9-CEF9-08AE-1E7C-3C0235379C91}"/>
              </a:ext>
            </a:extLst>
          </p:cNvPr>
          <p:cNvSpPr txBox="1"/>
          <p:nvPr/>
        </p:nvSpPr>
        <p:spPr>
          <a:xfrm>
            <a:off x="1519621" y="9451636"/>
            <a:ext cx="3951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Resolution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2C106B-15CF-AA21-BDEE-8664F01CA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485604" y="3294356"/>
            <a:ext cx="69932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Set the context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Provide background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Establish the starting point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2442D7-0D85-BA3A-C6BF-2B4C7737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621" y="3378210"/>
            <a:ext cx="69932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Introduce the problem</a:t>
            </a:r>
            <a:endParaRPr lang="pl-PL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Highlight the challenge</a:t>
            </a:r>
            <a:endParaRPr lang="pl-PL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Create tension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D2B042-3C14-D93D-E196-BD057832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0" y="149941"/>
            <a:ext cx="10891520" cy="612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63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C4960-5CFC-F3EE-AFA2-FB7E4760DB5E}"/>
              </a:ext>
            </a:extLst>
          </p:cNvPr>
          <p:cNvSpPr txBox="1"/>
          <p:nvPr/>
        </p:nvSpPr>
        <p:spPr>
          <a:xfrm>
            <a:off x="1519621" y="736223"/>
            <a:ext cx="8238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dirty="0">
                <a:solidFill>
                  <a:schemeClr val="accent2"/>
                </a:solidFill>
                <a:latin typeface="+mj-lt"/>
              </a:rPr>
              <a:t>SCQR framework</a:t>
            </a:r>
            <a:endParaRPr lang="en-US" sz="7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ADFFE-BB71-6656-006F-6E183C60BCE1}"/>
              </a:ext>
            </a:extLst>
          </p:cNvPr>
          <p:cNvSpPr txBox="1"/>
          <p:nvPr/>
        </p:nvSpPr>
        <p:spPr>
          <a:xfrm>
            <a:off x="-13277247" y="2518188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Situation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3EB2C-0CF2-1D20-B69B-3632C5CD69AC}"/>
              </a:ext>
            </a:extLst>
          </p:cNvPr>
          <p:cNvSpPr txBox="1"/>
          <p:nvPr/>
        </p:nvSpPr>
        <p:spPr>
          <a:xfrm>
            <a:off x="-6596996" y="2505670"/>
            <a:ext cx="5041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Complication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8D949-30E1-CCBB-AB03-22E7104C4C63}"/>
              </a:ext>
            </a:extLst>
          </p:cNvPr>
          <p:cNvSpPr txBox="1"/>
          <p:nvPr/>
        </p:nvSpPr>
        <p:spPr>
          <a:xfrm>
            <a:off x="1702288" y="2325314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Question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48B9-CEF9-08AE-1E7C-3C0235379C91}"/>
              </a:ext>
            </a:extLst>
          </p:cNvPr>
          <p:cNvSpPr txBox="1"/>
          <p:nvPr/>
        </p:nvSpPr>
        <p:spPr>
          <a:xfrm>
            <a:off x="1519621" y="9451636"/>
            <a:ext cx="3951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Resolution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2C106B-15CF-AA21-BDEE-8664F01CA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85364" y="3294356"/>
            <a:ext cx="69932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Set the context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Provide background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Establish the starting point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2442D7-0D85-BA3A-C6BF-2B4C7737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96996" y="3378210"/>
            <a:ext cx="69932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Introduce the problem</a:t>
            </a:r>
            <a:endParaRPr lang="pl-PL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Highlight the challenge</a:t>
            </a:r>
            <a:endParaRPr lang="pl-PL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Create tension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B621A6D-F067-5746-2AA1-23FEC7C5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288" y="3248644"/>
            <a:ext cx="69932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Focus on the key issue</a:t>
            </a:r>
            <a:endParaRPr lang="pl-PL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Guide the audience's curiosity</a:t>
            </a:r>
            <a:endParaRPr lang="pl-PL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Drive the need for a solution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46D131-1C36-588E-7767-DC969F24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3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AC4960-5CFC-F3EE-AFA2-FB7E4760DB5E}"/>
              </a:ext>
            </a:extLst>
          </p:cNvPr>
          <p:cNvSpPr txBox="1"/>
          <p:nvPr/>
        </p:nvSpPr>
        <p:spPr>
          <a:xfrm>
            <a:off x="1519621" y="675263"/>
            <a:ext cx="8238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7200" dirty="0">
                <a:solidFill>
                  <a:schemeClr val="accent2"/>
                </a:solidFill>
                <a:latin typeface="+mj-lt"/>
              </a:rPr>
              <a:t>SCQR framework</a:t>
            </a:r>
            <a:endParaRPr lang="en-US" sz="72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ADFFE-BB71-6656-006F-6E183C60BCE1}"/>
              </a:ext>
            </a:extLst>
          </p:cNvPr>
          <p:cNvSpPr txBox="1"/>
          <p:nvPr/>
        </p:nvSpPr>
        <p:spPr>
          <a:xfrm>
            <a:off x="-13277247" y="2518188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Situation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C3EB2C-0CF2-1D20-B69B-3632C5CD69AC}"/>
              </a:ext>
            </a:extLst>
          </p:cNvPr>
          <p:cNvSpPr txBox="1"/>
          <p:nvPr/>
        </p:nvSpPr>
        <p:spPr>
          <a:xfrm>
            <a:off x="-6596996" y="2505670"/>
            <a:ext cx="5041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Complication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8D949-30E1-CCBB-AB03-22E7104C4C63}"/>
              </a:ext>
            </a:extLst>
          </p:cNvPr>
          <p:cNvSpPr txBox="1"/>
          <p:nvPr/>
        </p:nvSpPr>
        <p:spPr>
          <a:xfrm>
            <a:off x="-6596996" y="2325314"/>
            <a:ext cx="3400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Question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48B9-CEF9-08AE-1E7C-3C0235379C91}"/>
              </a:ext>
            </a:extLst>
          </p:cNvPr>
          <p:cNvSpPr txBox="1"/>
          <p:nvPr/>
        </p:nvSpPr>
        <p:spPr>
          <a:xfrm>
            <a:off x="1519621" y="2061308"/>
            <a:ext cx="3951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5400" dirty="0">
                <a:solidFill>
                  <a:schemeClr val="accent6"/>
                </a:solidFill>
                <a:latin typeface="+mj-lt"/>
              </a:rPr>
              <a:t>Resolution</a:t>
            </a:r>
            <a:endParaRPr lang="en-US" sz="5400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2C106B-15CF-AA21-BDEE-8664F01CA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185364" y="3294356"/>
            <a:ext cx="69932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Set the context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Provide background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Establish the starting point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82442D7-0D85-BA3A-C6BF-2B4C77371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96996" y="3378210"/>
            <a:ext cx="69932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Introduce the problem</a:t>
            </a:r>
            <a:endParaRPr lang="pl-PL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Highlight the challenge</a:t>
            </a:r>
            <a:endParaRPr lang="pl-PL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Create tension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B621A6D-F067-5746-2AA1-23FEC7C5A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596996" y="3248644"/>
            <a:ext cx="69932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Focus on the key issue</a:t>
            </a:r>
            <a:endParaRPr lang="pl-PL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Guide the audience's curiosity</a:t>
            </a:r>
            <a:endParaRPr lang="pl-PL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Drive the need for a solution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4580CDC-244D-2B62-29B6-9E76B6C5A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288" y="2982377"/>
            <a:ext cx="69932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Offer a solution</a:t>
            </a:r>
            <a:endParaRPr lang="pl-PL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Address the complication</a:t>
            </a:r>
            <a:endParaRPr lang="pl-PL" sz="3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Conclude the narrative</a:t>
            </a:r>
            <a:endParaRPr lang="pl-PL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CF6C26-3D83-20F9-6832-B90FF819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451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PPT Visual Storytelling #2">
      <a:dk1>
        <a:sysClr val="windowText" lastClr="000000"/>
      </a:dk1>
      <a:lt1>
        <a:srgbClr val="FFFFFF"/>
      </a:lt1>
      <a:dk2>
        <a:srgbClr val="0E2841"/>
      </a:dk2>
      <a:lt2>
        <a:srgbClr val="F2F2F2"/>
      </a:lt2>
      <a:accent1>
        <a:srgbClr val="7C0DFF"/>
      </a:accent1>
      <a:accent2>
        <a:srgbClr val="9C5EF2"/>
      </a:accent2>
      <a:accent3>
        <a:srgbClr val="C4A2F2"/>
      </a:accent3>
      <a:accent4>
        <a:srgbClr val="5005F2"/>
      </a:accent4>
      <a:accent5>
        <a:srgbClr val="6CF1D6"/>
      </a:accent5>
      <a:accent6>
        <a:srgbClr val="15D9AF"/>
      </a:accent6>
      <a:hlink>
        <a:srgbClr val="467886"/>
      </a:hlink>
      <a:folHlink>
        <a:srgbClr val="96607D"/>
      </a:folHlink>
    </a:clrScheme>
    <a:fontScheme name="Poppins Bold + Light">
      <a:majorFont>
        <a:latin typeface="Poppins 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404</Words>
  <Application>Microsoft Office PowerPoint</Application>
  <PresentationFormat>Widescreen</PresentationFormat>
  <Paragraphs>122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Poppins Bold</vt:lpstr>
      <vt:lpstr>Aptos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46</cp:revision>
  <dcterms:created xsi:type="dcterms:W3CDTF">2024-07-25T08:05:35Z</dcterms:created>
  <dcterms:modified xsi:type="dcterms:W3CDTF">2024-09-23T05:31:36Z</dcterms:modified>
</cp:coreProperties>
</file>