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87" r:id="rId2"/>
    <p:sldId id="288" r:id="rId3"/>
    <p:sldId id="289" r:id="rId4"/>
    <p:sldId id="300" r:id="rId5"/>
    <p:sldId id="290" r:id="rId6"/>
    <p:sldId id="301" r:id="rId7"/>
    <p:sldId id="302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7" r:id="rId16"/>
    <p:sldId id="299" r:id="rId17"/>
    <p:sldId id="257" r:id="rId18"/>
    <p:sldId id="264" r:id="rId19"/>
    <p:sldId id="286" r:id="rId20"/>
  </p:sldIdLst>
  <p:sldSz cx="12192000" cy="6858000"/>
  <p:notesSz cx="6858000" cy="9144000"/>
  <p:embeddedFontLst>
    <p:embeddedFont>
      <p:font typeface="Poppins Bold" panose="00000800000000000000" pitchFamily="2" charset="-18"/>
      <p:bold r:id="rId22"/>
    </p:embeddedFont>
    <p:embeddedFont>
      <p:font typeface="Poppins Light" panose="00000400000000000000" pitchFamily="2" charset="-18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  <p14:sldId id="300"/>
          </p14:sldIdLst>
        </p14:section>
        <p14:section name="Complication" id="{2C7CD31F-747B-4D41-B60A-719229D58104}">
          <p14:sldIdLst>
            <p14:sldId id="290"/>
            <p14:sldId id="301"/>
            <p14:sldId id="302"/>
          </p14:sldIdLst>
        </p14:section>
        <p14:section name="Question" id="{6C5317FE-F95D-45F2-999D-D2266D7BE9E6}">
          <p14:sldIdLst>
            <p14:sldId id="291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6C"/>
    <a:srgbClr val="F6BB26"/>
    <a:srgbClr val="FFAA00"/>
    <a:srgbClr val="5700C0"/>
    <a:srgbClr val="39007E"/>
    <a:srgbClr val="2F0068"/>
    <a:srgbClr val="22004C"/>
    <a:srgbClr val="363634"/>
    <a:srgbClr val="15D9AF"/>
    <a:srgbClr val="6C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86124" autoAdjust="0"/>
  </p:normalViewPr>
  <p:slideViewPr>
    <p:cSldViewPr snapToGrid="0">
      <p:cViewPr>
        <p:scale>
          <a:sx n="50" d="100"/>
          <a:sy n="50" d="100"/>
        </p:scale>
        <p:origin x="2318" y="15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2080</c:v>
                </c:pt>
                <c:pt idx="1">
                  <c:v>2081</c:v>
                </c:pt>
                <c:pt idx="2">
                  <c:v>2082</c:v>
                </c:pt>
                <c:pt idx="3">
                  <c:v>2083</c:v>
                </c:pt>
                <c:pt idx="4">
                  <c:v>2084</c:v>
                </c:pt>
                <c:pt idx="5">
                  <c:v>2085</c:v>
                </c:pt>
                <c:pt idx="6">
                  <c:v>2086</c:v>
                </c:pt>
                <c:pt idx="7">
                  <c:v>2087</c:v>
                </c:pt>
                <c:pt idx="8">
                  <c:v>2088</c:v>
                </c:pt>
                <c:pt idx="9">
                  <c:v>2089</c:v>
                </c:pt>
                <c:pt idx="10">
                  <c:v>2090</c:v>
                </c:pt>
                <c:pt idx="11">
                  <c:v>2091</c:v>
                </c:pt>
                <c:pt idx="12">
                  <c:v>2092</c:v>
                </c:pt>
                <c:pt idx="13">
                  <c:v>2093</c:v>
                </c:pt>
                <c:pt idx="14">
                  <c:v>2094</c:v>
                </c:pt>
                <c:pt idx="15">
                  <c:v>2095</c:v>
                </c:pt>
                <c:pt idx="16">
                  <c:v>2096</c:v>
                </c:pt>
                <c:pt idx="17">
                  <c:v>2097</c:v>
                </c:pt>
                <c:pt idx="18">
                  <c:v>2098</c:v>
                </c:pt>
                <c:pt idx="19">
                  <c:v>2099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4.78</c:v>
                </c:pt>
                <c:pt idx="1">
                  <c:v>5.1100000000000003</c:v>
                </c:pt>
                <c:pt idx="2">
                  <c:v>5.98</c:v>
                </c:pt>
                <c:pt idx="3">
                  <c:v>8.6199999999999992</c:v>
                </c:pt>
                <c:pt idx="4">
                  <c:v>10.45</c:v>
                </c:pt>
                <c:pt idx="5">
                  <c:v>11.85</c:v>
                </c:pt>
                <c:pt idx="6">
                  <c:v>12.19</c:v>
                </c:pt>
                <c:pt idx="7">
                  <c:v>16.440000000000001</c:v>
                </c:pt>
                <c:pt idx="8">
                  <c:v>21.18</c:v>
                </c:pt>
                <c:pt idx="9">
                  <c:v>23.71</c:v>
                </c:pt>
                <c:pt idx="10">
                  <c:v>24.82</c:v>
                </c:pt>
                <c:pt idx="11">
                  <c:v>26.66</c:v>
                </c:pt>
                <c:pt idx="12">
                  <c:v>35.85</c:v>
                </c:pt>
                <c:pt idx="13">
                  <c:v>42.16</c:v>
                </c:pt>
                <c:pt idx="14">
                  <c:v>45.89</c:v>
                </c:pt>
                <c:pt idx="15">
                  <c:v>48.63</c:v>
                </c:pt>
                <c:pt idx="16">
                  <c:v>49.05</c:v>
                </c:pt>
                <c:pt idx="17">
                  <c:v>49.55</c:v>
                </c:pt>
                <c:pt idx="18">
                  <c:v>55.23</c:v>
                </c:pt>
                <c:pt idx="19">
                  <c:v>61.92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F-4755-81F8-E3E44562F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607744"/>
        <c:axId val="1453624064"/>
      </c:lineChart>
      <c:dateAx>
        <c:axId val="14536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24064"/>
        <c:crosses val="autoZero"/>
        <c:auto val="0"/>
        <c:lblOffset val="100"/>
        <c:baseTimeUnit val="days"/>
        <c:majorUnit val="3"/>
        <c:majorTimeUnit val="days"/>
      </c:dateAx>
      <c:valAx>
        <c:axId val="14536240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0774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Distinctive features of WallSafe #1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Attacks are stopped before they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Unique Pricing Model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Pay for the amount of blocked attacks $1 per 1mln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985207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984905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1E3BE-540D-1193-F275-D5658994B228}"/>
              </a:ext>
            </a:extLst>
          </p:cNvPr>
          <p:cNvGrpSpPr/>
          <p:nvPr/>
        </p:nvGrpSpPr>
        <p:grpSpPr>
          <a:xfrm>
            <a:off x="10025013" y="-1416939"/>
            <a:ext cx="473245" cy="428155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B7DD53-C31E-CEDE-7E9E-615E122E88B3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9FA24-7AEF-7229-9F47-955BEF2D5BCC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90B23-A4E2-3F12-CA33-CA9DD5D026A5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724E460-3466-08C9-A142-E8426559ABBA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A05F32-0CDB-AF9C-9816-AF85A62687B8}"/>
              </a:ext>
            </a:extLst>
          </p:cNvPr>
          <p:cNvGrpSpPr/>
          <p:nvPr/>
        </p:nvGrpSpPr>
        <p:grpSpPr>
          <a:xfrm>
            <a:off x="9828224" y="8260995"/>
            <a:ext cx="454699" cy="411376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6D87476-2133-8961-3DB5-ACD3577F45B7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81CFC5-4794-2D58-5FBB-D6AA422E680D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80E19C5-98F0-B3EF-CF2C-EF68B916EB36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F4DE0C-84B5-7D35-C5B6-AA46F7806517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0.03241 L 1.2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241 L 6.25E-7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1273751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1549801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AA6C2-63A2-9E30-34E8-79191F8EB419}"/>
              </a:ext>
            </a:extLst>
          </p:cNvPr>
          <p:cNvGrpSpPr/>
          <p:nvPr/>
        </p:nvGrpSpPr>
        <p:grpSpPr>
          <a:xfrm>
            <a:off x="9686966" y="1964573"/>
            <a:ext cx="1137768" cy="1029364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45AC9F-059D-0600-595E-18E1DDC02F4D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88FC0B-FD88-029D-593A-8A5F22D83A52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7EAD0A-71B7-297D-43F1-EFE2DFA84000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2A8707-F033-D951-413C-713E0D860DE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E0251-6F39-2277-2EC5-84038131A752}"/>
              </a:ext>
            </a:extLst>
          </p:cNvPr>
          <p:cNvGrpSpPr/>
          <p:nvPr/>
        </p:nvGrpSpPr>
        <p:grpSpPr>
          <a:xfrm>
            <a:off x="9828224" y="4625977"/>
            <a:ext cx="1137768" cy="1029364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E85513-7BCC-5370-8147-690966C0671A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6DD03-90DD-1015-A2E6-FE8B085DC870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36F8D8-BCBC-8B86-6FCA-98F5F29B5F84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23AED2-A203-C1BE-12F9-D911C966BD2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1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FCE95-9B1B-0FFE-8C75-0685442A9C5A}"/>
              </a:ext>
            </a:extLst>
          </p:cNvPr>
          <p:cNvSpPr/>
          <p:nvPr/>
        </p:nvSpPr>
        <p:spPr>
          <a:xfrm>
            <a:off x="3462496" y="1691713"/>
            <a:ext cx="7972584" cy="4526846"/>
          </a:xfrm>
          <a:prstGeom prst="roundRect">
            <a:avLst>
              <a:gd name="adj" fmla="val 65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412830" y="395601"/>
            <a:ext cx="751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+mj-lt"/>
              </a:rPr>
              <a:t>Constant growth of Virus Attacks!</a:t>
            </a:r>
            <a:endParaRPr lang="en-US" sz="28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412830" y="928011"/>
            <a:ext cx="9043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Blocked attacks measured between </a:t>
            </a:r>
            <a:r>
              <a:rPr lang="pl-PL" sz="1600" b="1" dirty="0">
                <a:solidFill>
                  <a:schemeClr val="accent5"/>
                </a:solidFill>
              </a:rPr>
              <a:t>2080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b="1" dirty="0">
                <a:solidFill>
                  <a:schemeClr val="accent5"/>
                </a:solidFill>
              </a:rPr>
              <a:t>2099</a:t>
            </a:r>
            <a:r>
              <a:rPr lang="pl-PL" sz="1600" dirty="0">
                <a:solidFill>
                  <a:schemeClr val="bg1"/>
                </a:solidFill>
              </a:rPr>
              <a:t> on one example device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LOGO_W">
            <a:extLst>
              <a:ext uri="{FF2B5EF4-FFF2-40B4-BE49-F238E27FC236}">
                <a16:creationId xmlns:a16="http://schemas.microsoft.com/office/drawing/2014/main" id="{E751A73E-8291-3920-B4FA-F67003EE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967" y="395601"/>
            <a:ext cx="2796044" cy="839736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5825D35-18EF-C136-7EB1-33E7FBE9E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333400"/>
              </p:ext>
            </p:extLst>
          </p:nvPr>
        </p:nvGraphicFramePr>
        <p:xfrm>
          <a:off x="3825239" y="1981623"/>
          <a:ext cx="6573957" cy="375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194A18-3589-A269-7DFE-0EFB80EA149B}"/>
              </a:ext>
            </a:extLst>
          </p:cNvPr>
          <p:cNvSpPr txBox="1"/>
          <p:nvPr/>
        </p:nvSpPr>
        <p:spPr>
          <a:xfrm>
            <a:off x="3891344" y="5645806"/>
            <a:ext cx="9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Years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8A8BB-54A2-F779-6C24-F0E25E0E5699}"/>
              </a:ext>
            </a:extLst>
          </p:cNvPr>
          <p:cNvSpPr txBox="1"/>
          <p:nvPr/>
        </p:nvSpPr>
        <p:spPr>
          <a:xfrm>
            <a:off x="10367186" y="1919565"/>
            <a:ext cx="962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No. of attacks in mln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9B98F-CC05-B16C-A11F-73571EAFA9A1}"/>
              </a:ext>
            </a:extLst>
          </p:cNvPr>
          <p:cNvSpPr/>
          <p:nvPr/>
        </p:nvSpPr>
        <p:spPr>
          <a:xfrm rot="13500000">
            <a:off x="1515796" y="2074280"/>
            <a:ext cx="981847" cy="1200163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A27E58-0771-CDDE-E886-3D11D113EA69}"/>
              </a:ext>
            </a:extLst>
          </p:cNvPr>
          <p:cNvSpPr txBox="1"/>
          <p:nvPr/>
        </p:nvSpPr>
        <p:spPr>
          <a:xfrm>
            <a:off x="297862" y="3354461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Ever growing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CDA26-BB74-C031-FE60-F71F371887FC}"/>
              </a:ext>
            </a:extLst>
          </p:cNvPr>
          <p:cNvSpPr txBox="1"/>
          <p:nvPr/>
        </p:nvSpPr>
        <p:spPr>
          <a:xfrm>
            <a:off x="322759" y="5196500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60+ mln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C98DCA-1507-ED45-36E8-D9A216FC7ADB}"/>
              </a:ext>
            </a:extLst>
          </p:cNvPr>
          <p:cNvGrpSpPr/>
          <p:nvPr/>
        </p:nvGrpSpPr>
        <p:grpSpPr>
          <a:xfrm>
            <a:off x="1329274" y="4240083"/>
            <a:ext cx="1073607" cy="888569"/>
            <a:chOff x="1374994" y="4377243"/>
            <a:chExt cx="1073607" cy="88856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A8557-5E55-CB50-FA93-FC8339B9A15A}"/>
                </a:ext>
              </a:extLst>
            </p:cNvPr>
            <p:cNvSpPr/>
            <p:nvPr/>
          </p:nvSpPr>
          <p:spPr>
            <a:xfrm rot="13500000">
              <a:off x="2036486" y="4853697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54521E8-9642-8F7E-D756-6451067B13B9}"/>
                </a:ext>
              </a:extLst>
            </p:cNvPr>
            <p:cNvSpPr/>
            <p:nvPr/>
          </p:nvSpPr>
          <p:spPr>
            <a:xfrm rot="13500000">
              <a:off x="1416227" y="4815576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B47A31-A8A0-42B7-6AFA-E2F3BAFD83CE}"/>
                </a:ext>
              </a:extLst>
            </p:cNvPr>
            <p:cNvSpPr/>
            <p:nvPr/>
          </p:nvSpPr>
          <p:spPr>
            <a:xfrm rot="13500000">
              <a:off x="1840532" y="4336010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3F9032-D2C0-25C9-1042-D6814D8225A2}"/>
              </a:ext>
            </a:extLst>
          </p:cNvPr>
          <p:cNvSpPr/>
          <p:nvPr/>
        </p:nvSpPr>
        <p:spPr>
          <a:xfrm>
            <a:off x="13526566" y="0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" grpId="1"/>
      <p:bldP spid="4" grpId="0"/>
      <p:bldP spid="4" grpId="1"/>
      <p:bldGraphic spid="20" grpId="0" uiExpand="1">
        <p:bldSub>
          <a:bldChart bld="category"/>
        </p:bldSub>
      </p:bldGraphic>
      <p:bldP spid="21" grpId="0"/>
      <p:bldP spid="23" grpId="0"/>
      <p:bldP spid="28" grpId="0" animBg="1"/>
      <p:bldP spid="28" grpId="1" animBg="1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67055-F11F-27CB-A0FA-6D4DBBB2B98D}"/>
              </a:ext>
            </a:extLst>
          </p:cNvPr>
          <p:cNvSpPr/>
          <p:nvPr/>
        </p:nvSpPr>
        <p:spPr>
          <a:xfrm>
            <a:off x="6522720" y="0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E0F4B-A8AC-6F4C-BBBC-7D1D611E7B76}"/>
              </a:ext>
            </a:extLst>
          </p:cNvPr>
          <p:cNvSpPr/>
          <p:nvPr/>
        </p:nvSpPr>
        <p:spPr>
          <a:xfrm>
            <a:off x="882111" y="3100540"/>
            <a:ext cx="4959888" cy="854239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C3A12-9210-CDDD-7BE5-D5527C77E821}"/>
              </a:ext>
            </a:extLst>
          </p:cNvPr>
          <p:cNvSpPr txBox="1"/>
          <p:nvPr/>
        </p:nvSpPr>
        <p:spPr>
          <a:xfrm>
            <a:off x="750541" y="2660005"/>
            <a:ext cx="5091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accent1"/>
                </a:solidFill>
                <a:latin typeface="+mj-lt"/>
              </a:rPr>
              <a:t>20 years</a:t>
            </a:r>
            <a:endParaRPr lang="en-US" sz="8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BC7DB-C7D7-787C-E72F-B3EDF6002C9B}"/>
              </a:ext>
            </a:extLst>
          </p:cNvPr>
          <p:cNvSpPr txBox="1"/>
          <p:nvPr/>
        </p:nvSpPr>
        <p:spPr>
          <a:xfrm>
            <a:off x="7613934" y="2705725"/>
            <a:ext cx="3486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bg1"/>
                </a:solidFill>
                <a:latin typeface="+mj-lt"/>
              </a:rPr>
              <a:t>1100%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704A5-90F3-3560-FF7B-FD5D0C91932D}"/>
              </a:ext>
            </a:extLst>
          </p:cNvPr>
          <p:cNvSpPr/>
          <p:nvPr/>
        </p:nvSpPr>
        <p:spPr>
          <a:xfrm>
            <a:off x="0" y="7970519"/>
            <a:ext cx="12192000" cy="348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45B1-E30B-2B8B-6DEB-C8820563271C}"/>
              </a:ext>
            </a:extLst>
          </p:cNvPr>
          <p:cNvSpPr txBox="1"/>
          <p:nvPr/>
        </p:nvSpPr>
        <p:spPr>
          <a:xfrm>
            <a:off x="1903987" y="-2435958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chemeClr val="accent1"/>
                </a:solidFill>
              </a:rPr>
              <a:t>What happens…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2.96296E-6 L -2.5E-6 2.96296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253 0 L 2.08333E-6 0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3 4.81481E-6 L 2.08333E-7 4.8148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A254F6-33A3-44FA-4219-9EF4D272DFE2}"/>
              </a:ext>
            </a:extLst>
          </p:cNvPr>
          <p:cNvSpPr/>
          <p:nvPr/>
        </p:nvSpPr>
        <p:spPr>
          <a:xfrm>
            <a:off x="0" y="3428999"/>
            <a:ext cx="12192000" cy="348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67055-F11F-27CB-A0FA-6D4DBBB2B98D}"/>
              </a:ext>
            </a:extLst>
          </p:cNvPr>
          <p:cNvSpPr/>
          <p:nvPr/>
        </p:nvSpPr>
        <p:spPr>
          <a:xfrm>
            <a:off x="16966750" y="60767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16B5-939F-67AB-83DB-CBFF329BB2A7}"/>
              </a:ext>
            </a:extLst>
          </p:cNvPr>
          <p:cNvSpPr txBox="1"/>
          <p:nvPr/>
        </p:nvSpPr>
        <p:spPr>
          <a:xfrm>
            <a:off x="1903987" y="1024888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chemeClr val="accent1"/>
                </a:solidFill>
              </a:rPr>
              <a:t>What happens…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250CB-E341-E204-E1DB-69BFE4EC81DE}"/>
              </a:ext>
            </a:extLst>
          </p:cNvPr>
          <p:cNvSpPr txBox="1"/>
          <p:nvPr/>
        </p:nvSpPr>
        <p:spPr>
          <a:xfrm>
            <a:off x="1903987" y="4386562"/>
            <a:ext cx="8384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bg1"/>
                </a:solidFill>
                <a:latin typeface="+mj-lt"/>
              </a:rPr>
              <a:t>In another 20?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6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253 2.59259E-6 L 0 2.59259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75487C-9525-E9C2-3454-74AECB7B0BE3}"/>
              </a:ext>
            </a:extLst>
          </p:cNvPr>
          <p:cNvSpPr txBox="1"/>
          <p:nvPr/>
        </p:nvSpPr>
        <p:spPr>
          <a:xfrm>
            <a:off x="609599" y="801189"/>
            <a:ext cx="377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/>
              <a:t>How do we Protect Our Data?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4DFCB-E812-9F4C-E2CD-2633EFF21594}"/>
              </a:ext>
            </a:extLst>
          </p:cNvPr>
          <p:cNvSpPr txBox="1"/>
          <p:nvPr/>
        </p:nvSpPr>
        <p:spPr>
          <a:xfrm>
            <a:off x="609600" y="137252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Different ways of protecting your data include cautioun, software and storage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Showcase Product - WallSafe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275</Words>
  <Application>Microsoft Office PowerPoint</Application>
  <PresentationFormat>Widescreen</PresentationFormat>
  <Paragraphs>48</Paragraphs>
  <Slides>19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Poppins Light</vt:lpstr>
      <vt:lpstr>Aptos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61</cp:revision>
  <dcterms:created xsi:type="dcterms:W3CDTF">2024-07-25T08:05:35Z</dcterms:created>
  <dcterms:modified xsi:type="dcterms:W3CDTF">2024-08-19T07:20:00Z</dcterms:modified>
</cp:coreProperties>
</file>