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</p:sldIdLst>
  <p:sldSz cy="6858000" cx="12192000"/>
  <p:notesSz cx="6858000" cy="9144000"/>
  <p:embeddedFontLst>
    <p:embeddedFont>
      <p:font typeface="Garamond"/>
      <p:regular r:id="rId147"/>
      <p:bold r:id="rId148"/>
      <p:italic r:id="rId149"/>
      <p:boldItalic r:id="rId1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42" Type="http://schemas.openxmlformats.org/officeDocument/2006/relationships/slide" Target="slides/slide36.xml"/><Relationship Id="rId21" Type="http://schemas.openxmlformats.org/officeDocument/2006/relationships/slide" Target="slides/slide15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63" Type="http://schemas.openxmlformats.org/officeDocument/2006/relationships/slide" Target="slides/slide57.xml"/><Relationship Id="rId107" Type="http://schemas.openxmlformats.org/officeDocument/2006/relationships/slide" Target="slides/slide101.xml"/><Relationship Id="rId32" Type="http://schemas.openxmlformats.org/officeDocument/2006/relationships/slide" Target="slides/slide26.xml"/><Relationship Id="rId128" Type="http://schemas.openxmlformats.org/officeDocument/2006/relationships/slide" Target="slides/slide122.xml"/><Relationship Id="rId11" Type="http://schemas.openxmlformats.org/officeDocument/2006/relationships/slide" Target="slides/slide5.xml"/><Relationship Id="rId149" Type="http://schemas.openxmlformats.org/officeDocument/2006/relationships/font" Target="fonts/Garamond-italic.fntdata"/><Relationship Id="rId74" Type="http://schemas.openxmlformats.org/officeDocument/2006/relationships/slide" Target="slides/slide68.xml"/><Relationship Id="rId53" Type="http://schemas.openxmlformats.org/officeDocument/2006/relationships/slide" Target="slides/slide47.xml"/><Relationship Id="rId95" Type="http://schemas.openxmlformats.org/officeDocument/2006/relationships/slide" Target="slides/slide89.xml"/><Relationship Id="rId5" Type="http://schemas.openxmlformats.org/officeDocument/2006/relationships/slideMaster" Target="slideMasters/slideMaster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118" Type="http://schemas.openxmlformats.org/officeDocument/2006/relationships/slide" Target="slides/slide112.xml"/><Relationship Id="rId113" Type="http://schemas.openxmlformats.org/officeDocument/2006/relationships/slide" Target="slides/slide107.xml"/><Relationship Id="rId139" Type="http://schemas.openxmlformats.org/officeDocument/2006/relationships/slide" Target="slides/slide133.xml"/><Relationship Id="rId134" Type="http://schemas.openxmlformats.org/officeDocument/2006/relationships/slide" Target="slides/slide128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5" Type="http://schemas.openxmlformats.org/officeDocument/2006/relationships/slide" Target="slides/slide79.xml"/><Relationship Id="rId150" Type="http://schemas.openxmlformats.org/officeDocument/2006/relationships/font" Target="fonts/Garamond-boldItalic.fntdata"/><Relationship Id="rId80" Type="http://schemas.openxmlformats.org/officeDocument/2006/relationships/slide" Target="slides/slide74.xml"/><Relationship Id="rId108" Type="http://schemas.openxmlformats.org/officeDocument/2006/relationships/slide" Target="slides/slide102.xml"/><Relationship Id="rId103" Type="http://schemas.openxmlformats.org/officeDocument/2006/relationships/slide" Target="slides/slide97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129" Type="http://schemas.openxmlformats.org/officeDocument/2006/relationships/slide" Target="slides/slide123.xml"/><Relationship Id="rId124" Type="http://schemas.openxmlformats.org/officeDocument/2006/relationships/slide" Target="slides/slide118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59" Type="http://schemas.openxmlformats.org/officeDocument/2006/relationships/slide" Target="slides/slide53.xml"/><Relationship Id="rId96" Type="http://schemas.openxmlformats.org/officeDocument/2006/relationships/slide" Target="slides/slide90.xml"/><Relationship Id="rId91" Type="http://schemas.openxmlformats.org/officeDocument/2006/relationships/slide" Target="slides/slide85.xml"/><Relationship Id="rId140" Type="http://schemas.openxmlformats.org/officeDocument/2006/relationships/slide" Target="slides/slide134.xml"/><Relationship Id="rId145" Type="http://schemas.openxmlformats.org/officeDocument/2006/relationships/slide" Target="slides/slide139.xml"/><Relationship Id="rId75" Type="http://schemas.openxmlformats.org/officeDocument/2006/relationships/slide" Target="slides/slide69.xml"/><Relationship Id="rId70" Type="http://schemas.openxmlformats.org/officeDocument/2006/relationships/slide" Target="slides/slide64.xml"/><Relationship Id="rId54" Type="http://schemas.openxmlformats.org/officeDocument/2006/relationships/slide" Target="slides/slide4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49" Type="http://schemas.openxmlformats.org/officeDocument/2006/relationships/slide" Target="slides/slide43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19" Type="http://schemas.openxmlformats.org/officeDocument/2006/relationships/slide" Target="slides/slide113.xml"/><Relationship Id="rId114" Type="http://schemas.openxmlformats.org/officeDocument/2006/relationships/slide" Target="slides/slide108.xml"/><Relationship Id="rId44" Type="http://schemas.openxmlformats.org/officeDocument/2006/relationships/slide" Target="slides/slide38.xml"/><Relationship Id="rId86" Type="http://schemas.openxmlformats.org/officeDocument/2006/relationships/slide" Target="slides/slide80.xml"/><Relationship Id="rId81" Type="http://schemas.openxmlformats.org/officeDocument/2006/relationships/slide" Target="slides/slide75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65" Type="http://schemas.openxmlformats.org/officeDocument/2006/relationships/slide" Target="slides/slide59.xml"/><Relationship Id="rId60" Type="http://schemas.openxmlformats.org/officeDocument/2006/relationships/slide" Target="slides/slide54.xml"/><Relationship Id="rId151" Type="http://customschemas.google.com/relationships/presentationmetadata" Target="metadata"/><Relationship Id="rId109" Type="http://schemas.openxmlformats.org/officeDocument/2006/relationships/slide" Target="slides/slide103.xml"/><Relationship Id="rId39" Type="http://schemas.openxmlformats.org/officeDocument/2006/relationships/slide" Target="slides/slide3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104" Type="http://schemas.openxmlformats.org/officeDocument/2006/relationships/slide" Target="slides/slide98.xml"/><Relationship Id="rId34" Type="http://schemas.openxmlformats.org/officeDocument/2006/relationships/slide" Target="slides/slide2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97" Type="http://schemas.openxmlformats.org/officeDocument/2006/relationships/slide" Target="slides/slide91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76" Type="http://schemas.openxmlformats.org/officeDocument/2006/relationships/slide" Target="slides/slide70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92" Type="http://schemas.openxmlformats.org/officeDocument/2006/relationships/slide" Target="slides/slide86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9" Type="http://schemas.openxmlformats.org/officeDocument/2006/relationships/slide" Target="slides/slide23.xml"/><Relationship Id="rId2" Type="http://schemas.openxmlformats.org/officeDocument/2006/relationships/viewProps" Target="viewProps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24" Type="http://schemas.openxmlformats.org/officeDocument/2006/relationships/slide" Target="slides/slide18.xml"/><Relationship Id="rId115" Type="http://schemas.openxmlformats.org/officeDocument/2006/relationships/slide" Target="slides/slide109.xml"/><Relationship Id="rId110" Type="http://schemas.openxmlformats.org/officeDocument/2006/relationships/slide" Target="slides/slide104.xml"/><Relationship Id="rId87" Type="http://schemas.openxmlformats.org/officeDocument/2006/relationships/slide" Target="slides/slide81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66" Type="http://schemas.openxmlformats.org/officeDocument/2006/relationships/slide" Target="slides/slide60.xml"/><Relationship Id="rId82" Type="http://schemas.openxmlformats.org/officeDocument/2006/relationships/slide" Target="slides/slide76.xml"/><Relationship Id="rId61" Type="http://schemas.openxmlformats.org/officeDocument/2006/relationships/slide" Target="slides/slide55.xml"/><Relationship Id="rId152" Type="http://schemas.openxmlformats.org/officeDocument/2006/relationships/customXml" Target="../customXml/item1.xml"/><Relationship Id="rId19" Type="http://schemas.openxmlformats.org/officeDocument/2006/relationships/slide" Target="slides/slide13.xml"/><Relationship Id="rId105" Type="http://schemas.openxmlformats.org/officeDocument/2006/relationships/slide" Target="slides/slide99.xml"/><Relationship Id="rId100" Type="http://schemas.openxmlformats.org/officeDocument/2006/relationships/slide" Target="slides/slide94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26" Type="http://schemas.openxmlformats.org/officeDocument/2006/relationships/slide" Target="slides/slide120.xml"/><Relationship Id="rId14" Type="http://schemas.openxmlformats.org/officeDocument/2006/relationships/slide" Target="slides/slide8.xml"/><Relationship Id="rId147" Type="http://schemas.openxmlformats.org/officeDocument/2006/relationships/font" Target="fonts/Garamond-regular.fntdata"/><Relationship Id="rId77" Type="http://schemas.openxmlformats.org/officeDocument/2006/relationships/slide" Target="slides/slide71.xml"/><Relationship Id="rId56" Type="http://schemas.openxmlformats.org/officeDocument/2006/relationships/slide" Target="slides/slide50.xml"/><Relationship Id="rId121" Type="http://schemas.openxmlformats.org/officeDocument/2006/relationships/slide" Target="slides/slide115.xml"/><Relationship Id="rId98" Type="http://schemas.openxmlformats.org/officeDocument/2006/relationships/slide" Target="slides/slide92.xml"/><Relationship Id="rId93" Type="http://schemas.openxmlformats.org/officeDocument/2006/relationships/slide" Target="slides/slide87.xml"/><Relationship Id="rId142" Type="http://schemas.openxmlformats.org/officeDocument/2006/relationships/slide" Target="slides/slide136.xml"/><Relationship Id="rId8" Type="http://schemas.openxmlformats.org/officeDocument/2006/relationships/slide" Target="slides/slide2.xml"/><Relationship Id="rId72" Type="http://schemas.openxmlformats.org/officeDocument/2006/relationships/slide" Target="slides/slide66.xml"/><Relationship Id="rId51" Type="http://schemas.openxmlformats.org/officeDocument/2006/relationships/slide" Target="slides/slide45.xml"/><Relationship Id="rId3" Type="http://schemas.openxmlformats.org/officeDocument/2006/relationships/presProps" Target="presProps.xml"/><Relationship Id="rId46" Type="http://schemas.openxmlformats.org/officeDocument/2006/relationships/slide" Target="slides/slide40.xml"/><Relationship Id="rId25" Type="http://schemas.openxmlformats.org/officeDocument/2006/relationships/slide" Target="slides/slide19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67" Type="http://schemas.openxmlformats.org/officeDocument/2006/relationships/slide" Target="slides/slide61.xml"/><Relationship Id="rId41" Type="http://schemas.openxmlformats.org/officeDocument/2006/relationships/slide" Target="slides/slide35.xml"/><Relationship Id="rId20" Type="http://schemas.openxmlformats.org/officeDocument/2006/relationships/slide" Target="slides/slide14.xml"/><Relationship Id="rId111" Type="http://schemas.openxmlformats.org/officeDocument/2006/relationships/slide" Target="slides/slide105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32" Type="http://schemas.openxmlformats.org/officeDocument/2006/relationships/slide" Target="slides/slide126.xml"/><Relationship Id="rId62" Type="http://schemas.openxmlformats.org/officeDocument/2006/relationships/slide" Target="slides/slide56.xml"/><Relationship Id="rId153" Type="http://schemas.openxmlformats.org/officeDocument/2006/relationships/customXml" Target="../customXml/item2.xml"/><Relationship Id="rId106" Type="http://schemas.openxmlformats.org/officeDocument/2006/relationships/slide" Target="slides/slide100.xml"/><Relationship Id="rId36" Type="http://schemas.openxmlformats.org/officeDocument/2006/relationships/slide" Target="slides/slide30.xml"/><Relationship Id="rId127" Type="http://schemas.openxmlformats.org/officeDocument/2006/relationships/slide" Target="slides/slide121.xml"/><Relationship Id="rId15" Type="http://schemas.openxmlformats.org/officeDocument/2006/relationships/slide" Target="slides/slide9.xml"/><Relationship Id="rId57" Type="http://schemas.openxmlformats.org/officeDocument/2006/relationships/slide" Target="slides/slide51.xml"/><Relationship Id="rId101" Type="http://schemas.openxmlformats.org/officeDocument/2006/relationships/slide" Target="slides/slide95.xml"/><Relationship Id="rId31" Type="http://schemas.openxmlformats.org/officeDocument/2006/relationships/slide" Target="slides/slide25.xml"/><Relationship Id="rId122" Type="http://schemas.openxmlformats.org/officeDocument/2006/relationships/slide" Target="slides/slide116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148" Type="http://schemas.openxmlformats.org/officeDocument/2006/relationships/font" Target="fonts/Garamond-bold.fntdata"/><Relationship Id="rId143" Type="http://schemas.openxmlformats.org/officeDocument/2006/relationships/slide" Target="slides/slide137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52" Type="http://schemas.openxmlformats.org/officeDocument/2006/relationships/slide" Target="slides/slide4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112" Type="http://schemas.openxmlformats.org/officeDocument/2006/relationships/slide" Target="slides/slide106.xml"/><Relationship Id="rId89" Type="http://schemas.openxmlformats.org/officeDocument/2006/relationships/slide" Target="slides/slide83.xml"/><Relationship Id="rId133" Type="http://schemas.openxmlformats.org/officeDocument/2006/relationships/slide" Target="slides/slide127.xml"/><Relationship Id="rId68" Type="http://schemas.openxmlformats.org/officeDocument/2006/relationships/slide" Target="slides/slide62.xml"/><Relationship Id="rId154" Type="http://schemas.openxmlformats.org/officeDocument/2006/relationships/customXml" Target="../customXml/item3.xml"/><Relationship Id="rId16" Type="http://schemas.openxmlformats.org/officeDocument/2006/relationships/slide" Target="slides/slide10.xml"/><Relationship Id="rId102" Type="http://schemas.openxmlformats.org/officeDocument/2006/relationships/slide" Target="slides/slide96.xml"/><Relationship Id="rId37" Type="http://schemas.openxmlformats.org/officeDocument/2006/relationships/slide" Target="slides/slide31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79" Type="http://schemas.openxmlformats.org/officeDocument/2006/relationships/slide" Target="slides/slide73.xml"/><Relationship Id="rId58" Type="http://schemas.openxmlformats.org/officeDocument/2006/relationships/slide" Target="slides/slide52.xml"/><Relationship Id="rId90" Type="http://schemas.openxmlformats.org/officeDocument/2006/relationships/slide" Target="slides/slide8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898a5871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dc898a5871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dc898a5871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3ff0a617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gd3ff0a617b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3ff0a617b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gd3ff0a617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d3ff0a617b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d3ff0a617b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d3ff0a617b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87b3a21c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d87b3a21c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87b3a21c3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d87b3a21c3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d87b3a21c3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3ff0a617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d3ff0a617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3ff0a617b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d3ff0a617b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d3ff0a617b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d3ff0a617b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d88d76aa7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d88d76aa7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88d76aa7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d88d76aa7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d88d76aa7f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8e944f45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d8e944f45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3ff0a617b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d3ff0a617b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d3ff0a617b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gd3ff0a617b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d3ff0a617b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3ff0a617b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d3ff0a617b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3ff0a617b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d3ff0a617b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3ff0a617b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gd3ff0a617b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d3ff0a617b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d3ff0a617b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d3ff0a617b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3ff0a617b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d3ff0a617b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3ff0a617b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d3ff0a617b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d3ff0a617b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d3ff0a617b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2d483659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d22d483659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3ff0a617b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gd3ff0a617b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a8db424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gda8db4241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da8db4241c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da8db4241c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a8db4241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gda8db4241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d9393388f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gd9393388f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9393388f6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gd9393388f6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d9393388f6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d9393388f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gd9393388f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d9393388f6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9393388f6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gd9393388f6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d93933893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gd93933893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d96dcf46d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gd96dcf46d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c898a5871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dc898a5871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d96dcf46d7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gd96dcf46d7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d96dcf46d7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c48c913c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0" name="Google Shape;830;gdc48c913c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gdc48c913c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dc48c913c6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gdc48c913c6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dc48c913c6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gdc48c913c6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dc48c913c6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gdc48c913c6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d9706c6b7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gd9706c6b7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d9706c6b7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gd9706c6b7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d9706c6b7f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gd9706c6b7f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d9706c6b7f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gd9706c6b7f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d9706c6b7f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gd9706c6b7f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c898a5871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dc898a5871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d9706c6b7f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gd9706c6b7f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gd9706c6b7f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c898a5871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dc898a5871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c898a5871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dc898a5871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c898a5871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dc898a5871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c898a5871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dc898a5871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c898a5871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dc898a5871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898a587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dc898a587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898a5871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dc898a5871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898a5871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dc898a5871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c898a5871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dc898a5871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dc898a5871_0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898a5871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dc898a5871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22d483659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d22d483659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d22d483659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2f895a08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d2f895a08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d2f895a08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2f895a08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d2f895a08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22d483659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d22d483659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d22d483659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22d483659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d22d483659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22d483659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d22d483659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d22d483659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c898a5871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dc898a5871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22d483659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d22d483659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2d483659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d22d483659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22d483659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d22d483659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22d483659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d22d483659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d22d483659_0_1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22d483659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d22d483659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42eab3d6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d42eab3d6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2f895a087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d2f895a087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d2f895a087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04e041d5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d04e041d5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04e041d59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d04e041d59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d04e041d59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04e041d5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d04e041d5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d674981e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cd674981e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cd674981e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2eab3d6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d42eab3d6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d42eab3d6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4e041d59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d04e041d59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4e041d59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d04e041d59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d04e041d59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04e041d59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d04e041d59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42eab3d6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d42eab3d6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d42eab3d67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42eab3d67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d42eab3d67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d42eab3d67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4517cd17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d4517cd17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d4517cd17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c898a5871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dc898a5871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d76b9628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cd76b9628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d76b96282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cd76b9628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cd76b96282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d76b9628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cd76b96282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517cd17a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d4517cd17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d4517cd17a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4517cd17a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d4517cd17a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d4517cd17a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4349427f3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d4349427f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d4349427f3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2f895a087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d2f895a087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486c54d3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d486c54d3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d486c54d3c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486c54d3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d486c54d3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d486c54d3c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486c54d3c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d486c54d3c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c898a5871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dc898a5871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dc898a5871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486c54d3c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d486c54d3c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486c54d3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d486c54d3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d486c54d3c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486c54d3c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d486c54d3c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cd76b9628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cd76b9628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5fcd6e39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d5fcd6e39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5fcd6e39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d5fcd6e39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d5fcd6e39b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5fcd6e39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d5fcd6e39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5fcd6e39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d5fcd6e39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5fcd6e39b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d5fcd6e39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d5fcd6e39b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16d1336a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d16d1336a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c898a5871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dc898a5871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dc898a5871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5fcd6e39b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d5fcd6e39b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d5fcd6e39b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5fcd6e39b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d5fcd6e39b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5fcd6e39b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d5fcd6e39b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d5fcd6e39b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5fcd6e39b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d5fcd6e39b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5fcd6e39b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d5fcd6e39b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5fcd6e39b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d5fcd6e39b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6bba5a68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d6bba5a68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6bba5a68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d6bba5a68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6bba5a68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d6bba5a68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6bba5a68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d6bba5a68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c898a5871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dc898a5871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dc898a5871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6bba5a68b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d6bba5a68b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d823e713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d823e7132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823e71324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d823e71324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d823e71324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823e7132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d823e7132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823e7132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d823e71324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823e7132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d823e7132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d823e71324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d823e71324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d823e71324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823e71324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d823e71324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823e71324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d823e71324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823e71324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d823e71324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c898a5871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dc898a5871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dc898a5871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823e71324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gd823e71324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d823e71324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d823e71324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d823e71324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88b445b0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d88b445b0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88b445b0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d88b445b0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88b445b0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d88b445b0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d88b445b0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88b445b0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d88b445b0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3ff0a617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d3ff0a617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3ff0a617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gd3ff0a617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d3ff0a617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3ff0a617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d3ff0a617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d3ff0a617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d3ff0a617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8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6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7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aisciences.io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Garamond"/>
              <a:buNone/>
            </a:pPr>
            <a:r>
              <a:rPr b="1" lang="en-US" sz="54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PySpark &amp; AWS: Master Big Data With PySpark and AWS</a:t>
            </a:r>
            <a:endParaRPr b="1" sz="540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619677"/>
            <a:ext cx="7579020" cy="1306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Garamond"/>
              <a:buNone/>
            </a:pPr>
            <a:r>
              <a:rPr b="0" lang="en-US" sz="40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Hands on </a:t>
            </a:r>
            <a:r>
              <a:rPr lang="en-US" sz="40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Big Data course </a:t>
            </a:r>
            <a:r>
              <a:rPr b="0" lang="en-US" sz="40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including in demand industry skills</a:t>
            </a:r>
            <a:endParaRPr b="0" sz="400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b="1" lang="en-US" sz="20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Muhammad Ahmad</a:t>
            </a:r>
            <a:endParaRPr b="1" sz="200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c898a5871_0_1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96" name="Google Shape;96;gdc898a5871_0_127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Batch Data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ETL Pipelines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Full load and Replication on going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3ff0a617b_0_1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3ff0a617b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636" name="Google Shape;636;gd3ff0a617b_0_22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</a:t>
            </a:r>
            <a:r>
              <a:rPr lang="en-US"/>
              <a:t>OfficeData</a:t>
            </a:r>
            <a:r>
              <a:rPr lang="en-US"/>
              <a:t>.csv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</a:t>
            </a:r>
            <a:r>
              <a:rPr lang="en-US"/>
              <a:t>increment</a:t>
            </a:r>
            <a:r>
              <a:rPr lang="en-US"/>
              <a:t> and provide the increment to the employees on the following criteria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the employee is in NY state, his </a:t>
            </a:r>
            <a:r>
              <a:rPr lang="en-US"/>
              <a:t>increment</a:t>
            </a:r>
            <a:r>
              <a:rPr lang="en-US"/>
              <a:t> would be 10% of salary plus 5% of bonus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the employee is in CA state, his increment would be 12% of salary plus 3% of bonus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3ff0a617b_0_2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d87b3a21c3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Cache and Persist</a:t>
            </a:r>
            <a:endParaRPr sz="54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d87b3a21c3_0_4"/>
          <p:cNvSpPr/>
          <p:nvPr/>
        </p:nvSpPr>
        <p:spPr>
          <a:xfrm>
            <a:off x="788750" y="2805275"/>
            <a:ext cx="18495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TRANSFORMATION</a:t>
            </a:r>
            <a:r>
              <a:rPr b="1" lang="en-US" sz="1100"/>
              <a:t> 1</a:t>
            </a:r>
            <a:endParaRPr b="1" sz="1100"/>
          </a:p>
        </p:txBody>
      </p:sp>
      <p:sp>
        <p:nvSpPr>
          <p:cNvPr id="653" name="Google Shape;653;gd87b3a21c3_0_4"/>
          <p:cNvSpPr/>
          <p:nvPr/>
        </p:nvSpPr>
        <p:spPr>
          <a:xfrm>
            <a:off x="2846150" y="2805275"/>
            <a:ext cx="18495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TRANSFORMATION 2</a:t>
            </a:r>
            <a:endParaRPr b="1" sz="1100"/>
          </a:p>
        </p:txBody>
      </p:sp>
      <p:sp>
        <p:nvSpPr>
          <p:cNvPr id="654" name="Google Shape;654;gd87b3a21c3_0_4"/>
          <p:cNvSpPr/>
          <p:nvPr/>
        </p:nvSpPr>
        <p:spPr>
          <a:xfrm>
            <a:off x="7579250" y="2805275"/>
            <a:ext cx="18495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ACTION </a:t>
            </a:r>
            <a:r>
              <a:rPr b="1" lang="en-US" sz="1100"/>
              <a:t>1</a:t>
            </a:r>
            <a:endParaRPr b="1" sz="1100"/>
          </a:p>
        </p:txBody>
      </p:sp>
      <p:sp>
        <p:nvSpPr>
          <p:cNvPr id="655" name="Google Shape;655;gd87b3a21c3_0_4"/>
          <p:cNvSpPr/>
          <p:nvPr/>
        </p:nvSpPr>
        <p:spPr>
          <a:xfrm>
            <a:off x="9636650" y="2805275"/>
            <a:ext cx="18495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ACTION </a:t>
            </a:r>
            <a:r>
              <a:rPr b="1" lang="en-US" sz="1100"/>
              <a:t>2</a:t>
            </a:r>
            <a:endParaRPr b="1" sz="1100"/>
          </a:p>
        </p:txBody>
      </p:sp>
      <p:cxnSp>
        <p:nvCxnSpPr>
          <p:cNvPr id="656" name="Google Shape;656;gd87b3a21c3_0_4"/>
          <p:cNvCxnSpPr>
            <a:stCxn id="652" idx="3"/>
            <a:endCxn id="653" idx="1"/>
          </p:cNvCxnSpPr>
          <p:nvPr/>
        </p:nvCxnSpPr>
        <p:spPr>
          <a:xfrm>
            <a:off x="2638250" y="3117125"/>
            <a:ext cx="20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gd87b3a21c3_0_4"/>
          <p:cNvCxnSpPr>
            <a:stCxn id="654" idx="3"/>
            <a:endCxn id="655" idx="1"/>
          </p:cNvCxnSpPr>
          <p:nvPr/>
        </p:nvCxnSpPr>
        <p:spPr>
          <a:xfrm>
            <a:off x="9428750" y="3117125"/>
            <a:ext cx="20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gd87b3a21c3_0_4"/>
          <p:cNvSpPr/>
          <p:nvPr/>
        </p:nvSpPr>
        <p:spPr>
          <a:xfrm>
            <a:off x="788750" y="4329275"/>
            <a:ext cx="18495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TRANSFORMATION 1</a:t>
            </a:r>
            <a:endParaRPr b="1" sz="1100"/>
          </a:p>
        </p:txBody>
      </p:sp>
      <p:sp>
        <p:nvSpPr>
          <p:cNvPr id="659" name="Google Shape;659;gd87b3a21c3_0_4"/>
          <p:cNvSpPr/>
          <p:nvPr/>
        </p:nvSpPr>
        <p:spPr>
          <a:xfrm>
            <a:off x="2846150" y="4329275"/>
            <a:ext cx="18495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TRANSFORMATION 2</a:t>
            </a:r>
            <a:endParaRPr b="1" sz="1100"/>
          </a:p>
        </p:txBody>
      </p:sp>
      <p:sp>
        <p:nvSpPr>
          <p:cNvPr id="660" name="Google Shape;660;gd87b3a21c3_0_4"/>
          <p:cNvSpPr/>
          <p:nvPr/>
        </p:nvSpPr>
        <p:spPr>
          <a:xfrm>
            <a:off x="5513150" y="4329275"/>
            <a:ext cx="12486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CACHE()</a:t>
            </a:r>
            <a:endParaRPr b="1" sz="1100"/>
          </a:p>
        </p:txBody>
      </p:sp>
      <p:sp>
        <p:nvSpPr>
          <p:cNvPr id="661" name="Google Shape;661;gd87b3a21c3_0_4"/>
          <p:cNvSpPr/>
          <p:nvPr/>
        </p:nvSpPr>
        <p:spPr>
          <a:xfrm>
            <a:off x="7579250" y="4329275"/>
            <a:ext cx="18495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ACTION 1</a:t>
            </a:r>
            <a:endParaRPr b="1" sz="1100"/>
          </a:p>
        </p:txBody>
      </p:sp>
      <p:sp>
        <p:nvSpPr>
          <p:cNvPr id="662" name="Google Shape;662;gd87b3a21c3_0_4"/>
          <p:cNvSpPr/>
          <p:nvPr/>
        </p:nvSpPr>
        <p:spPr>
          <a:xfrm>
            <a:off x="9636650" y="4329275"/>
            <a:ext cx="18495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ACTION 2</a:t>
            </a:r>
            <a:endParaRPr b="1" sz="1100"/>
          </a:p>
        </p:txBody>
      </p:sp>
      <p:cxnSp>
        <p:nvCxnSpPr>
          <p:cNvPr id="663" name="Google Shape;663;gd87b3a21c3_0_4"/>
          <p:cNvCxnSpPr>
            <a:stCxn id="658" idx="3"/>
            <a:endCxn id="659" idx="1"/>
          </p:cNvCxnSpPr>
          <p:nvPr/>
        </p:nvCxnSpPr>
        <p:spPr>
          <a:xfrm>
            <a:off x="2638250" y="4641125"/>
            <a:ext cx="20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gd87b3a21c3_0_4"/>
          <p:cNvCxnSpPr>
            <a:stCxn id="659" idx="3"/>
            <a:endCxn id="660" idx="1"/>
          </p:cNvCxnSpPr>
          <p:nvPr/>
        </p:nvCxnSpPr>
        <p:spPr>
          <a:xfrm>
            <a:off x="4695650" y="4641125"/>
            <a:ext cx="81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gd87b3a21c3_0_4"/>
          <p:cNvCxnSpPr>
            <a:stCxn id="660" idx="3"/>
            <a:endCxn id="661" idx="1"/>
          </p:cNvCxnSpPr>
          <p:nvPr/>
        </p:nvCxnSpPr>
        <p:spPr>
          <a:xfrm>
            <a:off x="6761750" y="4641125"/>
            <a:ext cx="81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gd87b3a21c3_0_4"/>
          <p:cNvCxnSpPr>
            <a:stCxn id="661" idx="3"/>
            <a:endCxn id="662" idx="1"/>
          </p:cNvCxnSpPr>
          <p:nvPr/>
        </p:nvCxnSpPr>
        <p:spPr>
          <a:xfrm>
            <a:off x="9428750" y="4641125"/>
            <a:ext cx="20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gd87b3a21c3_0_4"/>
          <p:cNvCxnSpPr>
            <a:stCxn id="653" idx="3"/>
            <a:endCxn id="654" idx="1"/>
          </p:cNvCxnSpPr>
          <p:nvPr/>
        </p:nvCxnSpPr>
        <p:spPr>
          <a:xfrm>
            <a:off x="4695650" y="3117125"/>
            <a:ext cx="288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gd87b3a21c3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Cache and </a:t>
            </a:r>
            <a:r>
              <a:rPr lang="en-US"/>
              <a:t>Persist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3ff0a617b_0_3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DF to RDD</a:t>
            </a:r>
            <a:endParaRPr sz="54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d3ff0a617b_0_3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SQL</a:t>
            </a:r>
            <a:endParaRPr sz="54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d3ff0a617b_0_4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Writing DataFrame</a:t>
            </a:r>
            <a:endParaRPr sz="54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88d76aa7f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d88d76aa7f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695" name="Google Shape;695;gd88d76aa7f_0_4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project we’ll be using </a:t>
            </a:r>
            <a:r>
              <a:rPr lang="en-US"/>
              <a:t>OfficeDataProject.csv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data from the file in the DF and perform following analytics on it.</a:t>
            </a:r>
            <a:endParaRPr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the company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departments in the company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department names of the company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department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state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total number of employees in each state in each department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minimum and maximum salaries in each department and sort salaries in ascending order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Print the names of employees working in NY state under Finance department whose bonuses are greater than the average bonuses of employees in NY state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Raise the salaries $500 of all employees whose age is greater than 45</a:t>
            </a:r>
            <a:endParaRPr sz="22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Create DF of all those employees whose age is greater than 45 and save them in a file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3225800" y="419100"/>
            <a:ext cx="9723460" cy="7801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Garamond"/>
              <a:buNone/>
            </a:pPr>
            <a:r>
              <a:rPr lang="en-US" sz="5400"/>
              <a:t>Your Instructor</a:t>
            </a:r>
            <a:endParaRPr sz="5400"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21893" l="20576" r="7535" t="3252"/>
          <a:stretch/>
        </p:blipFill>
        <p:spPr>
          <a:xfrm>
            <a:off x="635000" y="1644048"/>
            <a:ext cx="2870200" cy="2988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4927600" y="419100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3873500" y="2616200"/>
            <a:ext cx="9723460" cy="7801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None/>
            </a:pPr>
            <a:r>
              <a:rPr b="1" lang="en-US" sz="29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MUHAMMAD AHMAD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None/>
            </a:pPr>
            <a:r>
              <a:rPr b="1"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(Cloud and Big Data Engineer)</a:t>
            </a:r>
            <a:endParaRPr b="1" sz="4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d8e944f458_0_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Collaborative filtering</a:t>
            </a:r>
            <a:endParaRPr sz="54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3ff0a617b_0_5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Utility Matrix </a:t>
            </a:r>
            <a:endParaRPr sz="54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3ff0a617b_0_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Utility Matrix</a:t>
            </a:r>
            <a:endParaRPr/>
          </a:p>
        </p:txBody>
      </p:sp>
      <p:graphicFrame>
        <p:nvGraphicFramePr>
          <p:cNvPr id="712" name="Google Shape;712;gd3ff0a617b_0_61"/>
          <p:cNvGraphicFramePr/>
          <p:nvPr/>
        </p:nvGraphicFramePr>
        <p:xfrm>
          <a:off x="1257300" y="212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{CE443E21-E75A-4204-9DBB-734AAEA2DFEF}</a:tableStyleId>
              </a:tblPr>
              <a:tblGrid>
                <a:gridCol w="1965050"/>
                <a:gridCol w="1965050"/>
                <a:gridCol w="1965050"/>
                <a:gridCol w="1965050"/>
                <a:gridCol w="1965050"/>
              </a:tblGrid>
              <a:tr h="76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Movie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Movie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Movie 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Movie 4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6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User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User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User 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User 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d3ff0a617b_0_7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Explicit and Implicit Ratings</a:t>
            </a:r>
            <a:endParaRPr sz="5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d3ff0a617b_0_8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Expected Results</a:t>
            </a:r>
            <a:endParaRPr sz="54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d3ff0a617b_0_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Expected Results</a:t>
            </a:r>
            <a:endParaRPr/>
          </a:p>
        </p:txBody>
      </p:sp>
      <p:graphicFrame>
        <p:nvGraphicFramePr>
          <p:cNvPr id="729" name="Google Shape;729;gd3ff0a617b_0_91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{CE443E21-E75A-4204-9DBB-734AAEA2DFEF}</a:tableStyleId>
              </a:tblPr>
              <a:tblGrid>
                <a:gridCol w="3429000"/>
                <a:gridCol w="3429000"/>
                <a:gridCol w="3429000"/>
              </a:tblGrid>
              <a:tr h="75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UserId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Movie</a:t>
                      </a: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Rating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4.8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75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22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75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12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75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3.9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d3ff0a617b_0_75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Hands On</a:t>
            </a:r>
            <a:endParaRPr sz="54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3ff0a617b_0_7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Dataset Overview</a:t>
            </a:r>
            <a:endParaRPr sz="5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d3ff0a617b_0_10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Joining DFs</a:t>
            </a:r>
            <a:endParaRPr sz="54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d3ff0a617b_0_10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Create</a:t>
            </a:r>
            <a:r>
              <a:rPr lang="en-US" sz="5400"/>
              <a:t> Train and Test Data</a:t>
            </a:r>
            <a:endParaRPr sz="5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2d483659_0_2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What’s Inside?</a:t>
            </a:r>
            <a:endParaRPr sz="54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d3ff0a617b_0_11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ALS model</a:t>
            </a:r>
            <a:endParaRPr sz="54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a8db4241c_0_0"/>
          <p:cNvSpPr txBox="1"/>
          <p:nvPr>
            <p:ph type="title"/>
          </p:nvPr>
        </p:nvSpPr>
        <p:spPr>
          <a:xfrm>
            <a:off x="947760" y="225838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Hyperparameter tuning and cross validation</a:t>
            </a:r>
            <a:endParaRPr sz="54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da8db4241c_0_5"/>
          <p:cNvSpPr txBox="1"/>
          <p:nvPr>
            <p:ph type="title"/>
          </p:nvPr>
        </p:nvSpPr>
        <p:spPr>
          <a:xfrm>
            <a:off x="947760" y="225838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Best model and evaluate predictions</a:t>
            </a:r>
            <a:endParaRPr sz="5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da8db4241c_0_15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Recommendations</a:t>
            </a:r>
            <a:endParaRPr sz="54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9393388f6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</a:t>
            </a:r>
            <a:endParaRPr sz="54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gd9393388f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0"/>
            <a:ext cx="11187776" cy="62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gd9393388f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199" cy="639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d9393388f6_0_1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 With RDD</a:t>
            </a:r>
            <a:endParaRPr sz="54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d93933893a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 With DF</a:t>
            </a:r>
            <a:endParaRPr sz="54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96dcf46d7_2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ETL Pipeline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898a5871_0_13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Methodology</a:t>
            </a:r>
            <a:endParaRPr sz="54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96dcf46d7_2_4"/>
          <p:cNvSpPr/>
          <p:nvPr/>
        </p:nvSpPr>
        <p:spPr>
          <a:xfrm>
            <a:off x="650975" y="941150"/>
            <a:ext cx="10599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csv</a:t>
            </a:r>
            <a:endParaRPr b="1"/>
          </a:p>
        </p:txBody>
      </p:sp>
      <p:sp>
        <p:nvSpPr>
          <p:cNvPr id="808" name="Google Shape;808;gd96dcf46d7_2_4"/>
          <p:cNvSpPr/>
          <p:nvPr/>
        </p:nvSpPr>
        <p:spPr>
          <a:xfrm>
            <a:off x="650975" y="2388950"/>
            <a:ext cx="10599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txt</a:t>
            </a:r>
            <a:endParaRPr b="1"/>
          </a:p>
        </p:txBody>
      </p:sp>
      <p:sp>
        <p:nvSpPr>
          <p:cNvPr id="809" name="Google Shape;809;gd96dcf46d7_2_4"/>
          <p:cNvSpPr/>
          <p:nvPr/>
        </p:nvSpPr>
        <p:spPr>
          <a:xfrm>
            <a:off x="650975" y="3760550"/>
            <a:ext cx="10599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jdbc</a:t>
            </a:r>
            <a:endParaRPr b="1"/>
          </a:p>
        </p:txBody>
      </p:sp>
      <p:sp>
        <p:nvSpPr>
          <p:cNvPr id="810" name="Google Shape;810;gd96dcf46d7_2_4"/>
          <p:cNvSpPr/>
          <p:nvPr/>
        </p:nvSpPr>
        <p:spPr>
          <a:xfrm>
            <a:off x="650975" y="5208350"/>
            <a:ext cx="10599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…..</a:t>
            </a:r>
            <a:endParaRPr b="1"/>
          </a:p>
        </p:txBody>
      </p:sp>
      <p:pic>
        <p:nvPicPr>
          <p:cNvPr id="811" name="Google Shape;811;gd96dcf46d7_2_4"/>
          <p:cNvPicPr preferRelativeResize="0"/>
          <p:nvPr/>
        </p:nvPicPr>
        <p:blipFill rotWithShape="1">
          <a:blip r:embed="rId3">
            <a:alphaModFix/>
          </a:blip>
          <a:srcRect b="31234" l="21458" r="19148" t="25511"/>
          <a:stretch/>
        </p:blipFill>
        <p:spPr>
          <a:xfrm>
            <a:off x="4537375" y="2007950"/>
            <a:ext cx="3394350" cy="18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gd96dcf46d7_2_4"/>
          <p:cNvSpPr/>
          <p:nvPr/>
        </p:nvSpPr>
        <p:spPr>
          <a:xfrm>
            <a:off x="10421893" y="864950"/>
            <a:ext cx="10599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csv</a:t>
            </a:r>
            <a:endParaRPr b="1"/>
          </a:p>
        </p:txBody>
      </p:sp>
      <p:sp>
        <p:nvSpPr>
          <p:cNvPr id="813" name="Google Shape;813;gd96dcf46d7_2_4"/>
          <p:cNvSpPr/>
          <p:nvPr/>
        </p:nvSpPr>
        <p:spPr>
          <a:xfrm>
            <a:off x="10421893" y="2312750"/>
            <a:ext cx="10599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txt</a:t>
            </a:r>
            <a:endParaRPr b="1"/>
          </a:p>
        </p:txBody>
      </p:sp>
      <p:sp>
        <p:nvSpPr>
          <p:cNvPr id="814" name="Google Shape;814;gd96dcf46d7_2_4"/>
          <p:cNvSpPr/>
          <p:nvPr/>
        </p:nvSpPr>
        <p:spPr>
          <a:xfrm>
            <a:off x="10421893" y="3684350"/>
            <a:ext cx="10599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jdbc</a:t>
            </a:r>
            <a:endParaRPr b="1"/>
          </a:p>
        </p:txBody>
      </p:sp>
      <p:sp>
        <p:nvSpPr>
          <p:cNvPr id="815" name="Google Shape;815;gd96dcf46d7_2_4"/>
          <p:cNvSpPr/>
          <p:nvPr/>
        </p:nvSpPr>
        <p:spPr>
          <a:xfrm>
            <a:off x="10421893" y="5132150"/>
            <a:ext cx="10599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…..</a:t>
            </a:r>
            <a:endParaRPr b="1"/>
          </a:p>
        </p:txBody>
      </p:sp>
      <p:cxnSp>
        <p:nvCxnSpPr>
          <p:cNvPr id="816" name="Google Shape;816;gd96dcf46d7_2_4"/>
          <p:cNvCxnSpPr>
            <a:stCxn id="807" idx="3"/>
            <a:endCxn id="807" idx="3"/>
          </p:cNvCxnSpPr>
          <p:nvPr/>
        </p:nvCxnSpPr>
        <p:spPr>
          <a:xfrm>
            <a:off x="1710875" y="14711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gd96dcf46d7_2_4"/>
          <p:cNvCxnSpPr>
            <a:stCxn id="807" idx="3"/>
            <a:endCxn id="811" idx="1"/>
          </p:cNvCxnSpPr>
          <p:nvPr/>
        </p:nvCxnSpPr>
        <p:spPr>
          <a:xfrm>
            <a:off x="1710875" y="1471100"/>
            <a:ext cx="2826600" cy="14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gd96dcf46d7_2_4"/>
          <p:cNvCxnSpPr>
            <a:stCxn id="808" idx="3"/>
            <a:endCxn id="811" idx="1"/>
          </p:cNvCxnSpPr>
          <p:nvPr/>
        </p:nvCxnSpPr>
        <p:spPr>
          <a:xfrm>
            <a:off x="1710875" y="2918900"/>
            <a:ext cx="28266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gd96dcf46d7_2_4"/>
          <p:cNvCxnSpPr>
            <a:stCxn id="809" idx="3"/>
            <a:endCxn id="811" idx="1"/>
          </p:cNvCxnSpPr>
          <p:nvPr/>
        </p:nvCxnSpPr>
        <p:spPr>
          <a:xfrm flipH="1" rot="10800000">
            <a:off x="1710875" y="2934800"/>
            <a:ext cx="2826600" cy="13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gd96dcf46d7_2_4"/>
          <p:cNvCxnSpPr>
            <a:stCxn id="810" idx="3"/>
            <a:endCxn id="811" idx="1"/>
          </p:cNvCxnSpPr>
          <p:nvPr/>
        </p:nvCxnSpPr>
        <p:spPr>
          <a:xfrm flipH="1" rot="10800000">
            <a:off x="1710875" y="2934800"/>
            <a:ext cx="2826600" cy="28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gd96dcf46d7_2_4"/>
          <p:cNvCxnSpPr>
            <a:stCxn id="811" idx="3"/>
            <a:endCxn id="812" idx="1"/>
          </p:cNvCxnSpPr>
          <p:nvPr/>
        </p:nvCxnSpPr>
        <p:spPr>
          <a:xfrm flipH="1" rot="10800000">
            <a:off x="7931725" y="1395050"/>
            <a:ext cx="2490300" cy="15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2" name="Google Shape;822;gd96dcf46d7_2_4"/>
          <p:cNvCxnSpPr>
            <a:stCxn id="811" idx="3"/>
            <a:endCxn id="813" idx="1"/>
          </p:cNvCxnSpPr>
          <p:nvPr/>
        </p:nvCxnSpPr>
        <p:spPr>
          <a:xfrm flipH="1" rot="10800000">
            <a:off x="7931725" y="2842850"/>
            <a:ext cx="2490300" cy="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3" name="Google Shape;823;gd96dcf46d7_2_4"/>
          <p:cNvCxnSpPr>
            <a:stCxn id="811" idx="3"/>
            <a:endCxn id="814" idx="1"/>
          </p:cNvCxnSpPr>
          <p:nvPr/>
        </p:nvCxnSpPr>
        <p:spPr>
          <a:xfrm>
            <a:off x="7931725" y="2934950"/>
            <a:ext cx="2490300" cy="12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4" name="Google Shape;824;gd96dcf46d7_2_4"/>
          <p:cNvCxnSpPr>
            <a:stCxn id="811" idx="3"/>
            <a:endCxn id="815" idx="1"/>
          </p:cNvCxnSpPr>
          <p:nvPr/>
        </p:nvCxnSpPr>
        <p:spPr>
          <a:xfrm>
            <a:off x="7931725" y="2934950"/>
            <a:ext cx="2490300" cy="27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5" name="Google Shape;825;gd96dcf46d7_2_4"/>
          <p:cNvSpPr/>
          <p:nvPr/>
        </p:nvSpPr>
        <p:spPr>
          <a:xfrm>
            <a:off x="7508975" y="5132150"/>
            <a:ext cx="2630100" cy="86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 Load</a:t>
            </a:r>
            <a:endParaRPr b="1"/>
          </a:p>
        </p:txBody>
      </p:sp>
      <p:sp>
        <p:nvSpPr>
          <p:cNvPr id="826" name="Google Shape;826;gd96dcf46d7_2_4"/>
          <p:cNvSpPr/>
          <p:nvPr/>
        </p:nvSpPr>
        <p:spPr>
          <a:xfrm>
            <a:off x="2059925" y="938625"/>
            <a:ext cx="2630100" cy="86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 Extraction</a:t>
            </a:r>
            <a:endParaRPr b="1"/>
          </a:p>
        </p:txBody>
      </p:sp>
      <p:sp>
        <p:nvSpPr>
          <p:cNvPr id="827" name="Google Shape;827;gd96dcf46d7_2_4"/>
          <p:cNvSpPr/>
          <p:nvPr/>
        </p:nvSpPr>
        <p:spPr>
          <a:xfrm>
            <a:off x="5389500" y="3542550"/>
            <a:ext cx="13959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ETL</a:t>
            </a:r>
            <a:endParaRPr b="1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dc48c913c6_0_0"/>
          <p:cNvSpPr/>
          <p:nvPr/>
        </p:nvSpPr>
        <p:spPr>
          <a:xfrm>
            <a:off x="271500" y="1784900"/>
            <a:ext cx="2919300" cy="20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CSV in DBFS</a:t>
            </a:r>
            <a:endParaRPr b="1" sz="2500"/>
          </a:p>
        </p:txBody>
      </p:sp>
      <p:sp>
        <p:nvSpPr>
          <p:cNvPr id="834" name="Google Shape;834;gdc48c913c6_0_0"/>
          <p:cNvSpPr/>
          <p:nvPr/>
        </p:nvSpPr>
        <p:spPr>
          <a:xfrm>
            <a:off x="4623467" y="1784900"/>
            <a:ext cx="2919300" cy="20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PySpark on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DataBricks NoteBook</a:t>
            </a:r>
            <a:endParaRPr b="1" sz="2400"/>
          </a:p>
        </p:txBody>
      </p:sp>
      <p:sp>
        <p:nvSpPr>
          <p:cNvPr id="835" name="Google Shape;835;gdc48c913c6_0_0"/>
          <p:cNvSpPr/>
          <p:nvPr/>
        </p:nvSpPr>
        <p:spPr>
          <a:xfrm>
            <a:off x="8934776" y="1784900"/>
            <a:ext cx="2919300" cy="20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Postgres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Database in AWS RDS</a:t>
            </a:r>
            <a:endParaRPr b="1" sz="2500"/>
          </a:p>
        </p:txBody>
      </p:sp>
      <p:sp>
        <p:nvSpPr>
          <p:cNvPr id="836" name="Google Shape;836;gdc48c913c6_0_0"/>
          <p:cNvSpPr/>
          <p:nvPr/>
        </p:nvSpPr>
        <p:spPr>
          <a:xfrm>
            <a:off x="3285175" y="2543375"/>
            <a:ext cx="1128900" cy="59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</a:t>
            </a:r>
            <a:endParaRPr/>
          </a:p>
        </p:txBody>
      </p:sp>
      <p:sp>
        <p:nvSpPr>
          <p:cNvPr id="837" name="Google Shape;837;gdc48c913c6_0_0"/>
          <p:cNvSpPr/>
          <p:nvPr/>
        </p:nvSpPr>
        <p:spPr>
          <a:xfrm>
            <a:off x="7704775" y="2543375"/>
            <a:ext cx="1128900" cy="59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</a:t>
            </a:r>
            <a:endParaRPr/>
          </a:p>
        </p:txBody>
      </p:sp>
      <p:sp>
        <p:nvSpPr>
          <p:cNvPr id="838" name="Google Shape;838;gdc48c913c6_0_0"/>
          <p:cNvSpPr/>
          <p:nvPr/>
        </p:nvSpPr>
        <p:spPr>
          <a:xfrm>
            <a:off x="5373875" y="3905875"/>
            <a:ext cx="1423200" cy="31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c48c913c6_0_3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 Set</a:t>
            </a:r>
            <a:endParaRPr sz="54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dc48c913c6_0_4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Extract</a:t>
            </a:r>
            <a:endParaRPr sz="54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dc48c913c6_0_5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Transform</a:t>
            </a:r>
            <a:endParaRPr sz="540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d9706c6b7f_0_1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Installing Postgresql</a:t>
            </a:r>
            <a:endParaRPr sz="54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9706c6b7f_0_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Load</a:t>
            </a:r>
            <a:endParaRPr sz="54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d9706c6b7f_0_2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</a:t>
            </a:r>
            <a:endParaRPr sz="54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d9706c6b7f_0_26"/>
          <p:cNvSpPr txBox="1"/>
          <p:nvPr>
            <p:ph type="title"/>
          </p:nvPr>
        </p:nvSpPr>
        <p:spPr>
          <a:xfrm>
            <a:off x="932610" y="226003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CDC - Change Data Capture / Replication On Going</a:t>
            </a:r>
            <a:endParaRPr sz="540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d9706c6b7f_0_4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 Architecture</a:t>
            </a:r>
            <a:endParaRPr sz="5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c898a5871_0_14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Projects</a:t>
            </a:r>
            <a:endParaRPr sz="540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d9706c6b7f_0_34"/>
          <p:cNvSpPr/>
          <p:nvPr/>
        </p:nvSpPr>
        <p:spPr>
          <a:xfrm>
            <a:off x="5860700" y="1596200"/>
            <a:ext cx="1503900" cy="8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RDS -&gt; MySql</a:t>
            </a:r>
            <a:endParaRPr b="1"/>
          </a:p>
        </p:txBody>
      </p:sp>
      <p:sp>
        <p:nvSpPr>
          <p:cNvPr id="885" name="Google Shape;885;gd9706c6b7f_0_34"/>
          <p:cNvSpPr/>
          <p:nvPr/>
        </p:nvSpPr>
        <p:spPr>
          <a:xfrm>
            <a:off x="5860700" y="2968800"/>
            <a:ext cx="1503900" cy="8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Temp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HDFS / S3</a:t>
            </a:r>
            <a:endParaRPr b="1"/>
          </a:p>
        </p:txBody>
      </p:sp>
      <p:sp>
        <p:nvSpPr>
          <p:cNvPr id="886" name="Google Shape;886;gd9706c6b7f_0_34"/>
          <p:cNvSpPr/>
          <p:nvPr/>
        </p:nvSpPr>
        <p:spPr>
          <a:xfrm>
            <a:off x="1790150" y="1686950"/>
            <a:ext cx="1503900" cy="20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DMS</a:t>
            </a:r>
            <a:endParaRPr b="1"/>
          </a:p>
        </p:txBody>
      </p:sp>
      <p:sp>
        <p:nvSpPr>
          <p:cNvPr id="887" name="Google Shape;887;gd9706c6b7f_0_34"/>
          <p:cNvSpPr/>
          <p:nvPr/>
        </p:nvSpPr>
        <p:spPr>
          <a:xfrm>
            <a:off x="3955025" y="2931425"/>
            <a:ext cx="1322400" cy="74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Destination EndPoint</a:t>
            </a:r>
            <a:endParaRPr/>
          </a:p>
        </p:txBody>
      </p:sp>
      <p:sp>
        <p:nvSpPr>
          <p:cNvPr id="888" name="Google Shape;888;gd9706c6b7f_0_34"/>
          <p:cNvSpPr/>
          <p:nvPr/>
        </p:nvSpPr>
        <p:spPr>
          <a:xfrm>
            <a:off x="3877325" y="1777700"/>
            <a:ext cx="1400100" cy="622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Endpoint</a:t>
            </a:r>
            <a:endParaRPr/>
          </a:p>
        </p:txBody>
      </p:sp>
      <p:sp>
        <p:nvSpPr>
          <p:cNvPr id="889" name="Google Shape;889;gd9706c6b7f_0_34"/>
          <p:cNvSpPr/>
          <p:nvPr/>
        </p:nvSpPr>
        <p:spPr>
          <a:xfrm>
            <a:off x="5964500" y="5326800"/>
            <a:ext cx="1400100" cy="8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FINAL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HDFS / S3</a:t>
            </a:r>
            <a:endParaRPr b="1"/>
          </a:p>
        </p:txBody>
      </p:sp>
      <p:sp>
        <p:nvSpPr>
          <p:cNvPr id="890" name="Google Shape;890;gd9706c6b7f_0_34"/>
          <p:cNvSpPr/>
          <p:nvPr/>
        </p:nvSpPr>
        <p:spPr>
          <a:xfrm>
            <a:off x="8894350" y="2892600"/>
            <a:ext cx="1400100" cy="8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Lambda</a:t>
            </a:r>
            <a:endParaRPr b="1"/>
          </a:p>
        </p:txBody>
      </p:sp>
      <p:sp>
        <p:nvSpPr>
          <p:cNvPr id="891" name="Google Shape;891;gd9706c6b7f_0_34"/>
          <p:cNvSpPr/>
          <p:nvPr/>
        </p:nvSpPr>
        <p:spPr>
          <a:xfrm>
            <a:off x="7601100" y="3056125"/>
            <a:ext cx="1124700" cy="5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Trigger</a:t>
            </a:r>
            <a:endParaRPr/>
          </a:p>
        </p:txBody>
      </p:sp>
      <p:sp>
        <p:nvSpPr>
          <p:cNvPr id="892" name="Google Shape;892;gd9706c6b7f_0_34"/>
          <p:cNvSpPr/>
          <p:nvPr/>
        </p:nvSpPr>
        <p:spPr>
          <a:xfrm>
            <a:off x="8773225" y="5326800"/>
            <a:ext cx="1707600" cy="8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Glue -&gt; PySpark</a:t>
            </a:r>
            <a:endParaRPr b="1"/>
          </a:p>
        </p:txBody>
      </p:sp>
      <p:sp>
        <p:nvSpPr>
          <p:cNvPr id="893" name="Google Shape;893;gd9706c6b7f_0_34"/>
          <p:cNvSpPr/>
          <p:nvPr/>
        </p:nvSpPr>
        <p:spPr>
          <a:xfrm>
            <a:off x="9338575" y="3813825"/>
            <a:ext cx="576900" cy="140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Invoke</a:t>
            </a:r>
            <a:endParaRPr/>
          </a:p>
        </p:txBody>
      </p:sp>
      <p:cxnSp>
        <p:nvCxnSpPr>
          <p:cNvPr id="894" name="Google Shape;894;gd9706c6b7f_0_34"/>
          <p:cNvCxnSpPr>
            <a:stCxn id="892" idx="1"/>
            <a:endCxn id="885" idx="2"/>
          </p:cNvCxnSpPr>
          <p:nvPr/>
        </p:nvCxnSpPr>
        <p:spPr>
          <a:xfrm rot="10800000">
            <a:off x="6612625" y="3772650"/>
            <a:ext cx="2160600" cy="19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gd9706c6b7f_0_34"/>
          <p:cNvCxnSpPr>
            <a:stCxn id="892" idx="1"/>
            <a:endCxn id="889" idx="3"/>
          </p:cNvCxnSpPr>
          <p:nvPr/>
        </p:nvCxnSpPr>
        <p:spPr>
          <a:xfrm rot="10800000">
            <a:off x="7364725" y="5728650"/>
            <a:ext cx="140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6" name="Google Shape;896;gd9706c6b7f_0_34"/>
          <p:cNvSpPr txBox="1"/>
          <p:nvPr/>
        </p:nvSpPr>
        <p:spPr>
          <a:xfrm rot="2700000">
            <a:off x="7108593" y="4349615"/>
            <a:ext cx="709794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READ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7" name="Google Shape;897;gd9706c6b7f_0_34"/>
          <p:cNvSpPr txBox="1"/>
          <p:nvPr/>
        </p:nvSpPr>
        <p:spPr>
          <a:xfrm>
            <a:off x="7317550" y="5420850"/>
            <a:ext cx="150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READ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WRITE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8" name="Google Shape;898;gd9706c6b7f_0_34"/>
          <p:cNvSpPr txBox="1"/>
          <p:nvPr>
            <p:ph type="title"/>
          </p:nvPr>
        </p:nvSpPr>
        <p:spPr>
          <a:xfrm>
            <a:off x="381000" y="-5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/>
              <a:t>Project </a:t>
            </a:r>
            <a:r>
              <a:rPr lang="en-US"/>
              <a:t>Architecture</a:t>
            </a:r>
            <a:endParaRPr/>
          </a:p>
        </p:txBody>
      </p:sp>
      <p:cxnSp>
        <p:nvCxnSpPr>
          <p:cNvPr id="899" name="Google Shape;899;gd9706c6b7f_0_34"/>
          <p:cNvCxnSpPr>
            <a:stCxn id="889" idx="3"/>
            <a:endCxn id="892" idx="1"/>
          </p:cNvCxnSpPr>
          <p:nvPr/>
        </p:nvCxnSpPr>
        <p:spPr>
          <a:xfrm>
            <a:off x="7364600" y="5728650"/>
            <a:ext cx="140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c898a5871_0_14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Student Data Analysis</a:t>
            </a:r>
            <a:endParaRPr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c898a5871_0_15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Employee Data </a:t>
            </a:r>
            <a:r>
              <a:rPr lang="en-US" sz="5400"/>
              <a:t>Analysis</a:t>
            </a:r>
            <a:endParaRPr sz="5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c898a5871_0_15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Collaborative</a:t>
            </a:r>
            <a:r>
              <a:rPr lang="en-US" sz="5400"/>
              <a:t> Filtering</a:t>
            </a:r>
            <a:endParaRPr sz="5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c898a5871_0_15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Streaming</a:t>
            </a:r>
            <a:endParaRPr sz="5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c898a5871_0_16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ETL Pipeline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c898a5871_0_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BIG DATA</a:t>
            </a:r>
            <a:endParaRPr sz="5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c898a5871_0_166"/>
          <p:cNvSpPr txBox="1"/>
          <p:nvPr>
            <p:ph type="title"/>
          </p:nvPr>
        </p:nvSpPr>
        <p:spPr>
          <a:xfrm>
            <a:off x="947749" y="1516550"/>
            <a:ext cx="112443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Full Load and Replication on Going</a:t>
            </a:r>
            <a:endParaRPr sz="5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c898a5871_0_18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</a:t>
            </a:r>
            <a:endParaRPr sz="5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c898a5871_0_1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</a:pPr>
            <a:r>
              <a:rPr lang="en-US"/>
              <a:t>Why Spark?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161" name="Google Shape;161;gdc898a5871_0_184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Speed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Distributed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Advanced Analytics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Real Time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Powerful Caching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Fault Tolerant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898a5871_0_13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HADOOP</a:t>
            </a:r>
            <a:endParaRPr sz="5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22d483659_0_27"/>
          <p:cNvSpPr/>
          <p:nvPr/>
        </p:nvSpPr>
        <p:spPr>
          <a:xfrm>
            <a:off x="1710725" y="4526575"/>
            <a:ext cx="8462700" cy="92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HDFS</a:t>
            </a:r>
            <a:endParaRPr b="1" sz="3100"/>
          </a:p>
        </p:txBody>
      </p:sp>
      <p:sp>
        <p:nvSpPr>
          <p:cNvPr id="173" name="Google Shape;173;gd22d483659_0_27"/>
          <p:cNvSpPr/>
          <p:nvPr/>
        </p:nvSpPr>
        <p:spPr>
          <a:xfrm>
            <a:off x="1710725" y="3271050"/>
            <a:ext cx="8462700" cy="92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YARN</a:t>
            </a:r>
            <a:endParaRPr b="1" sz="3100"/>
          </a:p>
        </p:txBody>
      </p:sp>
      <p:sp>
        <p:nvSpPr>
          <p:cNvPr id="174" name="Google Shape;174;gd22d483659_0_27"/>
          <p:cNvSpPr/>
          <p:nvPr/>
        </p:nvSpPr>
        <p:spPr>
          <a:xfrm>
            <a:off x="1710725" y="2015525"/>
            <a:ext cx="3890700" cy="92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Map Reduce</a:t>
            </a:r>
            <a:endParaRPr b="1" sz="3100"/>
          </a:p>
        </p:txBody>
      </p:sp>
      <p:sp>
        <p:nvSpPr>
          <p:cNvPr id="175" name="Google Shape;175;gd22d483659_0_27"/>
          <p:cNvSpPr/>
          <p:nvPr/>
        </p:nvSpPr>
        <p:spPr>
          <a:xfrm>
            <a:off x="6282725" y="2015525"/>
            <a:ext cx="3890700" cy="92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SPARK</a:t>
            </a:r>
            <a:endParaRPr b="1" sz="3100"/>
          </a:p>
        </p:txBody>
      </p:sp>
      <p:sp>
        <p:nvSpPr>
          <p:cNvPr id="176" name="Google Shape;176;gd22d483659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57142"/>
              <a:buFont typeface="Garamond"/>
              <a:buNone/>
            </a:pPr>
            <a:r>
              <a:rPr lang="en-US"/>
              <a:t>HADOOP</a:t>
            </a:r>
            <a:br>
              <a:rPr lang="en-US"/>
            </a:br>
            <a:br>
              <a:rPr lang="en-US" sz="2800">
                <a:solidFill>
                  <a:schemeClr val="accent1"/>
                </a:solidFill>
              </a:rPr>
            </a:b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d2f895a08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750"/>
            <a:ext cx="12191999" cy="52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f895a087_0_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Architecture</a:t>
            </a:r>
            <a:endParaRPr sz="5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22d483659_0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Architecture</a:t>
            </a:r>
            <a:endParaRPr/>
          </a:p>
        </p:txBody>
      </p:sp>
      <p:sp>
        <p:nvSpPr>
          <p:cNvPr id="194" name="Google Shape;194;gd22d483659_0_40"/>
          <p:cNvSpPr/>
          <p:nvPr/>
        </p:nvSpPr>
        <p:spPr>
          <a:xfrm>
            <a:off x="1029450" y="2437400"/>
            <a:ext cx="2452500" cy="1074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Spark Context</a:t>
            </a:r>
            <a:endParaRPr b="1"/>
          </a:p>
        </p:txBody>
      </p:sp>
      <p:sp>
        <p:nvSpPr>
          <p:cNvPr id="195" name="Google Shape;195;gd22d483659_0_40"/>
          <p:cNvSpPr txBox="1"/>
          <p:nvPr/>
        </p:nvSpPr>
        <p:spPr>
          <a:xfrm>
            <a:off x="1491150" y="1821800"/>
            <a:ext cx="152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aramond"/>
                <a:ea typeface="Garamond"/>
                <a:cs typeface="Garamond"/>
                <a:sym typeface="Garamond"/>
              </a:rPr>
              <a:t>Driver Node</a:t>
            </a:r>
            <a:endParaRPr sz="19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6" name="Google Shape;196;gd22d483659_0_40"/>
          <p:cNvSpPr/>
          <p:nvPr/>
        </p:nvSpPr>
        <p:spPr>
          <a:xfrm>
            <a:off x="4451875" y="2430300"/>
            <a:ext cx="2452500" cy="1074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Cluster Manager</a:t>
            </a:r>
            <a:endParaRPr b="1"/>
          </a:p>
        </p:txBody>
      </p:sp>
      <p:sp>
        <p:nvSpPr>
          <p:cNvPr id="197" name="Google Shape;197;gd22d483659_0_40"/>
          <p:cNvSpPr/>
          <p:nvPr/>
        </p:nvSpPr>
        <p:spPr>
          <a:xfrm>
            <a:off x="8449600" y="1355400"/>
            <a:ext cx="2452500" cy="1074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Workers</a:t>
            </a:r>
            <a:endParaRPr b="1"/>
          </a:p>
        </p:txBody>
      </p:sp>
      <p:sp>
        <p:nvSpPr>
          <p:cNvPr id="198" name="Google Shape;198;gd22d483659_0_40"/>
          <p:cNvSpPr/>
          <p:nvPr/>
        </p:nvSpPr>
        <p:spPr>
          <a:xfrm>
            <a:off x="8449600" y="3505200"/>
            <a:ext cx="2452500" cy="1074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Workers</a:t>
            </a:r>
            <a:endParaRPr b="1"/>
          </a:p>
        </p:txBody>
      </p:sp>
      <p:cxnSp>
        <p:nvCxnSpPr>
          <p:cNvPr id="199" name="Google Shape;199;gd22d483659_0_40"/>
          <p:cNvCxnSpPr>
            <a:stCxn id="194" idx="3"/>
            <a:endCxn id="196" idx="1"/>
          </p:cNvCxnSpPr>
          <p:nvPr/>
        </p:nvCxnSpPr>
        <p:spPr>
          <a:xfrm flipH="1" rot="10800000">
            <a:off x="3481950" y="2967650"/>
            <a:ext cx="969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gd22d483659_0_40"/>
          <p:cNvCxnSpPr>
            <a:endCxn id="197" idx="1"/>
          </p:cNvCxnSpPr>
          <p:nvPr/>
        </p:nvCxnSpPr>
        <p:spPr>
          <a:xfrm flipH="1" rot="10800000">
            <a:off x="6904300" y="1892850"/>
            <a:ext cx="1545300" cy="10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gd22d483659_0_40"/>
          <p:cNvCxnSpPr>
            <a:stCxn id="196" idx="3"/>
            <a:endCxn id="198" idx="1"/>
          </p:cNvCxnSpPr>
          <p:nvPr/>
        </p:nvCxnSpPr>
        <p:spPr>
          <a:xfrm>
            <a:off x="6904375" y="2967750"/>
            <a:ext cx="1545300" cy="10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22d483659_0_5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Ecosystem</a:t>
            </a:r>
            <a:endParaRPr sz="5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22d483659_0_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Ecosystem</a:t>
            </a:r>
            <a:endParaRPr/>
          </a:p>
        </p:txBody>
      </p:sp>
      <p:sp>
        <p:nvSpPr>
          <p:cNvPr id="213" name="Google Shape;213;gd22d483659_0_57"/>
          <p:cNvSpPr/>
          <p:nvPr/>
        </p:nvSpPr>
        <p:spPr>
          <a:xfrm>
            <a:off x="1044600" y="3587950"/>
            <a:ext cx="10515600" cy="248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d22d483659_0_57"/>
          <p:cNvSpPr txBox="1"/>
          <p:nvPr/>
        </p:nvSpPr>
        <p:spPr>
          <a:xfrm>
            <a:off x="5096850" y="3645975"/>
            <a:ext cx="199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Garamond"/>
                <a:ea typeface="Garamond"/>
                <a:cs typeface="Garamond"/>
                <a:sym typeface="Garamond"/>
              </a:rPr>
              <a:t>SPARK CORE API</a:t>
            </a:r>
            <a:endParaRPr b="1" sz="1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5" name="Google Shape;215;gd22d483659_0_57"/>
          <p:cNvSpPr txBox="1"/>
          <p:nvPr/>
        </p:nvSpPr>
        <p:spPr>
          <a:xfrm>
            <a:off x="125655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Garamond"/>
                <a:ea typeface="Garamond"/>
                <a:cs typeface="Garamond"/>
                <a:sym typeface="Garamond"/>
              </a:rPr>
              <a:t>JAVA</a:t>
            </a:r>
            <a:endParaRPr b="1" sz="25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6" name="Google Shape;216;gd22d483659_0_57"/>
          <p:cNvSpPr txBox="1"/>
          <p:nvPr/>
        </p:nvSpPr>
        <p:spPr>
          <a:xfrm>
            <a:off x="974910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Garamond"/>
                <a:ea typeface="Garamond"/>
                <a:cs typeface="Garamond"/>
                <a:sym typeface="Garamond"/>
              </a:rPr>
              <a:t>R</a:t>
            </a:r>
            <a:endParaRPr b="1" sz="25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7" name="Google Shape;217;gd22d483659_0_57"/>
          <p:cNvSpPr txBox="1"/>
          <p:nvPr/>
        </p:nvSpPr>
        <p:spPr>
          <a:xfrm>
            <a:off x="3967475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Garamond"/>
                <a:ea typeface="Garamond"/>
                <a:cs typeface="Garamond"/>
                <a:sym typeface="Garamond"/>
              </a:rPr>
              <a:t>SCALA</a:t>
            </a:r>
            <a:endParaRPr b="1" sz="25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8" name="Google Shape;218;gd22d483659_0_57"/>
          <p:cNvSpPr txBox="1"/>
          <p:nvPr/>
        </p:nvSpPr>
        <p:spPr>
          <a:xfrm>
            <a:off x="7095150" y="4980750"/>
            <a:ext cx="160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Garamond"/>
                <a:ea typeface="Garamond"/>
                <a:cs typeface="Garamond"/>
                <a:sym typeface="Garamond"/>
              </a:rPr>
              <a:t>PYTHON</a:t>
            </a:r>
            <a:endParaRPr b="1" sz="25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9" name="Google Shape;219;gd22d483659_0_57"/>
          <p:cNvSpPr/>
          <p:nvPr/>
        </p:nvSpPr>
        <p:spPr>
          <a:xfrm>
            <a:off x="1135425" y="1877250"/>
            <a:ext cx="1847100" cy="5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SPARK SQL</a:t>
            </a:r>
            <a:endParaRPr b="1" sz="1800"/>
          </a:p>
        </p:txBody>
      </p:sp>
      <p:sp>
        <p:nvSpPr>
          <p:cNvPr id="220" name="Google Shape;220;gd22d483659_0_57"/>
          <p:cNvSpPr/>
          <p:nvPr/>
        </p:nvSpPr>
        <p:spPr>
          <a:xfrm>
            <a:off x="9672900" y="1877250"/>
            <a:ext cx="1847100" cy="5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SPARK GRAPHX</a:t>
            </a:r>
            <a:endParaRPr b="1" sz="1800"/>
          </a:p>
        </p:txBody>
      </p:sp>
      <p:sp>
        <p:nvSpPr>
          <p:cNvPr id="221" name="Google Shape;221;gd22d483659_0_57"/>
          <p:cNvSpPr/>
          <p:nvPr/>
        </p:nvSpPr>
        <p:spPr>
          <a:xfrm>
            <a:off x="6942750" y="1877250"/>
            <a:ext cx="1847100" cy="5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SPARK MLlib</a:t>
            </a:r>
            <a:endParaRPr b="1" sz="1800"/>
          </a:p>
        </p:txBody>
      </p:sp>
      <p:sp>
        <p:nvSpPr>
          <p:cNvPr id="222" name="Google Shape;222;gd22d483659_0_57"/>
          <p:cNvSpPr/>
          <p:nvPr/>
        </p:nvSpPr>
        <p:spPr>
          <a:xfrm>
            <a:off x="4115288" y="1877250"/>
            <a:ext cx="1847100" cy="5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SPARK STREAMING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c898a5871_0_9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Prerequisites</a:t>
            </a:r>
            <a:endParaRPr sz="5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22d483659_0_7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DataBricks</a:t>
            </a:r>
            <a:endParaRPr sz="5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22d483659_0_7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Local Setup</a:t>
            </a:r>
            <a:endParaRPr sz="5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/>
          <p:nvPr>
            <p:ph type="title"/>
          </p:nvPr>
        </p:nvSpPr>
        <p:spPr>
          <a:xfrm>
            <a:off x="947760" y="151655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RDDs</a:t>
            </a:r>
            <a:endParaRPr sz="5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</a:pPr>
            <a:r>
              <a:rPr lang="en-US"/>
              <a:t>Spark RDDs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244" name="Google Shape;244;p5"/>
          <p:cNvSpPr txBox="1"/>
          <p:nvPr>
            <p:ph idx="1" type="body"/>
          </p:nvPr>
        </p:nvSpPr>
        <p:spPr>
          <a:xfrm>
            <a:off x="838200" y="1373188"/>
            <a:ext cx="10515600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</a:pPr>
            <a:r>
              <a:rPr lang="en-US"/>
              <a:t>RDD is the spark’s core abstraction which stands for Resilient Distributed Dataset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 is the immutable distributed collection of objects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Internally spark distributes the data in RDD, to different nodes across the cluster to achieve parallelization.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22d483659_0_19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Transformations and Actions</a:t>
            </a:r>
            <a:endParaRPr sz="5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22d483659_0_1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Transformations and Actions</a:t>
            </a:r>
            <a:endParaRPr/>
          </a:p>
        </p:txBody>
      </p:sp>
      <p:sp>
        <p:nvSpPr>
          <p:cNvPr id="256" name="Google Shape;256;gd22d483659_0_199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</a:pPr>
            <a:r>
              <a:rPr lang="en-US"/>
              <a:t>Transformations create a new RDD from an existing one.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Actions return a value to the driver program after running a computation on the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All transformations in Spark are lazy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Spark only triggers the data flow when there’s a action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22d483659_0_20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Spark RDD</a:t>
            </a:r>
            <a:endParaRPr sz="5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42eab3d67_0_1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Running Code Locally</a:t>
            </a:r>
            <a:endParaRPr sz="5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2f895a087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map()</a:t>
            </a:r>
            <a:endParaRPr/>
          </a:p>
        </p:txBody>
      </p:sp>
      <p:sp>
        <p:nvSpPr>
          <p:cNvPr id="273" name="Google Shape;273;gd2f895a087_0_30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Map is used as a maper of data from one state to other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rdd.map(lambda x: x.split())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04e041d59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/>
        </p:nvSpPr>
        <p:spPr>
          <a:xfrm>
            <a:off x="2640279" y="2174509"/>
            <a:ext cx="4062418" cy="326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Noto Sans Symbols"/>
              <a:buNone/>
            </a:pPr>
            <a:r>
              <a:rPr lang="en-US" sz="4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Website: </a:t>
            </a:r>
            <a:r>
              <a:rPr lang="en-US" sz="40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www.aisciences.io</a:t>
            </a:r>
            <a:endParaRPr sz="4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04e041d59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285" name="Google Shape;285;gd04e041d59_0_4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 how are you?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Hope you are doing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great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mapper that will provide the length of each word in the following format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 [2, 3, 3, 4], [4, 3, 3, 5], [5] 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04e041d59_0_1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d674981e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flatM</a:t>
            </a:r>
            <a:r>
              <a:rPr lang="en-US"/>
              <a:t>ap()</a:t>
            </a:r>
            <a:endParaRPr/>
          </a:p>
        </p:txBody>
      </p:sp>
      <p:sp>
        <p:nvSpPr>
          <p:cNvPr id="297" name="Google Shape;297;gcd674981ec_0_0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Flat </a:t>
            </a:r>
            <a:r>
              <a:rPr lang="en-US"/>
              <a:t>Map is used as a maper of data and explodes data before final output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rdd.flatMap(lambda x: x.split())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2eab3d6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filter</a:t>
            </a:r>
            <a:r>
              <a:rPr lang="en-US"/>
              <a:t>()</a:t>
            </a:r>
            <a:endParaRPr/>
          </a:p>
        </p:txBody>
      </p:sp>
      <p:sp>
        <p:nvSpPr>
          <p:cNvPr id="304" name="Google Shape;304;gd42eab3d67_0_0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is used to </a:t>
            </a:r>
            <a:r>
              <a:rPr lang="en-US"/>
              <a:t>remove </a:t>
            </a:r>
            <a:r>
              <a:rPr lang="en-US"/>
              <a:t>the elements from the RDD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rdd.filter(lambda x: x != 123)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04e041d59_0_1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04e041d59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16" name="Google Shape;316;gd04e041d59_0_21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mango company animal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 dog ant mic laptop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chair switch mobile am charger cover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amanda any alarm ant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filter that will remove all the words that are either starting from a or c from the rdd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04e041d59_0_2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42eab3d67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distinct</a:t>
            </a:r>
            <a:r>
              <a:rPr lang="en-US"/>
              <a:t>()</a:t>
            </a:r>
            <a:endParaRPr/>
          </a:p>
        </p:txBody>
      </p:sp>
      <p:sp>
        <p:nvSpPr>
          <p:cNvPr id="328" name="Google Shape;328;gd42eab3d67_0_8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Distinct </a:t>
            </a:r>
            <a:r>
              <a:rPr lang="en-US"/>
              <a:t>is used to get the distinct elements in RDD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rdd.distinct()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42eab3d67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groupByKey</a:t>
            </a:r>
            <a:r>
              <a:rPr lang="en-US"/>
              <a:t>()</a:t>
            </a:r>
            <a:endParaRPr/>
          </a:p>
        </p:txBody>
      </p:sp>
      <p:sp>
        <p:nvSpPr>
          <p:cNvPr id="335" name="Google Shape;335;gd42eab3d67_0_23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G</a:t>
            </a:r>
            <a:r>
              <a:rPr lang="en-US"/>
              <a:t>roupByKey </a:t>
            </a:r>
            <a:r>
              <a:rPr lang="en-US"/>
              <a:t>is used to create groups based on Keys in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groupByKey to work properly the data must be in the format of (k,v), </a:t>
            </a:r>
            <a:r>
              <a:rPr lang="en-US"/>
              <a:t>(k,v), (k2,v), (k2,v2)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Example: (“Apple”,1), (“Ball”,1), (“Apple”,1)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</a:t>
            </a:r>
            <a:r>
              <a:rPr lang="en-US"/>
              <a:t>groupByKey</a:t>
            </a:r>
            <a:r>
              <a:rPr lang="en-US"/>
              <a:t>()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mapValues(list) are usually used to get the group data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4517cd17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reduceByKey</a:t>
            </a:r>
            <a:r>
              <a:rPr lang="en-US"/>
              <a:t>()</a:t>
            </a:r>
            <a:endParaRPr/>
          </a:p>
        </p:txBody>
      </p:sp>
      <p:sp>
        <p:nvSpPr>
          <p:cNvPr id="342" name="Google Shape;342;gd4517cd17a_0_0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</a:t>
            </a:r>
            <a:r>
              <a:rPr lang="en-US"/>
              <a:t>educeByKey </a:t>
            </a:r>
            <a:r>
              <a:rPr lang="en-US"/>
              <a:t>is used to </a:t>
            </a:r>
            <a:r>
              <a:rPr lang="en-US"/>
              <a:t>combined data </a:t>
            </a:r>
            <a:r>
              <a:rPr lang="en-US"/>
              <a:t>based on Keys in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</a:t>
            </a:r>
            <a:r>
              <a:rPr lang="en-US"/>
              <a:t>reduceByKey </a:t>
            </a:r>
            <a:r>
              <a:rPr lang="en-US"/>
              <a:t>to work properly the data must be in the format of (k,v), (k,v), (k2,v), (k2,v2)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Example: (“Apple”,1), (“Ball”,1), (“Apple”,1)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</a:t>
            </a:r>
            <a:r>
              <a:rPr lang="en-US"/>
              <a:t>reduceByKey</a:t>
            </a:r>
            <a:r>
              <a:rPr lang="en-US"/>
              <a:t>(lambda x, y: x + y)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c898a5871_0_8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Applications of Spark</a:t>
            </a:r>
            <a:endParaRPr sz="5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d76b96282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d76b96282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54" name="Google Shape;354;gcd76b96282_0_4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mango company 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 mango ant animal laptop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chair switch mango am charger cover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animalany mango ant laptop laptop</a:t>
            </a:r>
            <a:endParaRPr/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transformation flow that will return the word count of each word present in the file as (key, value) pair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d76b96282_0_1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4517cd17a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count()</a:t>
            </a:r>
            <a:endParaRPr/>
          </a:p>
        </p:txBody>
      </p:sp>
      <p:sp>
        <p:nvSpPr>
          <p:cNvPr id="366" name="Google Shape;366;gd4517cd17a_0_13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 returns the number of elements in RDD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count is an action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rdd.count()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4517cd17a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countByValue</a:t>
            </a:r>
            <a:r>
              <a:rPr lang="en-US"/>
              <a:t>()</a:t>
            </a:r>
            <a:endParaRPr/>
          </a:p>
        </p:txBody>
      </p:sp>
      <p:sp>
        <p:nvSpPr>
          <p:cNvPr id="373" name="Google Shape;373;gd4517cd17a_0_21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</a:t>
            </a:r>
            <a:r>
              <a:rPr lang="en-US"/>
              <a:t>ountByValue provide how many times each value occur in RDD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</a:t>
            </a:r>
            <a:r>
              <a:rPr lang="en-US"/>
              <a:t>ountByValue </a:t>
            </a:r>
            <a:r>
              <a:rPr lang="en-US"/>
              <a:t>is an action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</a:t>
            </a:r>
            <a:r>
              <a:rPr lang="en-US"/>
              <a:t>countByValue</a:t>
            </a:r>
            <a:r>
              <a:rPr lang="en-US"/>
              <a:t>()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4349427f3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saveAsTextFile</a:t>
            </a:r>
            <a:r>
              <a:rPr lang="en-US"/>
              <a:t>()</a:t>
            </a:r>
            <a:endParaRPr/>
          </a:p>
        </p:txBody>
      </p:sp>
      <p:sp>
        <p:nvSpPr>
          <p:cNvPr id="380" name="Google Shape;380;gd4349427f3_0_2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SaveAsTextFile is used to save the RDD in the file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</a:t>
            </a:r>
            <a:r>
              <a:rPr lang="en-US"/>
              <a:t>aveAsTextFile </a:t>
            </a:r>
            <a:r>
              <a:rPr lang="en-US"/>
              <a:t>is an action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</a:t>
            </a:r>
            <a:r>
              <a:rPr lang="en-US"/>
              <a:t>.s</a:t>
            </a:r>
            <a:r>
              <a:rPr lang="en-US"/>
              <a:t>aveAsTextFile</a:t>
            </a:r>
            <a:r>
              <a:rPr lang="en-US"/>
              <a:t>(‘path/to/file/</a:t>
            </a:r>
            <a:r>
              <a:rPr b="1" lang="en-US"/>
              <a:t>filename.txt</a:t>
            </a:r>
            <a:r>
              <a:rPr lang="en-US"/>
              <a:t>’)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2f895a087_0_2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RDDs Functions</a:t>
            </a:r>
            <a:endParaRPr sz="5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486c54d3c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repartition</a:t>
            </a:r>
            <a:r>
              <a:rPr lang="en-US"/>
              <a:t>()</a:t>
            </a:r>
            <a:endParaRPr/>
          </a:p>
        </p:txBody>
      </p:sp>
      <p:sp>
        <p:nvSpPr>
          <p:cNvPr id="392" name="Google Shape;392;gd486c54d3c_0_1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</a:t>
            </a:r>
            <a:r>
              <a:rPr lang="en-US"/>
              <a:t>epartition is used to change the number of partitions </a:t>
            </a:r>
            <a:r>
              <a:rPr lang="en-US"/>
              <a:t>in RDD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rdd.r</a:t>
            </a:r>
            <a:r>
              <a:rPr lang="en-US"/>
              <a:t>epartition</a:t>
            </a:r>
            <a:r>
              <a:rPr lang="en-US"/>
              <a:t>(number_of_</a:t>
            </a:r>
            <a:r>
              <a:rPr lang="en-US"/>
              <a:t>partitions</a:t>
            </a:r>
            <a:r>
              <a:rPr lang="en-US"/>
              <a:t>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486c54d3c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coalesce()</a:t>
            </a:r>
            <a:endParaRPr/>
          </a:p>
        </p:txBody>
      </p:sp>
      <p:sp>
        <p:nvSpPr>
          <p:cNvPr id="399" name="Google Shape;399;gd486c54d3c_0_11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</a:t>
            </a:r>
            <a:r>
              <a:rPr lang="en-US"/>
              <a:t>oalesce </a:t>
            </a:r>
            <a:r>
              <a:rPr lang="en-US"/>
              <a:t>is used to decrease the number of partitions in RDD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will create a new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rdd.</a:t>
            </a:r>
            <a:r>
              <a:rPr lang="en-US"/>
              <a:t>coalesce</a:t>
            </a:r>
            <a:r>
              <a:rPr lang="en-US"/>
              <a:t>(number_of_partitions)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coalesce is only used to decrease the number of partition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16986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486c54d3c_0_2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Finding </a:t>
            </a:r>
            <a:r>
              <a:rPr lang="en-US" sz="5400"/>
              <a:t>Average</a:t>
            </a:r>
            <a:endParaRPr sz="5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c898a5871_0_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68" name="Google Shape;68;gdc898a5871_0_93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486c54d3c_0_3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486c54d3c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16" name="Google Shape;416;gd486c54d3c_0_36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/>
              <a:t>JAN,NY,3.0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JAN,PA,1.0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JAN,NJ,2.0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JAN,CT,4.0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FEB,PA,1.0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calculate the </a:t>
            </a:r>
            <a:r>
              <a:rPr lang="en-US"/>
              <a:t>average</a:t>
            </a:r>
            <a:r>
              <a:rPr lang="en-US"/>
              <a:t> score in each month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486c54d3c_0_4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d76b96282_0_1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Finding Min and Max</a:t>
            </a:r>
            <a:endParaRPr sz="5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5fcd6e39b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5fcd6e39b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38" name="Google Shape;438;gd5fcd6e39b_0_4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JAN,NY,3.0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JAN,PA,1.0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JAN,NJ,2.0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JAN,CT,4.0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FEB,PA,1.0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calculate the Minimum and Maximum rating given by each city.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5fcd6e39b_0_1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5fcd6e39b_0_1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5fcd6e39b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455" name="Google Shape;455;gd5fcd6e39b_0_18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project you’ll be using this input file StudentData.csv that has following columns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age,gender,name,course,roll,marks,email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16d1336a8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Mini Project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c898a5871_0_1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75" name="Google Shape;75;gdc898a5871_0_108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5fcd6e39b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467" name="Google Shape;467;gd5fcd6e39b_0_26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Perform the following analytics on the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number of students in the file.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marks </a:t>
            </a:r>
            <a:r>
              <a:rPr lang="en-US"/>
              <a:t>achieved</a:t>
            </a:r>
            <a:r>
              <a:rPr lang="en-US"/>
              <a:t> by Female and Male students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number of students that have passed and failed. 50+ marks are required to pass the course.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number of students enrolled per course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marks that students have </a:t>
            </a:r>
            <a:r>
              <a:rPr lang="en-US"/>
              <a:t>achieved per </a:t>
            </a:r>
            <a:r>
              <a:rPr lang="en-US"/>
              <a:t>course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average marks that students have </a:t>
            </a:r>
            <a:r>
              <a:rPr lang="en-US"/>
              <a:t>achieved per course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minimum and maximum marks achieved per course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average age of male and female students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5fcd6e39b_0_3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Spark DataFrames</a:t>
            </a:r>
            <a:endParaRPr sz="5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5fcd6e39b_0_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DataFrame</a:t>
            </a:r>
            <a:endParaRPr/>
          </a:p>
        </p:txBody>
      </p:sp>
      <p:sp>
        <p:nvSpPr>
          <p:cNvPr id="479" name="Google Shape;479;gd5fcd6e39b_0_37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DataFrame is a wrapper on the RDD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 DataFrame is a Dataset organized into named columns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It is conceptually equivalent to a table in a relational database or a data frame in R/Python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DataFrames can be constructed from a wide array of sources such 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Structured data files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Unstructured data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External databases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Existing RDDs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5fcd6e39b_0_5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</a:t>
            </a:r>
            <a:r>
              <a:rPr lang="en-US" sz="5400"/>
              <a:t>Dataframe</a:t>
            </a:r>
            <a:endParaRPr sz="5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5fcd6e39b_0_5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Schema of </a:t>
            </a:r>
            <a:r>
              <a:rPr lang="en-US" sz="5400"/>
              <a:t>Dataframe</a:t>
            </a:r>
            <a:endParaRPr sz="5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5fcd6e39b_0_5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Providing </a:t>
            </a:r>
            <a:r>
              <a:rPr lang="en-US" sz="5400"/>
              <a:t>Schema of Dataframe</a:t>
            </a:r>
            <a:endParaRPr sz="5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6bba5a68b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Creating DataFrame from RDD</a:t>
            </a:r>
            <a:endParaRPr sz="5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6bba5a68b_0_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Select </a:t>
            </a:r>
            <a:r>
              <a:rPr lang="en-US" sz="5400"/>
              <a:t>DataFrame Columns</a:t>
            </a:r>
            <a:endParaRPr sz="5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6bba5a68b_0_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withColumn in </a:t>
            </a:r>
            <a:r>
              <a:rPr lang="en-US" sz="5400"/>
              <a:t>DataFrame</a:t>
            </a:r>
            <a:endParaRPr sz="5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6bba5a68b_0_12"/>
          <p:cNvSpPr txBox="1"/>
          <p:nvPr>
            <p:ph type="title"/>
          </p:nvPr>
        </p:nvSpPr>
        <p:spPr>
          <a:xfrm>
            <a:off x="978035" y="222973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withColumnRenamed </a:t>
            </a:r>
            <a:r>
              <a:rPr lang="en-US" sz="5400"/>
              <a:t>in DataFrame</a:t>
            </a:r>
            <a:endParaRPr sz="5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c898a5871_0_1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82" name="Google Shape;82;gdc898a5871_0_115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Batch Data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d6bba5a68b_0_2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filter/where </a:t>
            </a:r>
            <a:r>
              <a:rPr lang="en-US" sz="5400"/>
              <a:t>in DataFrame</a:t>
            </a:r>
            <a:endParaRPr sz="5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823e71324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823e71324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31" name="Google Shape;531;gd823e71324_0_4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</a:t>
            </a:r>
            <a:r>
              <a:rPr lang="en-US"/>
              <a:t>StudentData.csv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in the DF for total marks and let the total marks be 120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new column average to calculate the average marks of the student.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(marks / total marks) * 100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out all those students who have </a:t>
            </a:r>
            <a:r>
              <a:rPr lang="en-US"/>
              <a:t>achieved</a:t>
            </a:r>
            <a:r>
              <a:rPr lang="en-US"/>
              <a:t> more than 80% marks in OOP course and save it in a new DF.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Filter out all those students who have achieved more than 60% marks in Cloud course and save it in a new DF.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Print the names and marks of all the students from the above DFs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823e71324_0_1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823e71324_0_15"/>
          <p:cNvSpPr txBox="1"/>
          <p:nvPr>
            <p:ph type="title"/>
          </p:nvPr>
        </p:nvSpPr>
        <p:spPr>
          <a:xfrm>
            <a:off x="947760" y="23643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Count, </a:t>
            </a:r>
            <a:r>
              <a:rPr lang="en-US" sz="5400"/>
              <a:t>Distinct, DropDuplicates</a:t>
            </a:r>
            <a:endParaRPr sz="5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in DataFrame</a:t>
            </a:r>
            <a:endParaRPr sz="5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823e71324_0_1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823e71324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53" name="Google Shape;553;gd823e71324_0_23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StudentData.csv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display all the unique rows for age, gender and course column.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823e71324_0_2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823e71324_0_3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sort/orderBy in DataFrame</a:t>
            </a:r>
            <a:endParaRPr sz="5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823e71324_0_4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898a5871_0_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 of Spark</a:t>
            </a:r>
            <a:endParaRPr/>
          </a:p>
        </p:txBody>
      </p:sp>
      <p:sp>
        <p:nvSpPr>
          <p:cNvPr id="89" name="Google Shape;89;gdc898a5871_0_121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Streaming Data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Machine Learning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Batch Data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ETL Pipelines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823e71324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75" name="Google Shape;575;gd823e71324_0_47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OfficeData.csv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DF, sorted on bonus in ascending order and show it.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DF, sorted on age and salary in descending and ascending order respectively and show it.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DF sorted on age, bonus and salary in descending, descending and ascending order respectively and show it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823e71324_0_5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88b445b0b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group</a:t>
            </a:r>
            <a:r>
              <a:rPr lang="en-US" sz="5400"/>
              <a:t>By in DataFrame</a:t>
            </a:r>
            <a:endParaRPr sz="5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88b445b0b_0_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88b445b0b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597" name="Google Shape;597;gd88b445b0b_0_8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StudentData.csv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numbers of students enrolled in each course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number of male and female </a:t>
            </a:r>
            <a:r>
              <a:rPr lang="en-US"/>
              <a:t>students</a:t>
            </a:r>
            <a:r>
              <a:rPr lang="en-US"/>
              <a:t> enrolled in each course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total marks </a:t>
            </a:r>
            <a:r>
              <a:rPr lang="en-US"/>
              <a:t>achieved</a:t>
            </a:r>
            <a:r>
              <a:rPr lang="en-US"/>
              <a:t> by each gender in each course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Display the minimum, maximum and average marks </a:t>
            </a:r>
            <a:r>
              <a:rPr lang="en-US"/>
              <a:t>achieved</a:t>
            </a:r>
            <a:r>
              <a:rPr lang="en-US"/>
              <a:t> in each course by each age group.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88b445b0b_0_1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3ff0a617b_0_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3ff0a617b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614" name="Google Shape;614;gd3ff0a617b_0_8"/>
          <p:cNvSpPr txBox="1"/>
          <p:nvPr>
            <p:ph idx="1" type="body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WordData.txt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DF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Calculate and show the count of each word present in the file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d3ff0a617b_0_1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 SOLUTION</a:t>
            </a:r>
            <a:endParaRPr sz="5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d3ff0a617b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UDFs in DataFrame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92b31412-8c8f-44f1-a883-141cef3f34cc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4A735D0-8607-4240-965A-14C3D06A5376}"/>
</file>

<file path=customXml/itemProps2.xml><?xml version="1.0" encoding="utf-8"?>
<ds:datastoreItem xmlns:ds="http://schemas.openxmlformats.org/officeDocument/2006/customXml" ds:itemID="{CF57D594-FDB9-4012-A91D-069D11D115E4}"/>
</file>

<file path=customXml/itemProps3.xml><?xml version="1.0" encoding="utf-8"?>
<ds:datastoreItem xmlns:ds="http://schemas.openxmlformats.org/officeDocument/2006/customXml" ds:itemID="{29D8C747-2FA8-4846-A3D4-6E2F82180CE9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CHADAD</dc:creator>
  <dcterms:created xsi:type="dcterms:W3CDTF">2019-01-15T19:27:36Z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