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aleway Extra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aleway-boldItalic.fntdata"/><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25" Type="http://schemas.openxmlformats.org/officeDocument/2006/relationships/font" Target="fonts/Raleway-italic.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3.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font" Target="fonts/RalewayExtraLight-italic.fntdata"/><Relationship Id="rId16" Type="http://schemas.openxmlformats.org/officeDocument/2006/relationships/slide" Target="slides/slide10.xml"/><Relationship Id="rId24" Type="http://schemas.openxmlformats.org/officeDocument/2006/relationships/font" Target="fonts/Raleway-bold.fntdata"/><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customXml" Target="../customXml/item2.xml"/><Relationship Id="rId23" Type="http://schemas.openxmlformats.org/officeDocument/2006/relationships/font" Target="fonts/Raleway-regular.fntdata"/><Relationship Id="rId28" Type="http://schemas.openxmlformats.org/officeDocument/2006/relationships/font" Target="fonts/RalewayExtraLight-bold.fntdata"/><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ustomXml" Target="../customXml/item1.xml"/><Relationship Id="rId22" Type="http://schemas.openxmlformats.org/officeDocument/2006/relationships/slide" Target="slides/slide16.xml"/><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font" Target="fonts/RalewayExtraLight-regular.fntdata"/><Relationship Id="rId30" Type="http://schemas.openxmlformats.org/officeDocument/2006/relationships/font" Target="fonts/RalewayExtraLight-boldItalic.fntdata"/><Relationship Id="rId14" Type="http://schemas.openxmlformats.org/officeDocument/2006/relationships/slide" Target="slides/slide8.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764a7a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64a7a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63d9da3e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63d9da3e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63d9da3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63d9da3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63d9da3e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63d9da3e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63d9da3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63d9da3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63d9da3e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63d9da3e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63d9da3e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63d9da3e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63d9da3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63d9da3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80163ce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0163ce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63d9da3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3d9da3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63d9da3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3d9da3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63d9da3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3d9da3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63d9da3e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63d9da3e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63d9da3e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3d9da3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63d9da3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63d9da3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63d9da3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3d9da3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498525" y="4778275"/>
            <a:ext cx="2459569" cy="241400"/>
          </a:xfrm>
          <a:prstGeom prst="rect">
            <a:avLst/>
          </a:prstGeom>
          <a:noFill/>
          <a:ln>
            <a:noFill/>
          </a:ln>
        </p:spPr>
      </p:pic>
      <p:sp>
        <p:nvSpPr>
          <p:cNvPr id="100" name="Google Shape;100;p25"/>
          <p:cNvSpPr/>
          <p:nvPr/>
        </p:nvSpPr>
        <p:spPr>
          <a:xfrm>
            <a:off x="-212600" y="1550100"/>
            <a:ext cx="9817800" cy="15717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txBox="1"/>
          <p:nvPr/>
        </p:nvSpPr>
        <p:spPr>
          <a:xfrm>
            <a:off x="1536550" y="1623425"/>
            <a:ext cx="6319500" cy="13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900">
                <a:solidFill>
                  <a:srgbClr val="FFFFFF"/>
                </a:solidFill>
                <a:latin typeface="Raleway"/>
                <a:ea typeface="Raleway"/>
                <a:cs typeface="Raleway"/>
                <a:sym typeface="Raleway"/>
              </a:rPr>
              <a:t>DBSCAN</a:t>
            </a:r>
            <a:endParaRPr b="1" sz="3900">
              <a:solidFill>
                <a:srgbClr val="FFFFFF"/>
              </a:solidFill>
              <a:latin typeface="Raleway"/>
              <a:ea typeface="Raleway"/>
              <a:cs typeface="Raleway"/>
              <a:sym typeface="Raleway"/>
            </a:endParaRPr>
          </a:p>
        </p:txBody>
      </p:sp>
      <p:sp>
        <p:nvSpPr>
          <p:cNvPr id="102" name="Google Shape;102;p25"/>
          <p:cNvSpPr/>
          <p:nvPr/>
        </p:nvSpPr>
        <p:spPr>
          <a:xfrm>
            <a:off x="3890338" y="15288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3890338" y="30982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5083627" y="1912550"/>
            <a:ext cx="3667125" cy="2457079"/>
          </a:xfrm>
          <a:prstGeom prst="rect">
            <a:avLst/>
          </a:prstGeom>
          <a:noFill/>
          <a:ln>
            <a:noFill/>
          </a:ln>
        </p:spPr>
      </p:pic>
      <p:sp>
        <p:nvSpPr>
          <p:cNvPr id="170" name="Google Shape;170;p34"/>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71" name="Google Shape;171;p34"/>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4"/>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3">
            <a:alphaModFix/>
          </a:blip>
          <a:stretch>
            <a:fillRect/>
          </a:stretch>
        </p:blipFill>
        <p:spPr>
          <a:xfrm>
            <a:off x="5083626" y="1912550"/>
            <a:ext cx="3667125" cy="2457075"/>
          </a:xfrm>
          <a:prstGeom prst="rect">
            <a:avLst/>
          </a:prstGeom>
          <a:noFill/>
          <a:ln>
            <a:noFill/>
          </a:ln>
        </p:spPr>
      </p:pic>
      <p:sp>
        <p:nvSpPr>
          <p:cNvPr id="178" name="Google Shape;178;p35"/>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79" name="Google Shape;179;p35"/>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6"/>
          <p:cNvPicPr preferRelativeResize="0"/>
          <p:nvPr/>
        </p:nvPicPr>
        <p:blipFill>
          <a:blip r:embed="rId3">
            <a:alphaModFix/>
          </a:blip>
          <a:stretch>
            <a:fillRect/>
          </a:stretch>
        </p:blipFill>
        <p:spPr>
          <a:xfrm>
            <a:off x="5083627" y="1912550"/>
            <a:ext cx="3667125" cy="2457077"/>
          </a:xfrm>
          <a:prstGeom prst="rect">
            <a:avLst/>
          </a:prstGeom>
          <a:noFill/>
          <a:ln>
            <a:noFill/>
          </a:ln>
        </p:spPr>
      </p:pic>
      <p:sp>
        <p:nvSpPr>
          <p:cNvPr id="186" name="Google Shape;186;p3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87" name="Google Shape;187;p3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6"/>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7"/>
          <p:cNvPicPr preferRelativeResize="0"/>
          <p:nvPr/>
        </p:nvPicPr>
        <p:blipFill>
          <a:blip r:embed="rId3">
            <a:alphaModFix/>
          </a:blip>
          <a:stretch>
            <a:fillRect/>
          </a:stretch>
        </p:blipFill>
        <p:spPr>
          <a:xfrm>
            <a:off x="5083626" y="1912550"/>
            <a:ext cx="3667118" cy="2457075"/>
          </a:xfrm>
          <a:prstGeom prst="rect">
            <a:avLst/>
          </a:prstGeom>
          <a:noFill/>
          <a:ln>
            <a:noFill/>
          </a:ln>
        </p:spPr>
      </p:pic>
      <p:sp>
        <p:nvSpPr>
          <p:cNvPr id="194" name="Google Shape;194;p3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95" name="Google Shape;195;p3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8"/>
          <p:cNvPicPr preferRelativeResize="0"/>
          <p:nvPr/>
        </p:nvPicPr>
        <p:blipFill>
          <a:blip r:embed="rId3">
            <a:alphaModFix/>
          </a:blip>
          <a:stretch>
            <a:fillRect/>
          </a:stretch>
        </p:blipFill>
        <p:spPr>
          <a:xfrm>
            <a:off x="5083627" y="1912550"/>
            <a:ext cx="3667125" cy="2457087"/>
          </a:xfrm>
          <a:prstGeom prst="rect">
            <a:avLst/>
          </a:prstGeom>
          <a:noFill/>
          <a:ln>
            <a:noFill/>
          </a:ln>
        </p:spPr>
      </p:pic>
      <p:sp>
        <p:nvSpPr>
          <p:cNvPr id="202" name="Google Shape;202;p38"/>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203" name="Google Shape;203;p38"/>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8"/>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210" name="Google Shape;210;p39"/>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39"/>
          <p:cNvPicPr preferRelativeResize="0"/>
          <p:nvPr/>
        </p:nvPicPr>
        <p:blipFill>
          <a:blip r:embed="rId3">
            <a:alphaModFix/>
          </a:blip>
          <a:stretch>
            <a:fillRect/>
          </a:stretch>
        </p:blipFill>
        <p:spPr>
          <a:xfrm>
            <a:off x="5083626" y="1912555"/>
            <a:ext cx="3667125" cy="2457043"/>
          </a:xfrm>
          <a:prstGeom prst="rect">
            <a:avLst/>
          </a:prstGeom>
          <a:noFill/>
          <a:ln>
            <a:noFill/>
          </a:ln>
        </p:spPr>
      </p:pic>
      <p:sp>
        <p:nvSpPr>
          <p:cNvPr id="212" name="Google Shape;212;p39"/>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Considerations</a:t>
            </a:r>
            <a:endParaRPr sz="3000">
              <a:latin typeface="Raleway ExtraLight"/>
              <a:ea typeface="Raleway ExtraLight"/>
              <a:cs typeface="Raleway ExtraLight"/>
              <a:sym typeface="Raleway ExtraLight"/>
            </a:endParaRPr>
          </a:p>
        </p:txBody>
      </p:sp>
      <p:sp>
        <p:nvSpPr>
          <p:cNvPr id="218" name="Google Shape;218;p40"/>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0"/>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Good when our clusters have comparable densities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A lot of freedom in epsilon and min samples, increase to control for noise, decrease min samples for smaller structures, decrease epsilon for very dense clusters (yet too small means no clusters)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Eps depends on feature scales </a:t>
            </a:r>
            <a:endParaRPr sz="16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09" name="Google Shape;109;p2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Find clusters by looking for dense regions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Clusters are regions that are connected through a dense set of data points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Clusters in DBSCAN can therefore take on any shape</a:t>
            </a:r>
            <a:endParaRPr sz="16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16" name="Google Shape;116;p2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Core samples, any sample that has more than min_samples within a region of size epsilon around it</a:t>
            </a:r>
            <a:endParaRPr sz="1600">
              <a:solidFill>
                <a:schemeClr val="dk1"/>
              </a:solidFill>
              <a:latin typeface="Raleway"/>
              <a:ea typeface="Raleway"/>
              <a:cs typeface="Raleway"/>
              <a:sym typeface="Raleway"/>
            </a:endParaRPr>
          </a:p>
          <a:p>
            <a:pPr indent="-317500" lvl="1" marL="914400" marR="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Min_samples and epsilon are free parameters we choose</a:t>
            </a:r>
            <a:endParaRPr>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23" name="Google Shape;123;p28"/>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Core samples, any sample that has more than min_samples within a region of size epsilon around it</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Non-core samples, any samples that are close to a core sample, but are themselves not core samples</a:t>
            </a:r>
            <a:endParaRPr sz="16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30" name="Google Shape;130;p29"/>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9"/>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Clusters are built with a </a:t>
            </a:r>
            <a:r>
              <a:rPr lang="en-GB" sz="1500">
                <a:solidFill>
                  <a:schemeClr val="dk1"/>
                </a:solidFill>
                <a:latin typeface="Raleway"/>
                <a:ea typeface="Raleway"/>
                <a:cs typeface="Raleway"/>
                <a:sym typeface="Raleway"/>
              </a:rPr>
              <a:t>continuous</a:t>
            </a:r>
            <a:r>
              <a:rPr lang="en-GB" sz="1500">
                <a:solidFill>
                  <a:schemeClr val="dk1"/>
                </a:solidFill>
                <a:latin typeface="Raleway"/>
                <a:ea typeface="Raleway"/>
                <a:cs typeface="Raleway"/>
                <a:sym typeface="Raleway"/>
              </a:rPr>
              <a:t> connection of the neighboring core samples. Non-core samples generally lie on the edges of the clusters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Any core sample will be part of a cluster, since core samples define clusters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Any samples that don’t fall into the core or non-core category are outliers</a:t>
            </a:r>
            <a:endParaRPr sz="1500">
              <a:solidFill>
                <a:schemeClr val="dk1"/>
              </a:solidFill>
              <a:latin typeface="Raleway"/>
              <a:ea typeface="Raleway"/>
              <a:cs typeface="Raleway"/>
              <a:sym typeface="Raleway"/>
            </a:endParaRPr>
          </a:p>
        </p:txBody>
      </p:sp>
      <p:pic>
        <p:nvPicPr>
          <p:cNvPr id="132" name="Google Shape;132;p29"/>
          <p:cNvPicPr preferRelativeResize="0"/>
          <p:nvPr/>
        </p:nvPicPr>
        <p:blipFill>
          <a:blip r:embed="rId3">
            <a:alphaModFix/>
          </a:blip>
          <a:stretch>
            <a:fillRect/>
          </a:stretch>
        </p:blipFill>
        <p:spPr>
          <a:xfrm>
            <a:off x="5083625" y="1912550"/>
            <a:ext cx="3667125"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38" name="Google Shape;138;p30"/>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a:t>
            </a:r>
            <a:r>
              <a:rPr lang="en-GB" sz="1500">
                <a:solidFill>
                  <a:schemeClr val="dk1"/>
                </a:solidFill>
                <a:latin typeface="Raleway"/>
                <a:ea typeface="Raleway"/>
                <a:cs typeface="Raleway"/>
                <a:sym typeface="Raleway"/>
              </a:rPr>
              <a:t>fulfill</a:t>
            </a:r>
            <a:r>
              <a:rPr lang="en-GB" sz="1500">
                <a:solidFill>
                  <a:schemeClr val="dk1"/>
                </a:solidFill>
                <a:latin typeface="Raleway"/>
                <a:ea typeface="Raleway"/>
                <a:cs typeface="Raleway"/>
                <a:sym typeface="Raleway"/>
              </a:rPr>
              <a:t>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pic>
        <p:nvPicPr>
          <p:cNvPr id="140" name="Google Shape;140;p30"/>
          <p:cNvPicPr preferRelativeResize="0"/>
          <p:nvPr/>
        </p:nvPicPr>
        <p:blipFill>
          <a:blip r:embed="rId3">
            <a:alphaModFix/>
          </a:blip>
          <a:stretch>
            <a:fillRect/>
          </a:stretch>
        </p:blipFill>
        <p:spPr>
          <a:xfrm>
            <a:off x="5083625" y="1912550"/>
            <a:ext cx="3667125" cy="25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5083626" y="1912550"/>
            <a:ext cx="3667125" cy="2457069"/>
          </a:xfrm>
          <a:prstGeom prst="rect">
            <a:avLst/>
          </a:prstGeom>
          <a:noFill/>
          <a:ln>
            <a:noFill/>
          </a:ln>
        </p:spPr>
      </p:pic>
      <p:sp>
        <p:nvSpPr>
          <p:cNvPr id="146" name="Google Shape;146;p31"/>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47" name="Google Shape;147;p31"/>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1"/>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5083625" y="1912552"/>
            <a:ext cx="3667125" cy="2457061"/>
          </a:xfrm>
          <a:prstGeom prst="rect">
            <a:avLst/>
          </a:prstGeom>
          <a:noFill/>
          <a:ln>
            <a:noFill/>
          </a:ln>
        </p:spPr>
      </p:pic>
      <p:sp>
        <p:nvSpPr>
          <p:cNvPr id="154" name="Google Shape;154;p32"/>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55" name="Google Shape;155;p32"/>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2"/>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5083626" y="1912550"/>
            <a:ext cx="3667125" cy="2457066"/>
          </a:xfrm>
          <a:prstGeom prst="rect">
            <a:avLst/>
          </a:prstGeom>
          <a:noFill/>
          <a:ln>
            <a:noFill/>
          </a:ln>
        </p:spPr>
      </p:pic>
      <p:sp>
        <p:nvSpPr>
          <p:cNvPr id="162" name="Google Shape;162;p33"/>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DBSCAN</a:t>
            </a:r>
            <a:endParaRPr sz="3000">
              <a:latin typeface="Raleway ExtraLight"/>
              <a:ea typeface="Raleway ExtraLight"/>
              <a:cs typeface="Raleway ExtraLight"/>
              <a:sym typeface="Raleway ExtraLight"/>
            </a:endParaRPr>
          </a:p>
        </p:txBody>
      </p:sp>
      <p:sp>
        <p:nvSpPr>
          <p:cNvPr id="163" name="Google Shape;163;p33"/>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3"/>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core samples that fulfill epsilon and min samples criterion</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Find non-core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Connect neighborhoods of core samples</a:t>
            </a:r>
            <a:endParaRPr sz="1500">
              <a:solidFill>
                <a:schemeClr val="dk1"/>
              </a:solidFill>
              <a:latin typeface="Raleway"/>
              <a:ea typeface="Raleway"/>
              <a:cs typeface="Raleway"/>
              <a:sym typeface="Raleway"/>
            </a:endParaRPr>
          </a:p>
          <a:p>
            <a:pPr indent="-323850" lvl="0" marL="457200" marR="0" rtl="0" algn="l">
              <a:lnSpc>
                <a:spcPct val="150000"/>
              </a:lnSpc>
              <a:spcBef>
                <a:spcPts val="0"/>
              </a:spcBef>
              <a:spcAft>
                <a:spcPts val="0"/>
              </a:spcAft>
              <a:buClr>
                <a:schemeClr val="dk1"/>
              </a:buClr>
              <a:buSzPts val="1500"/>
              <a:buFont typeface="Raleway"/>
              <a:buChar char="➔"/>
            </a:pPr>
            <a:r>
              <a:rPr lang="en-GB" sz="1500">
                <a:solidFill>
                  <a:schemeClr val="dk1"/>
                </a:solidFill>
                <a:latin typeface="Raleway"/>
                <a:ea typeface="Raleway"/>
                <a:cs typeface="Raleway"/>
                <a:sym typeface="Raleway"/>
              </a:rPr>
              <a:t>Label clusters and outliers</a:t>
            </a:r>
            <a:endParaRPr sz="15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719A8F13-C82F-4F5F-B63F-BAC82363FEF1}"/>
</file>

<file path=customXml/itemProps2.xml><?xml version="1.0" encoding="utf-8"?>
<ds:datastoreItem xmlns:ds="http://schemas.openxmlformats.org/officeDocument/2006/customXml" ds:itemID="{514D13A1-5CC5-404C-96AE-ACECF1C73BAD}"/>
</file>

<file path=customXml/itemProps3.xml><?xml version="1.0" encoding="utf-8"?>
<ds:datastoreItem xmlns:ds="http://schemas.openxmlformats.org/officeDocument/2006/customXml" ds:itemID="{107F1B60-F75E-412D-A45E-D4F1F32E1FB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